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83"/>
  </p:normalViewPr>
  <p:slideViewPr>
    <p:cSldViewPr snapToGrid="0" snapToObjects="1">
      <p:cViewPr varScale="1">
        <p:scale>
          <a:sx n="100" d="100"/>
          <a:sy n="100" d="100"/>
        </p:scale>
        <p:origin x="4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cawleyn\Documents\PORTER%20LAB\SLOS%20Modifier\SLOS%20modifier.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cawleyn\Documents\PORTER%20LAB\SLOS%20Modifier\SLOS%20modifier.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cawleyn\Documents\PORTER%20LAB\SLOS%20Modifier\SLOS%20modifi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Sheet3!$J$6</c:f>
              <c:strCache>
                <c:ptCount val="1"/>
                <c:pt idx="0">
                  <c:v>D3-5/T93M</c:v>
                </c:pt>
              </c:strCache>
            </c:strRef>
          </c:tx>
          <c:spPr>
            <a:solidFill>
              <a:schemeClr val="accent1"/>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6244-413F-A080-B036EF088567}"/>
              </c:ext>
            </c:extLst>
          </c:dPt>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6244-413F-A080-B036EF088567}"/>
              </c:ext>
            </c:extLst>
          </c:dPt>
          <c:cat>
            <c:strRef>
              <c:f>Sheet3!$K$4:$L$4</c:f>
              <c:strCache>
                <c:ptCount val="2"/>
                <c:pt idx="0">
                  <c:v>Survived</c:v>
                </c:pt>
                <c:pt idx="1">
                  <c:v>Died</c:v>
                </c:pt>
              </c:strCache>
            </c:strRef>
          </c:cat>
          <c:val>
            <c:numRef>
              <c:f>Sheet3!$K$6:$L$6</c:f>
              <c:numCache>
                <c:formatCode>General</c:formatCode>
                <c:ptCount val="2"/>
                <c:pt idx="0">
                  <c:v>13.6</c:v>
                </c:pt>
                <c:pt idx="1">
                  <c:v>86.4</c:v>
                </c:pt>
              </c:numCache>
            </c:numRef>
          </c:val>
          <c:extLst xmlns:c16r2="http://schemas.microsoft.com/office/drawing/2015/06/chart">
            <c:ext xmlns:c16="http://schemas.microsoft.com/office/drawing/2014/chart" uri="{C3380CC4-5D6E-409C-BE32-E72D297353CC}">
              <c16:uniqueId val="{00000004-6244-413F-A080-B036EF088567}"/>
            </c:ext>
          </c:extLst>
        </c:ser>
        <c:dLbls>
          <c:showLegendKey val="0"/>
          <c:showVal val="0"/>
          <c:showCatName val="0"/>
          <c:showSerName val="0"/>
          <c:showPercent val="0"/>
          <c:showBubbleSize val="0"/>
        </c:dLbls>
        <c:gapWidth val="219"/>
        <c:overlap val="-27"/>
        <c:axId val="1905700032"/>
        <c:axId val="1905702352"/>
      </c:barChart>
      <c:catAx>
        <c:axId val="190570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05702352"/>
        <c:crosses val="autoZero"/>
        <c:auto val="1"/>
        <c:lblAlgn val="ctr"/>
        <c:lblOffset val="100"/>
        <c:noMultiLvlLbl val="0"/>
      </c:catAx>
      <c:valAx>
        <c:axId val="1905702352"/>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57000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'F2 graphs'!$L$7</c:f>
              <c:strCache>
                <c:ptCount val="1"/>
                <c:pt idx="0">
                  <c:v>D3-5/T93M</c:v>
                </c:pt>
              </c:strCache>
            </c:strRef>
          </c:tx>
          <c:spPr>
            <a:solidFill>
              <a:schemeClr val="accent1"/>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8546-4EA7-94C6-D14D73B552C4}"/>
              </c:ext>
            </c:extLst>
          </c:dPt>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8546-4EA7-94C6-D14D73B552C4}"/>
              </c:ext>
            </c:extLst>
          </c:dPt>
          <c:cat>
            <c:strRef>
              <c:f>'F2 graphs'!$M$5:$N$5</c:f>
              <c:strCache>
                <c:ptCount val="2"/>
                <c:pt idx="0">
                  <c:v>Survived</c:v>
                </c:pt>
                <c:pt idx="1">
                  <c:v>Died</c:v>
                </c:pt>
              </c:strCache>
            </c:strRef>
          </c:cat>
          <c:val>
            <c:numRef>
              <c:f>'F2 graphs'!$M$7:$N$7</c:f>
              <c:numCache>
                <c:formatCode>General</c:formatCode>
                <c:ptCount val="2"/>
                <c:pt idx="0">
                  <c:v>64.3</c:v>
                </c:pt>
                <c:pt idx="1">
                  <c:v>35.7</c:v>
                </c:pt>
              </c:numCache>
            </c:numRef>
          </c:val>
          <c:extLst xmlns:c16r2="http://schemas.microsoft.com/office/drawing/2015/06/chart">
            <c:ext xmlns:c16="http://schemas.microsoft.com/office/drawing/2014/chart" uri="{C3380CC4-5D6E-409C-BE32-E72D297353CC}">
              <c16:uniqueId val="{00000004-8546-4EA7-94C6-D14D73B552C4}"/>
            </c:ext>
          </c:extLst>
        </c:ser>
        <c:dLbls>
          <c:showLegendKey val="0"/>
          <c:showVal val="0"/>
          <c:showCatName val="0"/>
          <c:showSerName val="0"/>
          <c:showPercent val="0"/>
          <c:showBubbleSize val="0"/>
        </c:dLbls>
        <c:gapWidth val="219"/>
        <c:overlap val="-27"/>
        <c:axId val="1905856304"/>
        <c:axId val="1906017104"/>
      </c:barChart>
      <c:catAx>
        <c:axId val="190585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06017104"/>
        <c:crosses val="autoZero"/>
        <c:auto val="1"/>
        <c:lblAlgn val="ctr"/>
        <c:lblOffset val="100"/>
        <c:noMultiLvlLbl val="0"/>
      </c:catAx>
      <c:valAx>
        <c:axId val="1906017104"/>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5856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'F1 graphs'!$K$7</c:f>
              <c:strCache>
                <c:ptCount val="1"/>
                <c:pt idx="0">
                  <c:v>D3-5/T93M</c:v>
                </c:pt>
              </c:strCache>
            </c:strRef>
          </c:tx>
          <c:spPr>
            <a:solidFill>
              <a:srgbClr val="92D050"/>
            </a:solidFill>
            <a:ln>
              <a:noFill/>
            </a:ln>
            <a:effectLst/>
          </c:spPr>
          <c:invertIfNegative val="0"/>
          <c:cat>
            <c:strRef>
              <c:f>'F1 graphs'!$L$5:$M$5</c:f>
              <c:strCache>
                <c:ptCount val="2"/>
                <c:pt idx="0">
                  <c:v>Survived</c:v>
                </c:pt>
                <c:pt idx="1">
                  <c:v>Died</c:v>
                </c:pt>
              </c:strCache>
            </c:strRef>
          </c:cat>
          <c:val>
            <c:numRef>
              <c:f>'F1 graphs'!$L$7:$M$7</c:f>
              <c:numCache>
                <c:formatCode>General</c:formatCode>
                <c:ptCount val="2"/>
                <c:pt idx="0">
                  <c:v>100.0</c:v>
                </c:pt>
                <c:pt idx="1">
                  <c:v>0.0</c:v>
                </c:pt>
              </c:numCache>
            </c:numRef>
          </c:val>
          <c:extLst xmlns:c16r2="http://schemas.microsoft.com/office/drawing/2015/06/chart">
            <c:ext xmlns:c16="http://schemas.microsoft.com/office/drawing/2014/chart" uri="{C3380CC4-5D6E-409C-BE32-E72D297353CC}">
              <c16:uniqueId val="{00000000-9FD9-4780-BB5A-91086A0C8FC8}"/>
            </c:ext>
          </c:extLst>
        </c:ser>
        <c:dLbls>
          <c:showLegendKey val="0"/>
          <c:showVal val="0"/>
          <c:showCatName val="0"/>
          <c:showSerName val="0"/>
          <c:showPercent val="0"/>
          <c:showBubbleSize val="0"/>
        </c:dLbls>
        <c:gapWidth val="219"/>
        <c:overlap val="-27"/>
        <c:axId val="1907825616"/>
        <c:axId val="1907827392"/>
      </c:barChart>
      <c:catAx>
        <c:axId val="190782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07827392"/>
        <c:crosses val="autoZero"/>
        <c:auto val="1"/>
        <c:lblAlgn val="ctr"/>
        <c:lblOffset val="100"/>
        <c:noMultiLvlLbl val="0"/>
      </c:catAx>
      <c:valAx>
        <c:axId val="1907827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7825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9B408-5223-1F47-BB1A-0E8240AE58CC}" type="datetimeFigureOut">
              <a:rPr lang="en-US" smtClean="0"/>
              <a:t>9/18/19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BD62B-9EC0-CF46-BEB1-106FB720E747}" type="slidenum">
              <a:rPr lang="en-US" smtClean="0"/>
              <a:t>‹#›</a:t>
            </a:fld>
            <a:endParaRPr lang="en-US"/>
          </a:p>
        </p:txBody>
      </p:sp>
    </p:spTree>
    <p:extLst>
      <p:ext uri="{BB962C8B-B14F-4D97-AF65-F5344CB8AC3E}">
        <p14:creationId xmlns:p14="http://schemas.microsoft.com/office/powerpoint/2010/main" val="2069111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5B5B2D-0AC7-534C-B5A9-E4AFC6E2DEED}" type="slidenum">
              <a:rPr lang="en-US" smtClean="0"/>
              <a:t>1</a:t>
            </a:fld>
            <a:endParaRPr lang="en-US"/>
          </a:p>
        </p:txBody>
      </p:sp>
    </p:spTree>
    <p:extLst>
      <p:ext uri="{BB962C8B-B14F-4D97-AF65-F5344CB8AC3E}">
        <p14:creationId xmlns:p14="http://schemas.microsoft.com/office/powerpoint/2010/main" val="1361696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74F4949C-87C8-AF49-BD03-C0D73EB6E780}"/>
              </a:ext>
            </a:extLst>
          </p:cNvPr>
          <p:cNvSpPr>
            <a:spLocks noGrp="1" noChangeArrowheads="1"/>
          </p:cNvSpPr>
          <p:nvPr>
            <p:ph type="sldNum" sz="quarter" idx="5"/>
          </p:nvPr>
        </p:nvSpPr>
        <p:spPr>
          <a:ln/>
        </p:spPr>
        <p:txBody>
          <a:bodyPr/>
          <a:lstStyle/>
          <a:p>
            <a:fld id="{C3D4A925-2B1D-F541-91C4-636F40D2E980}" type="slidenum">
              <a:rPr lang="en-US" altLang="en-US"/>
              <a:pPr/>
              <a:t>18</a:t>
            </a:fld>
            <a:endParaRPr lang="en-US" altLang="en-US"/>
          </a:p>
        </p:txBody>
      </p:sp>
      <p:sp>
        <p:nvSpPr>
          <p:cNvPr id="23554" name="Rectangle 2">
            <a:extLst>
              <a:ext uri="{FF2B5EF4-FFF2-40B4-BE49-F238E27FC236}">
                <a16:creationId xmlns="" xmlns:a16="http://schemas.microsoft.com/office/drawing/2014/main" id="{03B5552A-8B94-CF40-A636-887E95F4774A}"/>
              </a:ext>
            </a:extLst>
          </p:cNvPr>
          <p:cNvSpPr>
            <a:spLocks noGrp="1" noRot="1" noChangeAspect="1" noChangeArrowheads="1" noTextEdit="1"/>
          </p:cNvSpPr>
          <p:nvPr>
            <p:ph type="sldImg"/>
          </p:nvPr>
        </p:nvSpPr>
        <p:spPr>
          <a:ln/>
        </p:spPr>
      </p:sp>
      <p:sp>
        <p:nvSpPr>
          <p:cNvPr id="23555" name="Rectangle 3">
            <a:extLst>
              <a:ext uri="{FF2B5EF4-FFF2-40B4-BE49-F238E27FC236}">
                <a16:creationId xmlns="" xmlns:a16="http://schemas.microsoft.com/office/drawing/2014/main" id="{A7C22E63-0E55-FD46-9B22-343A5251D91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431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AC1CBD05-092F-7747-99DF-AB0B4FCE3316}"/>
              </a:ext>
            </a:extLst>
          </p:cNvPr>
          <p:cNvSpPr>
            <a:spLocks noGrp="1" noChangeArrowheads="1"/>
          </p:cNvSpPr>
          <p:nvPr>
            <p:ph type="sldNum" sz="quarter" idx="5"/>
          </p:nvPr>
        </p:nvSpPr>
        <p:spPr>
          <a:ln/>
        </p:spPr>
        <p:txBody>
          <a:bodyPr/>
          <a:lstStyle/>
          <a:p>
            <a:fld id="{E3C2887C-37A3-A64D-9494-07FD791EE10A}" type="slidenum">
              <a:rPr lang="en-US" altLang="en-US"/>
              <a:pPr/>
              <a:t>19</a:t>
            </a:fld>
            <a:endParaRPr lang="en-US" altLang="en-US"/>
          </a:p>
        </p:txBody>
      </p:sp>
      <p:sp>
        <p:nvSpPr>
          <p:cNvPr id="27650" name="Rectangle 2">
            <a:extLst>
              <a:ext uri="{FF2B5EF4-FFF2-40B4-BE49-F238E27FC236}">
                <a16:creationId xmlns="" xmlns:a16="http://schemas.microsoft.com/office/drawing/2014/main" id="{125A2FE5-0CB9-DA4D-91F8-47B6C0ECB11D}"/>
              </a:ext>
            </a:extLst>
          </p:cNvPr>
          <p:cNvSpPr>
            <a:spLocks noGrp="1" noRot="1" noChangeAspect="1" noChangeArrowheads="1" noTextEdit="1"/>
          </p:cNvSpPr>
          <p:nvPr>
            <p:ph type="sldImg"/>
          </p:nvPr>
        </p:nvSpPr>
        <p:spPr>
          <a:ln/>
        </p:spPr>
      </p:sp>
      <p:sp>
        <p:nvSpPr>
          <p:cNvPr id="27651" name="Rectangle 3">
            <a:extLst>
              <a:ext uri="{FF2B5EF4-FFF2-40B4-BE49-F238E27FC236}">
                <a16:creationId xmlns="" xmlns:a16="http://schemas.microsoft.com/office/drawing/2014/main" id="{660F06F6-02C8-6A4E-9F7B-676457CD2C42}"/>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9419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E9B7204C-11E4-4B47-8B9D-AA44BD5392B8}"/>
              </a:ext>
            </a:extLst>
          </p:cNvPr>
          <p:cNvSpPr>
            <a:spLocks noGrp="1" noChangeArrowheads="1"/>
          </p:cNvSpPr>
          <p:nvPr>
            <p:ph type="sldNum" sz="quarter" idx="5"/>
          </p:nvPr>
        </p:nvSpPr>
        <p:spPr>
          <a:ln/>
        </p:spPr>
        <p:txBody>
          <a:bodyPr/>
          <a:lstStyle/>
          <a:p>
            <a:fld id="{17BB76AE-CE5D-5844-BE15-B6F392CBA0DF}" type="slidenum">
              <a:rPr lang="en-US" altLang="en-US"/>
              <a:pPr/>
              <a:t>20</a:t>
            </a:fld>
            <a:endParaRPr lang="en-US" altLang="en-US"/>
          </a:p>
        </p:txBody>
      </p:sp>
      <p:sp>
        <p:nvSpPr>
          <p:cNvPr id="99330" name="Rectangle 2">
            <a:extLst>
              <a:ext uri="{FF2B5EF4-FFF2-40B4-BE49-F238E27FC236}">
                <a16:creationId xmlns="" xmlns:a16="http://schemas.microsoft.com/office/drawing/2014/main" id="{0CD5AA66-C6F0-BB4F-9192-C7C3AE5C9055}"/>
              </a:ext>
            </a:extLst>
          </p:cNvPr>
          <p:cNvSpPr>
            <a:spLocks noGrp="1" noRot="1" noChangeAspect="1" noChangeArrowheads="1" noTextEdit="1"/>
          </p:cNvSpPr>
          <p:nvPr>
            <p:ph type="sldImg"/>
          </p:nvPr>
        </p:nvSpPr>
        <p:spPr>
          <a:ln/>
        </p:spPr>
      </p:sp>
      <p:sp>
        <p:nvSpPr>
          <p:cNvPr id="99331" name="Rectangle 3">
            <a:extLst>
              <a:ext uri="{FF2B5EF4-FFF2-40B4-BE49-F238E27FC236}">
                <a16:creationId xmlns="" xmlns:a16="http://schemas.microsoft.com/office/drawing/2014/main" id="{C1590116-8253-EB4A-BEDB-853F00D2FE1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775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754299-6992-2C49-A190-DE7CD2DD7EFD}"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112831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54299-6992-2C49-A190-DE7CD2DD7EFD}"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116179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54299-6992-2C49-A190-DE7CD2DD7EFD}"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139770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616342-762F-8447-8662-9860FC978351}"/>
              </a:ext>
            </a:extLst>
          </p:cNvPr>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5C119D52-996F-3743-B15B-A300FAFA647A}"/>
              </a:ext>
            </a:extLst>
          </p:cNvPr>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192E5BE-8910-2B42-81CE-EDFE2E21453E}"/>
              </a:ext>
            </a:extLst>
          </p:cNvPr>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 xmlns:a16="http://schemas.microsoft.com/office/drawing/2014/main" id="{BD608578-49E2-4145-8725-9E10BE60CDA1}"/>
              </a:ext>
            </a:extLst>
          </p:cNvPr>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 xmlns:a16="http://schemas.microsoft.com/office/drawing/2014/main" id="{78EF540B-FBDB-1248-923B-1A178FD868C7}"/>
              </a:ext>
            </a:extLst>
          </p:cNvPr>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7" name="Footer Placeholder 6">
            <a:extLst>
              <a:ext uri="{FF2B5EF4-FFF2-40B4-BE49-F238E27FC236}">
                <a16:creationId xmlns="" xmlns:a16="http://schemas.microsoft.com/office/drawing/2014/main" id="{5C8E79DA-1499-D440-B395-B5032923A042}"/>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a:extLst>
              <a:ext uri="{FF2B5EF4-FFF2-40B4-BE49-F238E27FC236}">
                <a16:creationId xmlns="" xmlns:a16="http://schemas.microsoft.com/office/drawing/2014/main" id="{31A04F84-5CAF-914E-B68C-F89385FE92B7}"/>
              </a:ext>
            </a:extLst>
          </p:cNvPr>
          <p:cNvSpPr>
            <a:spLocks noGrp="1"/>
          </p:cNvSpPr>
          <p:nvPr>
            <p:ph type="sldNum" sz="quarter" idx="12"/>
          </p:nvPr>
        </p:nvSpPr>
        <p:spPr>
          <a:xfrm>
            <a:off x="8737600" y="6243638"/>
            <a:ext cx="2844800" cy="457200"/>
          </a:xfrm>
        </p:spPr>
        <p:txBody>
          <a:bodyPr/>
          <a:lstStyle>
            <a:lvl1pPr>
              <a:defRPr/>
            </a:lvl1pPr>
          </a:lstStyle>
          <a:p>
            <a:fld id="{5BFBA953-F1BC-F044-8375-C5E6465C2808}" type="slidenum">
              <a:rPr lang="en-US" altLang="en-US"/>
              <a:pPr/>
              <a:t>‹#›</a:t>
            </a:fld>
            <a:endParaRPr lang="en-US" altLang="en-US"/>
          </a:p>
        </p:txBody>
      </p:sp>
    </p:spTree>
    <p:extLst>
      <p:ext uri="{BB962C8B-B14F-4D97-AF65-F5344CB8AC3E}">
        <p14:creationId xmlns:p14="http://schemas.microsoft.com/office/powerpoint/2010/main" val="163225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54299-6992-2C49-A190-DE7CD2DD7EFD}"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123914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54299-6992-2C49-A190-DE7CD2DD7EFD}"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4799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754299-6992-2C49-A190-DE7CD2DD7EFD}" type="datetimeFigureOut">
              <a:rPr lang="en-US" smtClean="0"/>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132065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754299-6992-2C49-A190-DE7CD2DD7EFD}" type="datetimeFigureOut">
              <a:rPr lang="en-US" smtClean="0"/>
              <a:t>9/18/19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201832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754299-6992-2C49-A190-DE7CD2DD7EFD}" type="datetimeFigureOut">
              <a:rPr lang="en-US" smtClean="0"/>
              <a:t>9/18/19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25866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54299-6992-2C49-A190-DE7CD2DD7EFD}" type="datetimeFigureOut">
              <a:rPr lang="en-US" smtClean="0"/>
              <a:t>9/18/19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95535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54299-6992-2C49-A190-DE7CD2DD7EFD}" type="datetimeFigureOut">
              <a:rPr lang="en-US" smtClean="0"/>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200363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54299-6992-2C49-A190-DE7CD2DD7EFD}" type="datetimeFigureOut">
              <a:rPr lang="en-US" smtClean="0"/>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7F21E-FDC4-5549-81BB-BFB50E7052FC}" type="slidenum">
              <a:rPr lang="en-US" smtClean="0"/>
              <a:t>‹#›</a:t>
            </a:fld>
            <a:endParaRPr lang="en-US"/>
          </a:p>
        </p:txBody>
      </p:sp>
    </p:spTree>
    <p:extLst>
      <p:ext uri="{BB962C8B-B14F-4D97-AF65-F5344CB8AC3E}">
        <p14:creationId xmlns:p14="http://schemas.microsoft.com/office/powerpoint/2010/main" val="4560915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54299-6992-2C49-A190-DE7CD2DD7EFD}" type="datetimeFigureOut">
              <a:rPr lang="en-US" smtClean="0"/>
              <a:t>9/18/19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7F21E-FDC4-5549-81BB-BFB50E7052FC}" type="slidenum">
              <a:rPr lang="en-US" smtClean="0"/>
              <a:t>‹#›</a:t>
            </a:fld>
            <a:endParaRPr lang="en-US"/>
          </a:p>
        </p:txBody>
      </p:sp>
    </p:spTree>
    <p:extLst>
      <p:ext uri="{BB962C8B-B14F-4D97-AF65-F5344CB8AC3E}">
        <p14:creationId xmlns:p14="http://schemas.microsoft.com/office/powerpoint/2010/main" val="1455914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http://images.google.com/imgres?imgurl=http://www.linnaeus.uu.se/online/fysik/mikrokosmos/gifs/dna.gif&amp;imgrefurl=http://www.linnaeus.uu.se/online/fysik/mikrokosmos/fylevande.html&amp;h=500&amp;w=500&amp;sz=43&amp;tbnid=wy_uUPE2bswJ:&amp;tbnh=127&amp;tbnw=127&amp;hl=en&amp;start=34&amp;prev=/images?q=DNA&amp;start=20&amp;svnum=10&amp;hl=en&amp;lr=&amp;sa=N" TargetMode="External"/><Relationship Id="rId5" Type="http://schemas.openxmlformats.org/officeDocument/2006/relationships/image" Target="../media/image19.jpeg"/><Relationship Id="rId6" Type="http://schemas.openxmlformats.org/officeDocument/2006/relationships/hyperlink" Target="http://images.google.com/imgres?imgurl=http://www.worldofmolecules.com/disease/cholesterol.jpg&amp;imgrefurl=http://www.worldofmolecules.com/disease/cholesterol.htm&amp;h=317&amp;w=429&amp;sz=14&amp;tbnid=-ZuOFsdNFcUJ:&amp;tbnh=90&amp;tbnw=123&amp;hl=en&amp;start=1&amp;prev=/images?q=Cholesterol+molecule&amp;svnum=10&amp;hl=en&amp;lr=&amp;sa=N" TargetMode="External"/><Relationship Id="rId7"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www.linnaeus.uu.se/online/fysik/mikrokosmos/gifs/dna.gif&amp;imgrefurl=http://www.linnaeus.uu.se/online/fysik/mikrokosmos/fylevande.html&amp;h=500&amp;w=500&amp;sz=43&amp;tbnid=wy_uUPE2bswJ:&amp;tbnh=127&amp;tbnw=127&amp;hl=en&amp;start=34&amp;prev=/images?q=DNA&amp;start=20&amp;svnum=10&amp;hl=en&amp;lr=&amp;sa=N" TargetMode="External"/><Relationship Id="rId4" Type="http://schemas.openxmlformats.org/officeDocument/2006/relationships/image" Target="../media/image19.jpeg"/><Relationship Id="rId5" Type="http://schemas.openxmlformats.org/officeDocument/2006/relationships/hyperlink" Target="http://images.google.com/imgres?imgurl=http://www.worldofmolecules.com/disease/cholesterol.jpg&amp;imgrefurl=http://www.worldofmolecules.com/disease/cholesterol.htm&amp;h=317&amp;w=429&amp;sz=14&amp;tbnid=-ZuOFsdNFcUJ:&amp;tbnh=90&amp;tbnw=123&amp;hl=en&amp;start=1&amp;prev=/images?q=Cholesterol+molecule&amp;svnum=10&amp;hl=en&amp;lr=&amp;sa=N" TargetMode="External"/><Relationship Id="rId6"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hyperlink" Target="http://images.google.com/imgres?imgurl=http://www.linnaeus.uu.se/online/fysik/mikrokosmos/gifs/dna.gif&amp;imgrefurl=http://www.linnaeus.uu.se/online/fysik/mikrokosmos/fylevande.html&amp;h=500&amp;w=500&amp;sz=43&amp;tbnid=wy_uUPE2bswJ:&amp;tbnh=127&amp;tbnw=127&amp;hl=en&amp;start=34&amp;prev=/images?q=DNA&amp;start=20&amp;svnum=10&amp;hl=en&amp;lr=&amp;sa=N" TargetMode="External"/><Relationship Id="rId7" Type="http://schemas.openxmlformats.org/officeDocument/2006/relationships/image" Target="../media/image19.jpeg"/><Relationship Id="rId8" Type="http://schemas.openxmlformats.org/officeDocument/2006/relationships/hyperlink" Target="http://images.google.com/imgres?imgurl=http://www.worldofmolecules.com/disease/cholesterol.jpg&amp;imgrefurl=http://www.worldofmolecules.com/disease/cholesterol.htm&amp;h=317&amp;w=429&amp;sz=14&amp;tbnid=-ZuOFsdNFcUJ:&amp;tbnh=90&amp;tbnw=123&amp;hl=en&amp;start=1&amp;prev=/images?q=Cholesterol+molecule&amp;svnum=10&amp;hl=en&amp;lr=&amp;sa=N" TargetMode="External"/><Relationship Id="rId9"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1" Type="http://schemas.openxmlformats.org/officeDocument/2006/relationships/image" Target="../media/image29.jpeg"/><Relationship Id="rId12" Type="http://schemas.openxmlformats.org/officeDocument/2006/relationships/oleObject" Target="../embeddings/oleObject2.bin"/><Relationship Id="rId13" Type="http://schemas.openxmlformats.org/officeDocument/2006/relationships/image" Target="../media/image27.png"/><Relationship Id="rId1" Type="http://schemas.openxmlformats.org/officeDocument/2006/relationships/vmlDrawing" Target="../drawings/vmlDrawing1.vml"/><Relationship Id="rId2" Type="http://schemas.openxmlformats.org/officeDocument/2006/relationships/slideLayout" Target="../slideLayouts/slideLayout12.xml"/><Relationship Id="rId3" Type="http://schemas.openxmlformats.org/officeDocument/2006/relationships/notesSlide" Target="../notesSlides/notesSlide4.xml"/><Relationship Id="rId4" Type="http://schemas.openxmlformats.org/officeDocument/2006/relationships/hyperlink" Target="http://images.google.com/imgres?imgurl=http://www.linnaeus.uu.se/online/fysik/mikrokosmos/gifs/dna.gif&amp;imgrefurl=http://www.linnaeus.uu.se/online/fysik/mikrokosmos/fylevande.html&amp;h=500&amp;w=500&amp;sz=43&amp;tbnid=wy_uUPE2bswJ:&amp;tbnh=127&amp;tbnw=127&amp;hl=en&amp;start=34&amp;prev=/images?q=DNA&amp;start=20&amp;svnum=10&amp;hl=en&amp;lr=&amp;sa=N" TargetMode="External"/><Relationship Id="rId5" Type="http://schemas.openxmlformats.org/officeDocument/2006/relationships/image" Target="../media/image19.jpeg"/><Relationship Id="rId6" Type="http://schemas.openxmlformats.org/officeDocument/2006/relationships/hyperlink" Target="http://images.google.com/imgres?imgurl=http://www.worldofmolecules.com/disease/cholesterol.jpg&amp;imgrefurl=http://www.worldofmolecules.com/disease/cholesterol.htm&amp;h=317&amp;w=429&amp;sz=14&amp;tbnid=-ZuOFsdNFcUJ:&amp;tbnh=90&amp;tbnw=123&amp;hl=en&amp;start=1&amp;prev=/images?q=Cholesterol+molecule&amp;svnum=10&amp;hl=en&amp;lr=&amp;sa=N" TargetMode="External"/><Relationship Id="rId7" Type="http://schemas.openxmlformats.org/officeDocument/2006/relationships/image" Target="../media/image20.jpeg"/><Relationship Id="rId8" Type="http://schemas.openxmlformats.org/officeDocument/2006/relationships/oleObject" Target="../embeddings/oleObject1.bin"/><Relationship Id="rId9" Type="http://schemas.openxmlformats.org/officeDocument/2006/relationships/image" Target="../media/image26.png"/><Relationship Id="rId10"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53D686-8EAD-C944-9C3E-5CE870472820}"/>
              </a:ext>
            </a:extLst>
          </p:cNvPr>
          <p:cNvSpPr>
            <a:spLocks noGrp="1"/>
          </p:cNvSpPr>
          <p:nvPr>
            <p:ph type="title"/>
          </p:nvPr>
        </p:nvSpPr>
        <p:spPr>
          <a:xfrm>
            <a:off x="1981200" y="274638"/>
            <a:ext cx="8229600" cy="1143000"/>
          </a:xfrm>
        </p:spPr>
        <p:txBody>
          <a:bodyPr>
            <a:normAutofit fontScale="90000"/>
          </a:bodyPr>
          <a:lstStyle/>
          <a:p>
            <a:r>
              <a:rPr lang="en-US" dirty="0"/>
              <a:t>Preclinical Animal Models for the Study of SLOS</a:t>
            </a:r>
          </a:p>
        </p:txBody>
      </p:sp>
      <p:pic>
        <p:nvPicPr>
          <p:cNvPr id="11" name="Picture 10" descr="A picture containing cat, animal, sitting, indoor&#10;&#10;Description automatically generated">
            <a:extLst>
              <a:ext uri="{FF2B5EF4-FFF2-40B4-BE49-F238E27FC236}">
                <a16:creationId xmlns="" xmlns:a16="http://schemas.microsoft.com/office/drawing/2014/main" id="{02144D54-9F5C-0B40-9CB8-9B2BA9ECB9D5}"/>
              </a:ext>
            </a:extLst>
          </p:cNvPr>
          <p:cNvPicPr>
            <a:picLocks noChangeAspect="1"/>
          </p:cNvPicPr>
          <p:nvPr/>
        </p:nvPicPr>
        <p:blipFill>
          <a:blip r:embed="rId3"/>
          <a:stretch>
            <a:fillRect/>
          </a:stretch>
        </p:blipFill>
        <p:spPr>
          <a:xfrm>
            <a:off x="3047134" y="1467067"/>
            <a:ext cx="6315078" cy="4637959"/>
          </a:xfrm>
          <a:prstGeom prst="rect">
            <a:avLst/>
          </a:prstGeom>
        </p:spPr>
      </p:pic>
      <p:sp>
        <p:nvSpPr>
          <p:cNvPr id="14" name="Title 1">
            <a:extLst>
              <a:ext uri="{FF2B5EF4-FFF2-40B4-BE49-F238E27FC236}">
                <a16:creationId xmlns="" xmlns:a16="http://schemas.microsoft.com/office/drawing/2014/main" id="{97DA0D7A-13B7-7445-99F7-9AD6DB69AC8B}"/>
              </a:ext>
            </a:extLst>
          </p:cNvPr>
          <p:cNvSpPr txBox="1">
            <a:spLocks/>
          </p:cNvSpPr>
          <p:nvPr/>
        </p:nvSpPr>
        <p:spPr>
          <a:xfrm>
            <a:off x="1956486" y="5805379"/>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Christopher A. </a:t>
            </a:r>
            <a:r>
              <a:rPr lang="en-US" sz="3200" dirty="0" err="1"/>
              <a:t>Wassif</a:t>
            </a:r>
            <a:r>
              <a:rPr lang="en-US" sz="3200" dirty="0"/>
              <a:t> M.S. PhD</a:t>
            </a:r>
          </a:p>
        </p:txBody>
      </p:sp>
    </p:spTree>
    <p:extLst>
      <p:ext uri="{BB962C8B-B14F-4D97-AF65-F5344CB8AC3E}">
        <p14:creationId xmlns:p14="http://schemas.microsoft.com/office/powerpoint/2010/main" val="19766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9AA073-35CD-694F-AD9B-F9B0171890F3}"/>
              </a:ext>
            </a:extLst>
          </p:cNvPr>
          <p:cNvSpPr>
            <a:spLocks noGrp="1"/>
          </p:cNvSpPr>
          <p:nvPr>
            <p:ph type="title"/>
          </p:nvPr>
        </p:nvSpPr>
        <p:spPr/>
        <p:txBody>
          <a:bodyPr>
            <a:normAutofit/>
          </a:bodyPr>
          <a:lstStyle/>
          <a:p>
            <a:r>
              <a:rPr lang="en-US" dirty="0"/>
              <a:t>Modifiers in SLOS</a:t>
            </a:r>
            <a:br>
              <a:rPr lang="en-US" dirty="0"/>
            </a:br>
            <a:r>
              <a:rPr lang="en-US" dirty="0"/>
              <a:t>T93M/Null</a:t>
            </a:r>
          </a:p>
        </p:txBody>
      </p:sp>
      <p:pic>
        <p:nvPicPr>
          <p:cNvPr id="5" name="Picture 4" descr="A rodent looking at the camera&#10;&#10;Description automatically generated">
            <a:extLst>
              <a:ext uri="{FF2B5EF4-FFF2-40B4-BE49-F238E27FC236}">
                <a16:creationId xmlns="" xmlns:a16="http://schemas.microsoft.com/office/drawing/2014/main" id="{06DB639D-F4B9-5643-9415-6C006C962104}"/>
              </a:ext>
            </a:extLst>
          </p:cNvPr>
          <p:cNvPicPr>
            <a:picLocks noChangeAspect="1"/>
          </p:cNvPicPr>
          <p:nvPr/>
        </p:nvPicPr>
        <p:blipFill rotWithShape="1">
          <a:blip r:embed="rId2"/>
          <a:srcRect l="15636"/>
          <a:stretch/>
        </p:blipFill>
        <p:spPr>
          <a:xfrm>
            <a:off x="1794164" y="1515341"/>
            <a:ext cx="4285670" cy="3619500"/>
          </a:xfrm>
          <a:prstGeom prst="rect">
            <a:avLst/>
          </a:prstGeom>
        </p:spPr>
      </p:pic>
      <p:pic>
        <p:nvPicPr>
          <p:cNvPr id="7" name="Picture 6" descr="A rodent looking at the camera&#10;&#10;Description automatically generated">
            <a:extLst>
              <a:ext uri="{FF2B5EF4-FFF2-40B4-BE49-F238E27FC236}">
                <a16:creationId xmlns="" xmlns:a16="http://schemas.microsoft.com/office/drawing/2014/main" id="{C6CF82E4-00F0-2248-9143-DB70A6126242}"/>
              </a:ext>
            </a:extLst>
          </p:cNvPr>
          <p:cNvPicPr>
            <a:picLocks noChangeAspect="1"/>
          </p:cNvPicPr>
          <p:nvPr/>
        </p:nvPicPr>
        <p:blipFill>
          <a:blip r:embed="rId3"/>
          <a:stretch>
            <a:fillRect/>
          </a:stretch>
        </p:blipFill>
        <p:spPr>
          <a:xfrm>
            <a:off x="5542975" y="1787236"/>
            <a:ext cx="5054600" cy="3347605"/>
          </a:xfrm>
          <a:prstGeom prst="rect">
            <a:avLst/>
          </a:prstGeom>
        </p:spPr>
      </p:pic>
      <p:sp>
        <p:nvSpPr>
          <p:cNvPr id="8" name="TextBox 7">
            <a:extLst>
              <a:ext uri="{FF2B5EF4-FFF2-40B4-BE49-F238E27FC236}">
                <a16:creationId xmlns="" xmlns:a16="http://schemas.microsoft.com/office/drawing/2014/main" id="{6E2332DA-B1CB-D34D-BE3F-7D5F2C2DA120}"/>
              </a:ext>
            </a:extLst>
          </p:cNvPr>
          <p:cNvSpPr txBox="1"/>
          <p:nvPr/>
        </p:nvSpPr>
        <p:spPr>
          <a:xfrm>
            <a:off x="2479962" y="4904510"/>
            <a:ext cx="2220480" cy="584775"/>
          </a:xfrm>
          <a:prstGeom prst="rect">
            <a:avLst/>
          </a:prstGeom>
          <a:noFill/>
        </p:spPr>
        <p:txBody>
          <a:bodyPr wrap="none" rtlCol="0">
            <a:spAutoFit/>
          </a:bodyPr>
          <a:lstStyle/>
          <a:p>
            <a:r>
              <a:rPr lang="en-US" sz="3200" dirty="0"/>
              <a:t>C57 Black6 J</a:t>
            </a:r>
          </a:p>
        </p:txBody>
      </p:sp>
      <p:sp>
        <p:nvSpPr>
          <p:cNvPr id="9" name="TextBox 8">
            <a:extLst>
              <a:ext uri="{FF2B5EF4-FFF2-40B4-BE49-F238E27FC236}">
                <a16:creationId xmlns="" xmlns:a16="http://schemas.microsoft.com/office/drawing/2014/main" id="{8E1CAF13-1EFE-7B4C-B280-D3079B1C077E}"/>
              </a:ext>
            </a:extLst>
          </p:cNvPr>
          <p:cNvSpPr txBox="1"/>
          <p:nvPr/>
        </p:nvSpPr>
        <p:spPr>
          <a:xfrm>
            <a:off x="7557657" y="4911436"/>
            <a:ext cx="1383712" cy="584775"/>
          </a:xfrm>
          <a:prstGeom prst="rect">
            <a:avLst/>
          </a:prstGeom>
          <a:noFill/>
        </p:spPr>
        <p:txBody>
          <a:bodyPr wrap="none" rtlCol="0">
            <a:spAutoFit/>
          </a:bodyPr>
          <a:lstStyle/>
          <a:p>
            <a:r>
              <a:rPr lang="en-US" sz="3200" dirty="0"/>
              <a:t>FVB/NJ</a:t>
            </a:r>
          </a:p>
        </p:txBody>
      </p:sp>
      <p:sp>
        <p:nvSpPr>
          <p:cNvPr id="10" name="TextBox 9">
            <a:extLst>
              <a:ext uri="{FF2B5EF4-FFF2-40B4-BE49-F238E27FC236}">
                <a16:creationId xmlns="" xmlns:a16="http://schemas.microsoft.com/office/drawing/2014/main" id="{7027E89C-E987-E047-95D1-144A4EDF86C5}"/>
              </a:ext>
            </a:extLst>
          </p:cNvPr>
          <p:cNvSpPr txBox="1"/>
          <p:nvPr/>
        </p:nvSpPr>
        <p:spPr>
          <a:xfrm>
            <a:off x="2071251" y="5514106"/>
            <a:ext cx="3312125" cy="1077218"/>
          </a:xfrm>
          <a:prstGeom prst="rect">
            <a:avLst/>
          </a:prstGeom>
          <a:noFill/>
        </p:spPr>
        <p:txBody>
          <a:bodyPr wrap="none" rtlCol="0">
            <a:spAutoFit/>
          </a:bodyPr>
          <a:lstStyle/>
          <a:p>
            <a:pPr algn="ctr"/>
            <a:r>
              <a:rPr lang="en-US" sz="3200" dirty="0"/>
              <a:t>93% of T93M/Null </a:t>
            </a:r>
          </a:p>
          <a:p>
            <a:pPr algn="ctr"/>
            <a:r>
              <a:rPr lang="en-US" sz="3200" dirty="0"/>
              <a:t>die at birth</a:t>
            </a:r>
          </a:p>
        </p:txBody>
      </p:sp>
      <p:sp>
        <p:nvSpPr>
          <p:cNvPr id="11" name="TextBox 10">
            <a:extLst>
              <a:ext uri="{FF2B5EF4-FFF2-40B4-BE49-F238E27FC236}">
                <a16:creationId xmlns="" xmlns:a16="http://schemas.microsoft.com/office/drawing/2014/main" id="{F39C1A46-749F-5B4F-AA49-A21EB8470DBA}"/>
              </a:ext>
            </a:extLst>
          </p:cNvPr>
          <p:cNvSpPr txBox="1"/>
          <p:nvPr/>
        </p:nvSpPr>
        <p:spPr>
          <a:xfrm>
            <a:off x="6629109" y="5521031"/>
            <a:ext cx="3520516" cy="1077218"/>
          </a:xfrm>
          <a:prstGeom prst="rect">
            <a:avLst/>
          </a:prstGeom>
          <a:noFill/>
        </p:spPr>
        <p:txBody>
          <a:bodyPr wrap="none" rtlCol="0">
            <a:spAutoFit/>
          </a:bodyPr>
          <a:lstStyle/>
          <a:p>
            <a:pPr algn="ctr"/>
            <a:r>
              <a:rPr lang="en-US" sz="3200" dirty="0"/>
              <a:t>100% of T93M/Null </a:t>
            </a:r>
          </a:p>
          <a:p>
            <a:pPr algn="ctr"/>
            <a:r>
              <a:rPr lang="en-US" sz="3200" dirty="0"/>
              <a:t>Survive </a:t>
            </a:r>
          </a:p>
        </p:txBody>
      </p:sp>
    </p:spTree>
    <p:extLst>
      <p:ext uri="{BB962C8B-B14F-4D97-AF65-F5344CB8AC3E}">
        <p14:creationId xmlns:p14="http://schemas.microsoft.com/office/powerpoint/2010/main" val="200269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1104" y="481996"/>
            <a:ext cx="1669009" cy="584775"/>
          </a:xfrm>
          <a:prstGeom prst="rect">
            <a:avLst/>
          </a:prstGeom>
          <a:noFill/>
        </p:spPr>
        <p:txBody>
          <a:bodyPr wrap="square" rtlCol="0">
            <a:spAutoFit/>
          </a:bodyPr>
          <a:lstStyle/>
          <a:p>
            <a:r>
              <a:rPr lang="en-US" sz="3200" b="1" dirty="0">
                <a:solidFill>
                  <a:srgbClr val="FF0000"/>
                </a:solidFill>
              </a:rPr>
              <a:t>Strategy</a:t>
            </a:r>
          </a:p>
        </p:txBody>
      </p:sp>
      <p:sp>
        <p:nvSpPr>
          <p:cNvPr id="4" name="TextBox 3"/>
          <p:cNvSpPr txBox="1"/>
          <p:nvPr/>
        </p:nvSpPr>
        <p:spPr>
          <a:xfrm>
            <a:off x="2910666" y="2373898"/>
            <a:ext cx="1155957" cy="300082"/>
          </a:xfrm>
          <a:prstGeom prst="rect">
            <a:avLst/>
          </a:prstGeom>
          <a:noFill/>
        </p:spPr>
        <p:txBody>
          <a:bodyPr wrap="none" rtlCol="0">
            <a:spAutoFit/>
          </a:bodyPr>
          <a:lstStyle/>
          <a:p>
            <a:r>
              <a:rPr lang="en-US" sz="1350" dirty="0">
                <a:solidFill>
                  <a:srgbClr val="FF0000"/>
                </a:solidFill>
              </a:rPr>
              <a:t>F1 generation</a:t>
            </a:r>
          </a:p>
        </p:txBody>
      </p:sp>
      <p:sp>
        <p:nvSpPr>
          <p:cNvPr id="5" name="TextBox 4"/>
          <p:cNvSpPr txBox="1"/>
          <p:nvPr/>
        </p:nvSpPr>
        <p:spPr>
          <a:xfrm>
            <a:off x="4225115" y="2373898"/>
            <a:ext cx="3610284" cy="300082"/>
          </a:xfrm>
          <a:prstGeom prst="rect">
            <a:avLst/>
          </a:prstGeom>
          <a:noFill/>
        </p:spPr>
        <p:txBody>
          <a:bodyPr wrap="none" rtlCol="0">
            <a:spAutoFit/>
          </a:bodyPr>
          <a:lstStyle/>
          <a:p>
            <a:r>
              <a:rPr lang="en-US" sz="1350" i="1" dirty="0"/>
              <a:t>T93M/WT</a:t>
            </a:r>
            <a:r>
              <a:rPr lang="en-US" sz="1350" dirty="0"/>
              <a:t> (</a:t>
            </a:r>
            <a:r>
              <a:rPr lang="en-US" sz="1350" dirty="0">
                <a:solidFill>
                  <a:srgbClr val="0070C0"/>
                </a:solidFill>
              </a:rPr>
              <a:t>BL6</a:t>
            </a:r>
            <a:r>
              <a:rPr lang="en-US" sz="1350" dirty="0"/>
              <a:t>/</a:t>
            </a:r>
            <a:r>
              <a:rPr lang="en-US" sz="1350" dirty="0">
                <a:solidFill>
                  <a:srgbClr val="7030A0"/>
                </a:solidFill>
              </a:rPr>
              <a:t>FVB</a:t>
            </a:r>
            <a:r>
              <a:rPr lang="en-US" sz="1350" dirty="0"/>
              <a:t>) 	</a:t>
            </a:r>
            <a:r>
              <a:rPr lang="en-US" sz="1350" i="1" dirty="0"/>
              <a:t>T93M/</a:t>
            </a:r>
            <a:r>
              <a:rPr lang="en-US" sz="1350" i="1" dirty="0">
                <a:latin typeface="Symbol" panose="05050102010706020507" pitchFamily="18" charset="2"/>
              </a:rPr>
              <a:t>D</a:t>
            </a:r>
            <a:r>
              <a:rPr lang="en-US" sz="1350" i="1" dirty="0"/>
              <a:t>3-5</a:t>
            </a:r>
            <a:r>
              <a:rPr lang="en-US" sz="1350" dirty="0"/>
              <a:t> (</a:t>
            </a:r>
            <a:r>
              <a:rPr lang="en-US" sz="1350" dirty="0">
                <a:solidFill>
                  <a:srgbClr val="0070C0"/>
                </a:solidFill>
              </a:rPr>
              <a:t>BL6</a:t>
            </a:r>
            <a:r>
              <a:rPr lang="en-US" sz="1350" dirty="0"/>
              <a:t>/</a:t>
            </a:r>
            <a:r>
              <a:rPr lang="en-US" sz="1350" dirty="0">
                <a:solidFill>
                  <a:srgbClr val="7030A0"/>
                </a:solidFill>
              </a:rPr>
              <a:t>FVB</a:t>
            </a:r>
            <a:r>
              <a:rPr lang="en-US" sz="1350" dirty="0"/>
              <a:t>)</a:t>
            </a:r>
            <a:r>
              <a:rPr lang="en-US" sz="1350" baseline="30000" dirty="0">
                <a:latin typeface="Symbol" panose="05050102010706020507" pitchFamily="18" charset="2"/>
              </a:rPr>
              <a:t> </a:t>
            </a:r>
            <a:endParaRPr lang="en-US" sz="1350" dirty="0"/>
          </a:p>
        </p:txBody>
      </p:sp>
      <p:sp>
        <p:nvSpPr>
          <p:cNvPr id="6" name="TextBox 5"/>
          <p:cNvSpPr txBox="1"/>
          <p:nvPr/>
        </p:nvSpPr>
        <p:spPr>
          <a:xfrm>
            <a:off x="8111315" y="2345613"/>
            <a:ext cx="1327928" cy="300082"/>
          </a:xfrm>
          <a:prstGeom prst="rect">
            <a:avLst/>
          </a:prstGeom>
          <a:noFill/>
        </p:spPr>
        <p:txBody>
          <a:bodyPr wrap="none" rtlCol="0">
            <a:spAutoFit/>
          </a:bodyPr>
          <a:lstStyle/>
          <a:p>
            <a:r>
              <a:rPr lang="en-US" sz="1350" b="1" dirty="0">
                <a:solidFill>
                  <a:srgbClr val="92D050"/>
                </a:solidFill>
              </a:rPr>
              <a:t>* 1</a:t>
            </a:r>
            <a:r>
              <a:rPr lang="en-US" sz="1350" b="1" baseline="30000" dirty="0">
                <a:solidFill>
                  <a:srgbClr val="92D050"/>
                </a:solidFill>
              </a:rPr>
              <a:t>st</a:t>
            </a:r>
            <a:r>
              <a:rPr lang="en-US" sz="1350" b="1" dirty="0">
                <a:solidFill>
                  <a:srgbClr val="92D050"/>
                </a:solidFill>
              </a:rPr>
              <a:t> Checkpoint</a:t>
            </a:r>
          </a:p>
        </p:txBody>
      </p:sp>
      <p:sp>
        <p:nvSpPr>
          <p:cNvPr id="7" name="Oval 6"/>
          <p:cNvSpPr/>
          <p:nvPr/>
        </p:nvSpPr>
        <p:spPr>
          <a:xfrm>
            <a:off x="6074552" y="2252176"/>
            <a:ext cx="1722049" cy="59128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770606" y="3126516"/>
            <a:ext cx="4277133" cy="300082"/>
          </a:xfrm>
          <a:prstGeom prst="rect">
            <a:avLst/>
          </a:prstGeom>
        </p:spPr>
        <p:txBody>
          <a:bodyPr wrap="none">
            <a:spAutoFit/>
          </a:bodyPr>
          <a:lstStyle/>
          <a:p>
            <a:r>
              <a:rPr lang="en-US" sz="1350" i="1" dirty="0"/>
              <a:t>T93M/</a:t>
            </a:r>
            <a:r>
              <a:rPr lang="en-US" sz="1350" i="1" dirty="0">
                <a:latin typeface="Symbol" panose="05050102010706020507" pitchFamily="18" charset="2"/>
              </a:rPr>
              <a:t>D</a:t>
            </a:r>
            <a:r>
              <a:rPr lang="en-US" sz="1350" i="1" dirty="0"/>
              <a:t>3-5</a:t>
            </a:r>
            <a:r>
              <a:rPr lang="en-US" sz="1350" dirty="0"/>
              <a:t> (</a:t>
            </a:r>
            <a:r>
              <a:rPr lang="en-US" sz="1350" dirty="0">
                <a:solidFill>
                  <a:srgbClr val="0070C0"/>
                </a:solidFill>
              </a:rPr>
              <a:t>BL6</a:t>
            </a:r>
            <a:r>
              <a:rPr lang="en-US" sz="1350" dirty="0"/>
              <a:t>/</a:t>
            </a:r>
            <a:r>
              <a:rPr lang="en-US" sz="1350" dirty="0">
                <a:solidFill>
                  <a:srgbClr val="7030A0"/>
                </a:solidFill>
              </a:rPr>
              <a:t>FVB</a:t>
            </a:r>
            <a:r>
              <a:rPr lang="en-US" sz="1350" dirty="0"/>
              <a:t>)</a:t>
            </a:r>
            <a:r>
              <a:rPr lang="en-US" sz="1350" dirty="0">
                <a:latin typeface="Symbol" panose="05050102010706020507" pitchFamily="18" charset="2"/>
              </a:rPr>
              <a:t>  </a:t>
            </a:r>
            <a:r>
              <a:rPr lang="en-US" sz="1350" dirty="0"/>
              <a:t>          X	</a:t>
            </a:r>
            <a:r>
              <a:rPr lang="en-US" sz="1350" i="1" dirty="0"/>
              <a:t>T93M/T93M</a:t>
            </a:r>
            <a:r>
              <a:rPr lang="en-US" sz="1350" dirty="0"/>
              <a:t> (</a:t>
            </a:r>
            <a:r>
              <a:rPr lang="en-US" sz="1350" dirty="0">
                <a:solidFill>
                  <a:srgbClr val="0070C0"/>
                </a:solidFill>
              </a:rPr>
              <a:t>BL6</a:t>
            </a:r>
            <a:r>
              <a:rPr lang="en-US" sz="1350" dirty="0"/>
              <a:t>) </a:t>
            </a:r>
          </a:p>
        </p:txBody>
      </p:sp>
      <p:cxnSp>
        <p:nvCxnSpPr>
          <p:cNvPr id="10" name="Straight Arrow Connector 9"/>
          <p:cNvCxnSpPr>
            <a:cxnSpLocks/>
          </p:cNvCxnSpPr>
          <p:nvPr/>
        </p:nvCxnSpPr>
        <p:spPr>
          <a:xfrm flipH="1">
            <a:off x="5393299" y="2694133"/>
            <a:ext cx="948274" cy="4307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10666" y="3831214"/>
            <a:ext cx="1155957" cy="300082"/>
          </a:xfrm>
          <a:prstGeom prst="rect">
            <a:avLst/>
          </a:prstGeom>
          <a:noFill/>
        </p:spPr>
        <p:txBody>
          <a:bodyPr wrap="none" rtlCol="0">
            <a:spAutoFit/>
          </a:bodyPr>
          <a:lstStyle/>
          <a:p>
            <a:r>
              <a:rPr lang="en-US" sz="1350" dirty="0">
                <a:solidFill>
                  <a:srgbClr val="FF0000"/>
                </a:solidFill>
              </a:rPr>
              <a:t>F2 generation</a:t>
            </a:r>
          </a:p>
        </p:txBody>
      </p:sp>
      <p:sp>
        <p:nvSpPr>
          <p:cNvPr id="13" name="TextBox 12"/>
          <p:cNvSpPr txBox="1"/>
          <p:nvPr/>
        </p:nvSpPr>
        <p:spPr>
          <a:xfrm>
            <a:off x="6188218" y="3841026"/>
            <a:ext cx="1034257" cy="300082"/>
          </a:xfrm>
          <a:prstGeom prst="rect">
            <a:avLst/>
          </a:prstGeom>
          <a:noFill/>
        </p:spPr>
        <p:txBody>
          <a:bodyPr wrap="none" rtlCol="0">
            <a:spAutoFit/>
          </a:bodyPr>
          <a:lstStyle/>
          <a:p>
            <a:r>
              <a:rPr lang="en-US" sz="1350" i="1" dirty="0"/>
              <a:t>T93M/</a:t>
            </a:r>
            <a:r>
              <a:rPr lang="en-US" sz="1350" i="1" dirty="0">
                <a:latin typeface="Symbol" panose="05050102010706020507" pitchFamily="18" charset="2"/>
              </a:rPr>
              <a:t>D</a:t>
            </a:r>
            <a:r>
              <a:rPr lang="en-US" sz="1350" i="1" dirty="0"/>
              <a:t>3-5</a:t>
            </a:r>
            <a:r>
              <a:rPr lang="en-US" sz="1350" dirty="0"/>
              <a:t> </a:t>
            </a:r>
          </a:p>
        </p:txBody>
      </p:sp>
      <p:sp>
        <p:nvSpPr>
          <p:cNvPr id="15" name="TextBox 14"/>
          <p:cNvSpPr txBox="1"/>
          <p:nvPr/>
        </p:nvSpPr>
        <p:spPr>
          <a:xfrm>
            <a:off x="8160268" y="3828103"/>
            <a:ext cx="1367682" cy="300082"/>
          </a:xfrm>
          <a:prstGeom prst="rect">
            <a:avLst/>
          </a:prstGeom>
          <a:noFill/>
        </p:spPr>
        <p:txBody>
          <a:bodyPr wrap="none" rtlCol="0">
            <a:spAutoFit/>
          </a:bodyPr>
          <a:lstStyle/>
          <a:p>
            <a:r>
              <a:rPr lang="en-US" sz="1350" b="1" dirty="0">
                <a:solidFill>
                  <a:srgbClr val="92D050"/>
                </a:solidFill>
              </a:rPr>
              <a:t>* 2</a:t>
            </a:r>
            <a:r>
              <a:rPr lang="en-US" sz="1350" b="1" baseline="30000" dirty="0">
                <a:solidFill>
                  <a:srgbClr val="92D050"/>
                </a:solidFill>
              </a:rPr>
              <a:t>nd</a:t>
            </a:r>
            <a:r>
              <a:rPr lang="en-US" sz="1350" b="1" dirty="0">
                <a:solidFill>
                  <a:srgbClr val="92D050"/>
                </a:solidFill>
              </a:rPr>
              <a:t> Checkpoint</a:t>
            </a:r>
          </a:p>
        </p:txBody>
      </p:sp>
      <p:sp>
        <p:nvSpPr>
          <p:cNvPr id="16" name="Rectangle 15"/>
          <p:cNvSpPr/>
          <p:nvPr/>
        </p:nvSpPr>
        <p:spPr>
          <a:xfrm>
            <a:off x="7005706" y="3828073"/>
            <a:ext cx="914033" cy="300082"/>
          </a:xfrm>
          <a:prstGeom prst="rect">
            <a:avLst/>
          </a:prstGeom>
        </p:spPr>
        <p:txBody>
          <a:bodyPr wrap="none">
            <a:spAutoFit/>
          </a:bodyPr>
          <a:lstStyle/>
          <a:p>
            <a:r>
              <a:rPr lang="en-US" sz="1350" dirty="0">
                <a:solidFill>
                  <a:prstClr val="black"/>
                </a:solidFill>
              </a:rPr>
              <a:t>(</a:t>
            </a:r>
            <a:r>
              <a:rPr lang="en-US" sz="1350" dirty="0">
                <a:solidFill>
                  <a:srgbClr val="0070C0"/>
                </a:solidFill>
              </a:rPr>
              <a:t>BL6</a:t>
            </a:r>
            <a:r>
              <a:rPr lang="en-US" sz="1350" dirty="0">
                <a:solidFill>
                  <a:prstClr val="black"/>
                </a:solidFill>
              </a:rPr>
              <a:t>/</a:t>
            </a:r>
            <a:r>
              <a:rPr lang="en-US" sz="1350" dirty="0">
                <a:solidFill>
                  <a:srgbClr val="7030A0"/>
                </a:solidFill>
              </a:rPr>
              <a:t>FVB</a:t>
            </a:r>
            <a:r>
              <a:rPr lang="en-US" sz="1350" dirty="0">
                <a:solidFill>
                  <a:prstClr val="black"/>
                </a:solidFill>
              </a:rPr>
              <a:t>)</a:t>
            </a:r>
            <a:r>
              <a:rPr lang="en-US" sz="1350" baseline="30000" dirty="0">
                <a:solidFill>
                  <a:prstClr val="black"/>
                </a:solidFill>
                <a:latin typeface="Symbol" panose="05050102010706020507" pitchFamily="18" charset="2"/>
              </a:rPr>
              <a:t> </a:t>
            </a:r>
            <a:endParaRPr lang="en-US" sz="1350" dirty="0"/>
          </a:p>
        </p:txBody>
      </p:sp>
      <p:sp>
        <p:nvSpPr>
          <p:cNvPr id="17" name="TextBox 16"/>
          <p:cNvSpPr txBox="1"/>
          <p:nvPr/>
        </p:nvSpPr>
        <p:spPr>
          <a:xfrm>
            <a:off x="4335960" y="1566833"/>
            <a:ext cx="4032514" cy="300082"/>
          </a:xfrm>
          <a:prstGeom prst="rect">
            <a:avLst/>
          </a:prstGeom>
          <a:noFill/>
        </p:spPr>
        <p:txBody>
          <a:bodyPr wrap="none" rtlCol="0">
            <a:spAutoFit/>
          </a:bodyPr>
          <a:lstStyle/>
          <a:p>
            <a:r>
              <a:rPr lang="en-US" sz="1350" i="1" dirty="0"/>
              <a:t>T93M/T93M </a:t>
            </a:r>
            <a:r>
              <a:rPr lang="en-US" sz="1350" dirty="0"/>
              <a:t>(</a:t>
            </a:r>
            <a:r>
              <a:rPr lang="en-US" sz="1350" dirty="0">
                <a:solidFill>
                  <a:srgbClr val="0070C0"/>
                </a:solidFill>
              </a:rPr>
              <a:t>BL6</a:t>
            </a:r>
            <a:r>
              <a:rPr lang="en-US" sz="1350" dirty="0"/>
              <a:t>)       X         	</a:t>
            </a:r>
            <a:r>
              <a:rPr lang="en-US" sz="1350" i="1" dirty="0"/>
              <a:t>WT/</a:t>
            </a:r>
            <a:r>
              <a:rPr lang="en-US" sz="1350" i="1" dirty="0">
                <a:latin typeface="Symbol" panose="05050102010706020507" pitchFamily="18" charset="2"/>
              </a:rPr>
              <a:t>D</a:t>
            </a:r>
            <a:r>
              <a:rPr lang="en-US" sz="1350" i="1" dirty="0"/>
              <a:t>3-5</a:t>
            </a:r>
            <a:r>
              <a:rPr lang="en-US" sz="1350" dirty="0"/>
              <a:t> (</a:t>
            </a:r>
            <a:r>
              <a:rPr lang="en-US" sz="1350" dirty="0">
                <a:solidFill>
                  <a:srgbClr val="7030A0"/>
                </a:solidFill>
              </a:rPr>
              <a:t>FVB</a:t>
            </a:r>
            <a:r>
              <a:rPr lang="en-US" sz="1350" dirty="0"/>
              <a:t>)</a:t>
            </a:r>
            <a:r>
              <a:rPr lang="en-US" sz="1350" baseline="30000" dirty="0">
                <a:latin typeface="Symbol" panose="05050102010706020507" pitchFamily="18" charset="2"/>
              </a:rPr>
              <a:t> </a:t>
            </a:r>
            <a:endParaRPr lang="en-US" sz="1350" dirty="0"/>
          </a:p>
        </p:txBody>
      </p:sp>
      <p:sp>
        <p:nvSpPr>
          <p:cNvPr id="19" name="Rectangle 18"/>
          <p:cNvSpPr/>
          <p:nvPr/>
        </p:nvSpPr>
        <p:spPr>
          <a:xfrm>
            <a:off x="4207688" y="1435280"/>
            <a:ext cx="3712050" cy="5811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 name="TextBox 2"/>
          <p:cNvSpPr txBox="1"/>
          <p:nvPr/>
        </p:nvSpPr>
        <p:spPr>
          <a:xfrm>
            <a:off x="5113184" y="2589016"/>
            <a:ext cx="583814" cy="300082"/>
          </a:xfrm>
          <a:prstGeom prst="rect">
            <a:avLst/>
          </a:prstGeom>
          <a:noFill/>
        </p:spPr>
        <p:txBody>
          <a:bodyPr wrap="none" rtlCol="0">
            <a:spAutoFit/>
          </a:bodyPr>
          <a:lstStyle/>
          <a:p>
            <a:r>
              <a:rPr lang="en-US" sz="1350" dirty="0">
                <a:solidFill>
                  <a:srgbClr val="0070C0"/>
                </a:solidFill>
              </a:rPr>
              <a:t>50</a:t>
            </a:r>
            <a:r>
              <a:rPr lang="en-US" sz="1350" dirty="0"/>
              <a:t>:</a:t>
            </a:r>
            <a:r>
              <a:rPr lang="en-US" sz="1350" dirty="0">
                <a:solidFill>
                  <a:srgbClr val="7030A0"/>
                </a:solidFill>
              </a:rPr>
              <a:t>50</a:t>
            </a:r>
          </a:p>
        </p:txBody>
      </p:sp>
      <p:sp>
        <p:nvSpPr>
          <p:cNvPr id="18" name="TextBox 17"/>
          <p:cNvSpPr txBox="1"/>
          <p:nvPr/>
        </p:nvSpPr>
        <p:spPr>
          <a:xfrm>
            <a:off x="6867767" y="2546921"/>
            <a:ext cx="583814" cy="300082"/>
          </a:xfrm>
          <a:prstGeom prst="rect">
            <a:avLst/>
          </a:prstGeom>
          <a:noFill/>
        </p:spPr>
        <p:txBody>
          <a:bodyPr wrap="none" rtlCol="0">
            <a:spAutoFit/>
          </a:bodyPr>
          <a:lstStyle/>
          <a:p>
            <a:r>
              <a:rPr lang="en-US" sz="1350" dirty="0">
                <a:solidFill>
                  <a:srgbClr val="0070C0"/>
                </a:solidFill>
              </a:rPr>
              <a:t>50</a:t>
            </a:r>
            <a:r>
              <a:rPr lang="en-US" sz="1350" dirty="0"/>
              <a:t>:</a:t>
            </a:r>
            <a:r>
              <a:rPr lang="en-US" sz="1350" dirty="0">
                <a:solidFill>
                  <a:srgbClr val="7030A0"/>
                </a:solidFill>
              </a:rPr>
              <a:t>50</a:t>
            </a:r>
          </a:p>
        </p:txBody>
      </p:sp>
      <p:sp>
        <p:nvSpPr>
          <p:cNvPr id="20" name="TextBox 19"/>
          <p:cNvSpPr txBox="1"/>
          <p:nvPr/>
        </p:nvSpPr>
        <p:spPr>
          <a:xfrm>
            <a:off x="4749502" y="3332842"/>
            <a:ext cx="583814" cy="300082"/>
          </a:xfrm>
          <a:prstGeom prst="rect">
            <a:avLst/>
          </a:prstGeom>
          <a:noFill/>
        </p:spPr>
        <p:txBody>
          <a:bodyPr wrap="none" rtlCol="0">
            <a:spAutoFit/>
          </a:bodyPr>
          <a:lstStyle/>
          <a:p>
            <a:r>
              <a:rPr lang="en-US" sz="1350" dirty="0">
                <a:solidFill>
                  <a:srgbClr val="0070C0"/>
                </a:solidFill>
              </a:rPr>
              <a:t>50</a:t>
            </a:r>
            <a:r>
              <a:rPr lang="en-US" sz="1350" dirty="0"/>
              <a:t>:</a:t>
            </a:r>
            <a:r>
              <a:rPr lang="en-US" sz="1350" dirty="0">
                <a:solidFill>
                  <a:srgbClr val="7030A0"/>
                </a:solidFill>
              </a:rPr>
              <a:t>50</a:t>
            </a:r>
          </a:p>
        </p:txBody>
      </p:sp>
      <p:sp>
        <p:nvSpPr>
          <p:cNvPr id="21" name="TextBox 20"/>
          <p:cNvSpPr txBox="1"/>
          <p:nvPr/>
        </p:nvSpPr>
        <p:spPr>
          <a:xfrm>
            <a:off x="6938254" y="3307523"/>
            <a:ext cx="449162" cy="300082"/>
          </a:xfrm>
          <a:prstGeom prst="rect">
            <a:avLst/>
          </a:prstGeom>
          <a:noFill/>
        </p:spPr>
        <p:txBody>
          <a:bodyPr wrap="none" rtlCol="0">
            <a:spAutoFit/>
          </a:bodyPr>
          <a:lstStyle/>
          <a:p>
            <a:r>
              <a:rPr lang="en-US" sz="1350" dirty="0">
                <a:solidFill>
                  <a:srgbClr val="0070C0"/>
                </a:solidFill>
              </a:rPr>
              <a:t>100</a:t>
            </a:r>
          </a:p>
        </p:txBody>
      </p:sp>
      <p:sp>
        <p:nvSpPr>
          <p:cNvPr id="22" name="TextBox 21"/>
          <p:cNvSpPr txBox="1"/>
          <p:nvPr/>
        </p:nvSpPr>
        <p:spPr>
          <a:xfrm>
            <a:off x="6751415" y="4034272"/>
            <a:ext cx="583814" cy="300082"/>
          </a:xfrm>
          <a:prstGeom prst="rect">
            <a:avLst/>
          </a:prstGeom>
          <a:noFill/>
        </p:spPr>
        <p:txBody>
          <a:bodyPr wrap="none" rtlCol="0">
            <a:spAutoFit/>
          </a:bodyPr>
          <a:lstStyle/>
          <a:p>
            <a:r>
              <a:rPr lang="en-US" sz="1350" dirty="0">
                <a:solidFill>
                  <a:srgbClr val="0070C0"/>
                </a:solidFill>
              </a:rPr>
              <a:t>75</a:t>
            </a:r>
            <a:r>
              <a:rPr lang="en-US" sz="1350" dirty="0"/>
              <a:t>:</a:t>
            </a:r>
            <a:r>
              <a:rPr lang="en-US" sz="1350" dirty="0">
                <a:solidFill>
                  <a:srgbClr val="7030A0"/>
                </a:solidFill>
              </a:rPr>
              <a:t>25</a:t>
            </a:r>
          </a:p>
        </p:txBody>
      </p:sp>
      <p:sp>
        <p:nvSpPr>
          <p:cNvPr id="23" name="Oval 22">
            <a:extLst>
              <a:ext uri="{FF2B5EF4-FFF2-40B4-BE49-F238E27FC236}">
                <a16:creationId xmlns="" xmlns:a16="http://schemas.microsoft.com/office/drawing/2014/main" id="{E43654A6-9BA1-4BFF-A02D-C3E55DCF767E}"/>
              </a:ext>
            </a:extLst>
          </p:cNvPr>
          <p:cNvSpPr/>
          <p:nvPr/>
        </p:nvSpPr>
        <p:spPr>
          <a:xfrm>
            <a:off x="6178954" y="3701307"/>
            <a:ext cx="1722049" cy="59128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Straight Arrow Connector 23">
            <a:extLst>
              <a:ext uri="{FF2B5EF4-FFF2-40B4-BE49-F238E27FC236}">
                <a16:creationId xmlns="" xmlns:a16="http://schemas.microsoft.com/office/drawing/2014/main" id="{BB80F6D1-2B0B-4DDD-A3B3-62643833BA47}"/>
              </a:ext>
            </a:extLst>
          </p:cNvPr>
          <p:cNvCxnSpPr>
            <a:cxnSpLocks/>
          </p:cNvCxnSpPr>
          <p:nvPr/>
        </p:nvCxnSpPr>
        <p:spPr>
          <a:xfrm flipH="1">
            <a:off x="5325337" y="4033879"/>
            <a:ext cx="834649" cy="3553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76AA4729-7782-4384-A50E-1B419D228F7B}"/>
              </a:ext>
            </a:extLst>
          </p:cNvPr>
          <p:cNvSpPr txBox="1"/>
          <p:nvPr/>
        </p:nvSpPr>
        <p:spPr>
          <a:xfrm>
            <a:off x="3824022" y="4413480"/>
            <a:ext cx="1017360" cy="300082"/>
          </a:xfrm>
          <a:prstGeom prst="rect">
            <a:avLst/>
          </a:prstGeom>
          <a:noFill/>
        </p:spPr>
        <p:txBody>
          <a:bodyPr wrap="square" rtlCol="0">
            <a:spAutoFit/>
          </a:bodyPr>
          <a:lstStyle/>
          <a:p>
            <a:r>
              <a:rPr lang="en-US" sz="1350" i="1" dirty="0"/>
              <a:t>T93M/</a:t>
            </a:r>
            <a:r>
              <a:rPr lang="en-US" sz="1350" i="1" dirty="0">
                <a:latin typeface="Symbol" panose="05050102010706020507" pitchFamily="18" charset="2"/>
              </a:rPr>
              <a:t>D</a:t>
            </a:r>
            <a:r>
              <a:rPr lang="en-US" sz="1350" i="1" dirty="0"/>
              <a:t>3-5</a:t>
            </a:r>
            <a:r>
              <a:rPr lang="en-US" sz="1350" dirty="0"/>
              <a:t> </a:t>
            </a:r>
          </a:p>
        </p:txBody>
      </p:sp>
      <p:sp>
        <p:nvSpPr>
          <p:cNvPr id="26" name="Rectangle 25">
            <a:extLst>
              <a:ext uri="{FF2B5EF4-FFF2-40B4-BE49-F238E27FC236}">
                <a16:creationId xmlns="" xmlns:a16="http://schemas.microsoft.com/office/drawing/2014/main" id="{F0E57793-D454-4B92-833A-92B2E0D3EE48}"/>
              </a:ext>
            </a:extLst>
          </p:cNvPr>
          <p:cNvSpPr/>
          <p:nvPr/>
        </p:nvSpPr>
        <p:spPr>
          <a:xfrm>
            <a:off x="4633620" y="4413480"/>
            <a:ext cx="914033" cy="300082"/>
          </a:xfrm>
          <a:prstGeom prst="rect">
            <a:avLst/>
          </a:prstGeom>
        </p:spPr>
        <p:txBody>
          <a:bodyPr wrap="none">
            <a:spAutoFit/>
          </a:bodyPr>
          <a:lstStyle/>
          <a:p>
            <a:r>
              <a:rPr lang="en-US" sz="1350" dirty="0">
                <a:solidFill>
                  <a:prstClr val="black"/>
                </a:solidFill>
              </a:rPr>
              <a:t>(</a:t>
            </a:r>
            <a:r>
              <a:rPr lang="en-US" sz="1350" dirty="0">
                <a:solidFill>
                  <a:srgbClr val="0070C0"/>
                </a:solidFill>
              </a:rPr>
              <a:t>BL6</a:t>
            </a:r>
            <a:r>
              <a:rPr lang="en-US" sz="1350" dirty="0">
                <a:solidFill>
                  <a:prstClr val="black"/>
                </a:solidFill>
              </a:rPr>
              <a:t>/</a:t>
            </a:r>
            <a:r>
              <a:rPr lang="en-US" sz="1350" dirty="0">
                <a:solidFill>
                  <a:srgbClr val="7030A0"/>
                </a:solidFill>
              </a:rPr>
              <a:t>FVB</a:t>
            </a:r>
            <a:r>
              <a:rPr lang="en-US" sz="1350" dirty="0">
                <a:solidFill>
                  <a:prstClr val="black"/>
                </a:solidFill>
              </a:rPr>
              <a:t>)</a:t>
            </a:r>
            <a:r>
              <a:rPr lang="en-US" sz="1350" baseline="30000" dirty="0">
                <a:solidFill>
                  <a:prstClr val="black"/>
                </a:solidFill>
                <a:latin typeface="Symbol" panose="05050102010706020507" pitchFamily="18" charset="2"/>
              </a:rPr>
              <a:t> </a:t>
            </a:r>
            <a:endParaRPr lang="en-US" sz="1350" dirty="0"/>
          </a:p>
        </p:txBody>
      </p:sp>
      <p:sp>
        <p:nvSpPr>
          <p:cNvPr id="27" name="TextBox 26">
            <a:extLst>
              <a:ext uri="{FF2B5EF4-FFF2-40B4-BE49-F238E27FC236}">
                <a16:creationId xmlns="" xmlns:a16="http://schemas.microsoft.com/office/drawing/2014/main" id="{99A5BC57-ABA2-4915-85A4-EE901D7E427A}"/>
              </a:ext>
            </a:extLst>
          </p:cNvPr>
          <p:cNvSpPr txBox="1"/>
          <p:nvPr/>
        </p:nvSpPr>
        <p:spPr>
          <a:xfrm>
            <a:off x="4323196" y="4626451"/>
            <a:ext cx="583814" cy="300082"/>
          </a:xfrm>
          <a:prstGeom prst="rect">
            <a:avLst/>
          </a:prstGeom>
          <a:noFill/>
        </p:spPr>
        <p:txBody>
          <a:bodyPr wrap="none" rtlCol="0">
            <a:spAutoFit/>
          </a:bodyPr>
          <a:lstStyle/>
          <a:p>
            <a:r>
              <a:rPr lang="en-US" sz="1350" dirty="0">
                <a:solidFill>
                  <a:srgbClr val="0070C0"/>
                </a:solidFill>
              </a:rPr>
              <a:t>75</a:t>
            </a:r>
            <a:r>
              <a:rPr lang="en-US" sz="1350" dirty="0"/>
              <a:t>:</a:t>
            </a:r>
            <a:r>
              <a:rPr lang="en-US" sz="1350" dirty="0">
                <a:solidFill>
                  <a:srgbClr val="7030A0"/>
                </a:solidFill>
              </a:rPr>
              <a:t>25</a:t>
            </a:r>
          </a:p>
        </p:txBody>
      </p:sp>
      <p:sp>
        <p:nvSpPr>
          <p:cNvPr id="28" name="Rectangle 27">
            <a:extLst>
              <a:ext uri="{FF2B5EF4-FFF2-40B4-BE49-F238E27FC236}">
                <a16:creationId xmlns="" xmlns:a16="http://schemas.microsoft.com/office/drawing/2014/main" id="{D71A8D8C-AE54-4BB1-A6E9-F28694AE3678}"/>
              </a:ext>
            </a:extLst>
          </p:cNvPr>
          <p:cNvSpPr/>
          <p:nvPr/>
        </p:nvSpPr>
        <p:spPr>
          <a:xfrm>
            <a:off x="5805300" y="4413739"/>
            <a:ext cx="2031325" cy="300082"/>
          </a:xfrm>
          <a:prstGeom prst="rect">
            <a:avLst/>
          </a:prstGeom>
        </p:spPr>
        <p:txBody>
          <a:bodyPr wrap="none">
            <a:spAutoFit/>
          </a:bodyPr>
          <a:lstStyle/>
          <a:p>
            <a:r>
              <a:rPr lang="en-US" sz="1350" dirty="0"/>
              <a:t>X	</a:t>
            </a:r>
            <a:r>
              <a:rPr lang="en-US" sz="1350" i="1" dirty="0"/>
              <a:t>T93M/T93M</a:t>
            </a:r>
            <a:r>
              <a:rPr lang="en-US" sz="1350" dirty="0"/>
              <a:t> </a:t>
            </a:r>
          </a:p>
        </p:txBody>
      </p:sp>
      <p:sp>
        <p:nvSpPr>
          <p:cNvPr id="29" name="TextBox 28">
            <a:extLst>
              <a:ext uri="{FF2B5EF4-FFF2-40B4-BE49-F238E27FC236}">
                <a16:creationId xmlns="" xmlns:a16="http://schemas.microsoft.com/office/drawing/2014/main" id="{6556FE53-A6B0-4827-9C00-D725C490C62F}"/>
              </a:ext>
            </a:extLst>
          </p:cNvPr>
          <p:cNvSpPr txBox="1"/>
          <p:nvPr/>
        </p:nvSpPr>
        <p:spPr>
          <a:xfrm>
            <a:off x="6839080" y="4609904"/>
            <a:ext cx="449162" cy="300082"/>
          </a:xfrm>
          <a:prstGeom prst="rect">
            <a:avLst/>
          </a:prstGeom>
          <a:noFill/>
        </p:spPr>
        <p:txBody>
          <a:bodyPr wrap="none" rtlCol="0">
            <a:spAutoFit/>
          </a:bodyPr>
          <a:lstStyle/>
          <a:p>
            <a:r>
              <a:rPr lang="en-US" sz="1350" dirty="0">
                <a:solidFill>
                  <a:srgbClr val="0070C0"/>
                </a:solidFill>
              </a:rPr>
              <a:t>100</a:t>
            </a:r>
          </a:p>
        </p:txBody>
      </p:sp>
      <p:sp>
        <p:nvSpPr>
          <p:cNvPr id="9" name="Rectangle 8">
            <a:extLst>
              <a:ext uri="{FF2B5EF4-FFF2-40B4-BE49-F238E27FC236}">
                <a16:creationId xmlns="" xmlns:a16="http://schemas.microsoft.com/office/drawing/2014/main" id="{7AFD6DFF-7E56-488C-A510-954486372863}"/>
              </a:ext>
            </a:extLst>
          </p:cNvPr>
          <p:cNvSpPr/>
          <p:nvPr/>
        </p:nvSpPr>
        <p:spPr>
          <a:xfrm>
            <a:off x="7404212" y="4409370"/>
            <a:ext cx="583814" cy="300082"/>
          </a:xfrm>
          <a:prstGeom prst="rect">
            <a:avLst/>
          </a:prstGeom>
        </p:spPr>
        <p:txBody>
          <a:bodyPr wrap="none">
            <a:spAutoFit/>
          </a:bodyPr>
          <a:lstStyle/>
          <a:p>
            <a:r>
              <a:rPr lang="en-US" sz="1350" dirty="0"/>
              <a:t>(</a:t>
            </a:r>
            <a:r>
              <a:rPr lang="en-US" sz="1350" dirty="0">
                <a:solidFill>
                  <a:srgbClr val="0070C0"/>
                </a:solidFill>
              </a:rPr>
              <a:t>BL6</a:t>
            </a:r>
            <a:r>
              <a:rPr lang="en-US" sz="1350" dirty="0"/>
              <a:t>) </a:t>
            </a:r>
          </a:p>
        </p:txBody>
      </p:sp>
      <p:sp>
        <p:nvSpPr>
          <p:cNvPr id="14" name="Rectangle 13">
            <a:extLst>
              <a:ext uri="{FF2B5EF4-FFF2-40B4-BE49-F238E27FC236}">
                <a16:creationId xmlns="" xmlns:a16="http://schemas.microsoft.com/office/drawing/2014/main" id="{D67B9E47-9CF9-4269-B502-3B2934B6AACC}"/>
              </a:ext>
            </a:extLst>
          </p:cNvPr>
          <p:cNvSpPr/>
          <p:nvPr/>
        </p:nvSpPr>
        <p:spPr>
          <a:xfrm>
            <a:off x="4235170" y="3839398"/>
            <a:ext cx="2954655" cy="300082"/>
          </a:xfrm>
          <a:prstGeom prst="rect">
            <a:avLst/>
          </a:prstGeom>
        </p:spPr>
        <p:txBody>
          <a:bodyPr wrap="none">
            <a:spAutoFit/>
          </a:bodyPr>
          <a:lstStyle/>
          <a:p>
            <a:r>
              <a:rPr lang="en-US" sz="1350" i="1" dirty="0"/>
              <a:t>T93M/T93M</a:t>
            </a:r>
            <a:r>
              <a:rPr lang="en-US" sz="1350" dirty="0"/>
              <a:t> 		</a:t>
            </a:r>
          </a:p>
        </p:txBody>
      </p:sp>
      <p:sp>
        <p:nvSpPr>
          <p:cNvPr id="31" name="TextBox 30">
            <a:extLst>
              <a:ext uri="{FF2B5EF4-FFF2-40B4-BE49-F238E27FC236}">
                <a16:creationId xmlns="" xmlns:a16="http://schemas.microsoft.com/office/drawing/2014/main" id="{B04C5A79-BCB1-4CFD-97EF-8F9A895CEA8D}"/>
              </a:ext>
            </a:extLst>
          </p:cNvPr>
          <p:cNvSpPr txBox="1"/>
          <p:nvPr/>
        </p:nvSpPr>
        <p:spPr>
          <a:xfrm>
            <a:off x="2910666" y="5285440"/>
            <a:ext cx="1155957" cy="300082"/>
          </a:xfrm>
          <a:prstGeom prst="rect">
            <a:avLst/>
          </a:prstGeom>
          <a:noFill/>
        </p:spPr>
        <p:txBody>
          <a:bodyPr wrap="none" rtlCol="0">
            <a:spAutoFit/>
          </a:bodyPr>
          <a:lstStyle/>
          <a:p>
            <a:r>
              <a:rPr lang="en-US" sz="1350" dirty="0">
                <a:solidFill>
                  <a:srgbClr val="FF0000"/>
                </a:solidFill>
              </a:rPr>
              <a:t>F3 generation</a:t>
            </a:r>
          </a:p>
        </p:txBody>
      </p:sp>
      <p:sp>
        <p:nvSpPr>
          <p:cNvPr id="32" name="TextBox 31">
            <a:extLst>
              <a:ext uri="{FF2B5EF4-FFF2-40B4-BE49-F238E27FC236}">
                <a16:creationId xmlns="" xmlns:a16="http://schemas.microsoft.com/office/drawing/2014/main" id="{4669A54A-9BC6-41B9-BF07-DA15F7DE69EB}"/>
              </a:ext>
            </a:extLst>
          </p:cNvPr>
          <p:cNvSpPr txBox="1"/>
          <p:nvPr/>
        </p:nvSpPr>
        <p:spPr>
          <a:xfrm>
            <a:off x="6178164" y="5287018"/>
            <a:ext cx="1034257" cy="300082"/>
          </a:xfrm>
          <a:prstGeom prst="rect">
            <a:avLst/>
          </a:prstGeom>
          <a:noFill/>
        </p:spPr>
        <p:txBody>
          <a:bodyPr wrap="none" rtlCol="0">
            <a:spAutoFit/>
          </a:bodyPr>
          <a:lstStyle/>
          <a:p>
            <a:r>
              <a:rPr lang="en-US" sz="1350" i="1" dirty="0"/>
              <a:t>T93M/</a:t>
            </a:r>
            <a:r>
              <a:rPr lang="en-US" sz="1350" i="1" dirty="0">
                <a:latin typeface="Symbol" panose="05050102010706020507" pitchFamily="18" charset="2"/>
              </a:rPr>
              <a:t>D</a:t>
            </a:r>
            <a:r>
              <a:rPr lang="en-US" sz="1350" i="1" dirty="0"/>
              <a:t>3-5</a:t>
            </a:r>
            <a:r>
              <a:rPr lang="en-US" sz="1350" dirty="0"/>
              <a:t> </a:t>
            </a:r>
          </a:p>
        </p:txBody>
      </p:sp>
      <p:sp>
        <p:nvSpPr>
          <p:cNvPr id="33" name="TextBox 32">
            <a:extLst>
              <a:ext uri="{FF2B5EF4-FFF2-40B4-BE49-F238E27FC236}">
                <a16:creationId xmlns="" xmlns:a16="http://schemas.microsoft.com/office/drawing/2014/main" id="{A5AA1E1C-141A-4ADA-93B6-55A7C716501F}"/>
              </a:ext>
            </a:extLst>
          </p:cNvPr>
          <p:cNvSpPr txBox="1"/>
          <p:nvPr/>
        </p:nvSpPr>
        <p:spPr>
          <a:xfrm>
            <a:off x="8150216" y="5274095"/>
            <a:ext cx="1345433" cy="300082"/>
          </a:xfrm>
          <a:prstGeom prst="rect">
            <a:avLst/>
          </a:prstGeom>
          <a:noFill/>
        </p:spPr>
        <p:txBody>
          <a:bodyPr wrap="none" rtlCol="0">
            <a:spAutoFit/>
          </a:bodyPr>
          <a:lstStyle/>
          <a:p>
            <a:r>
              <a:rPr lang="en-US" sz="1350" b="1" dirty="0">
                <a:solidFill>
                  <a:srgbClr val="92D050"/>
                </a:solidFill>
              </a:rPr>
              <a:t>* 3</a:t>
            </a:r>
            <a:r>
              <a:rPr lang="en-US" sz="1350" b="1" baseline="30000" dirty="0">
                <a:solidFill>
                  <a:srgbClr val="92D050"/>
                </a:solidFill>
              </a:rPr>
              <a:t>rd</a:t>
            </a:r>
            <a:r>
              <a:rPr lang="en-US" sz="1350" b="1" dirty="0">
                <a:solidFill>
                  <a:srgbClr val="92D050"/>
                </a:solidFill>
              </a:rPr>
              <a:t> Checkpoint</a:t>
            </a:r>
          </a:p>
        </p:txBody>
      </p:sp>
      <p:sp>
        <p:nvSpPr>
          <p:cNvPr id="34" name="Rectangle 33">
            <a:extLst>
              <a:ext uri="{FF2B5EF4-FFF2-40B4-BE49-F238E27FC236}">
                <a16:creationId xmlns="" xmlns:a16="http://schemas.microsoft.com/office/drawing/2014/main" id="{A8B32AE3-9EFC-4C4C-B944-C659BEB48BD8}"/>
              </a:ext>
            </a:extLst>
          </p:cNvPr>
          <p:cNvSpPr/>
          <p:nvPr/>
        </p:nvSpPr>
        <p:spPr>
          <a:xfrm>
            <a:off x="6995652" y="5274065"/>
            <a:ext cx="914033" cy="300082"/>
          </a:xfrm>
          <a:prstGeom prst="rect">
            <a:avLst/>
          </a:prstGeom>
        </p:spPr>
        <p:txBody>
          <a:bodyPr wrap="none">
            <a:spAutoFit/>
          </a:bodyPr>
          <a:lstStyle/>
          <a:p>
            <a:r>
              <a:rPr lang="en-US" sz="1350" dirty="0">
                <a:solidFill>
                  <a:prstClr val="black"/>
                </a:solidFill>
              </a:rPr>
              <a:t>(</a:t>
            </a:r>
            <a:r>
              <a:rPr lang="en-US" sz="1350" dirty="0">
                <a:solidFill>
                  <a:srgbClr val="0070C0"/>
                </a:solidFill>
              </a:rPr>
              <a:t>BL6</a:t>
            </a:r>
            <a:r>
              <a:rPr lang="en-US" sz="1350" dirty="0">
                <a:solidFill>
                  <a:prstClr val="black"/>
                </a:solidFill>
              </a:rPr>
              <a:t>/</a:t>
            </a:r>
            <a:r>
              <a:rPr lang="en-US" sz="1350" dirty="0">
                <a:solidFill>
                  <a:srgbClr val="7030A0"/>
                </a:solidFill>
              </a:rPr>
              <a:t>FVB</a:t>
            </a:r>
            <a:r>
              <a:rPr lang="en-US" sz="1350" dirty="0">
                <a:solidFill>
                  <a:prstClr val="black"/>
                </a:solidFill>
              </a:rPr>
              <a:t>)</a:t>
            </a:r>
            <a:r>
              <a:rPr lang="en-US" sz="1350" baseline="30000" dirty="0">
                <a:solidFill>
                  <a:prstClr val="black"/>
                </a:solidFill>
                <a:latin typeface="Symbol" panose="05050102010706020507" pitchFamily="18" charset="2"/>
              </a:rPr>
              <a:t> </a:t>
            </a:r>
            <a:endParaRPr lang="en-US" sz="1350" dirty="0"/>
          </a:p>
        </p:txBody>
      </p:sp>
      <p:sp>
        <p:nvSpPr>
          <p:cNvPr id="35" name="TextBox 34">
            <a:extLst>
              <a:ext uri="{FF2B5EF4-FFF2-40B4-BE49-F238E27FC236}">
                <a16:creationId xmlns="" xmlns:a16="http://schemas.microsoft.com/office/drawing/2014/main" id="{3A87BE77-C1C6-4429-9039-A661452376E5}"/>
              </a:ext>
            </a:extLst>
          </p:cNvPr>
          <p:cNvSpPr txBox="1"/>
          <p:nvPr/>
        </p:nvSpPr>
        <p:spPr>
          <a:xfrm>
            <a:off x="6630656" y="5474533"/>
            <a:ext cx="846707" cy="300082"/>
          </a:xfrm>
          <a:prstGeom prst="rect">
            <a:avLst/>
          </a:prstGeom>
          <a:noFill/>
        </p:spPr>
        <p:txBody>
          <a:bodyPr wrap="none" rtlCol="0">
            <a:spAutoFit/>
          </a:bodyPr>
          <a:lstStyle/>
          <a:p>
            <a:r>
              <a:rPr lang="en-US" sz="1350" dirty="0">
                <a:solidFill>
                  <a:srgbClr val="0070C0"/>
                </a:solidFill>
              </a:rPr>
              <a:t>87.5</a:t>
            </a:r>
            <a:r>
              <a:rPr lang="en-US" sz="1350" dirty="0"/>
              <a:t>:</a:t>
            </a:r>
            <a:r>
              <a:rPr lang="en-US" sz="1350" dirty="0">
                <a:solidFill>
                  <a:srgbClr val="7030A0"/>
                </a:solidFill>
              </a:rPr>
              <a:t>12.5</a:t>
            </a:r>
          </a:p>
        </p:txBody>
      </p:sp>
      <p:sp>
        <p:nvSpPr>
          <p:cNvPr id="38" name="Rectangle 37">
            <a:extLst>
              <a:ext uri="{FF2B5EF4-FFF2-40B4-BE49-F238E27FC236}">
                <a16:creationId xmlns="" xmlns:a16="http://schemas.microsoft.com/office/drawing/2014/main" id="{9D4C0474-D425-4581-BAF7-67D4ADD03750}"/>
              </a:ext>
            </a:extLst>
          </p:cNvPr>
          <p:cNvSpPr/>
          <p:nvPr/>
        </p:nvSpPr>
        <p:spPr>
          <a:xfrm>
            <a:off x="4051919" y="5285389"/>
            <a:ext cx="2954655" cy="300082"/>
          </a:xfrm>
          <a:prstGeom prst="rect">
            <a:avLst/>
          </a:prstGeom>
        </p:spPr>
        <p:txBody>
          <a:bodyPr wrap="none">
            <a:spAutoFit/>
          </a:bodyPr>
          <a:lstStyle/>
          <a:p>
            <a:r>
              <a:rPr lang="en-US" sz="1350" i="1" dirty="0"/>
              <a:t>T93M/T93M</a:t>
            </a:r>
            <a:r>
              <a:rPr lang="en-US" sz="1350" dirty="0"/>
              <a:t> 		</a:t>
            </a:r>
          </a:p>
        </p:txBody>
      </p:sp>
      <p:sp>
        <p:nvSpPr>
          <p:cNvPr id="40" name="Rectangle 39">
            <a:extLst>
              <a:ext uri="{FF2B5EF4-FFF2-40B4-BE49-F238E27FC236}">
                <a16:creationId xmlns="" xmlns:a16="http://schemas.microsoft.com/office/drawing/2014/main" id="{1CA451F5-B11C-49EE-800F-798F02F2CCDD}"/>
              </a:ext>
            </a:extLst>
          </p:cNvPr>
          <p:cNvSpPr/>
          <p:nvPr/>
        </p:nvSpPr>
        <p:spPr>
          <a:xfrm>
            <a:off x="4950668" y="5285389"/>
            <a:ext cx="914033" cy="300082"/>
          </a:xfrm>
          <a:prstGeom prst="rect">
            <a:avLst/>
          </a:prstGeom>
        </p:spPr>
        <p:txBody>
          <a:bodyPr wrap="none">
            <a:spAutoFit/>
          </a:bodyPr>
          <a:lstStyle/>
          <a:p>
            <a:r>
              <a:rPr lang="en-US" sz="1350" dirty="0">
                <a:solidFill>
                  <a:prstClr val="black"/>
                </a:solidFill>
              </a:rPr>
              <a:t>(</a:t>
            </a:r>
            <a:r>
              <a:rPr lang="en-US" sz="1350" dirty="0">
                <a:solidFill>
                  <a:srgbClr val="0070C0"/>
                </a:solidFill>
              </a:rPr>
              <a:t>BL6</a:t>
            </a:r>
            <a:r>
              <a:rPr lang="en-US" sz="1350" dirty="0">
                <a:solidFill>
                  <a:prstClr val="black"/>
                </a:solidFill>
              </a:rPr>
              <a:t>/</a:t>
            </a:r>
            <a:r>
              <a:rPr lang="en-US" sz="1350" dirty="0">
                <a:solidFill>
                  <a:srgbClr val="7030A0"/>
                </a:solidFill>
              </a:rPr>
              <a:t>FVB</a:t>
            </a:r>
            <a:r>
              <a:rPr lang="en-US" sz="1350" dirty="0">
                <a:solidFill>
                  <a:prstClr val="black"/>
                </a:solidFill>
              </a:rPr>
              <a:t>)</a:t>
            </a:r>
            <a:r>
              <a:rPr lang="en-US" sz="1350" baseline="30000" dirty="0">
                <a:solidFill>
                  <a:prstClr val="black"/>
                </a:solidFill>
                <a:latin typeface="Symbol" panose="05050102010706020507" pitchFamily="18" charset="2"/>
              </a:rPr>
              <a:t> </a:t>
            </a:r>
            <a:endParaRPr lang="en-US" sz="1350" dirty="0"/>
          </a:p>
        </p:txBody>
      </p:sp>
      <p:pic>
        <p:nvPicPr>
          <p:cNvPr id="36" name="Picture 35" descr="A rodent looking at the camera&#10;&#10;Description automatically generated">
            <a:extLst>
              <a:ext uri="{FF2B5EF4-FFF2-40B4-BE49-F238E27FC236}">
                <a16:creationId xmlns="" xmlns:a16="http://schemas.microsoft.com/office/drawing/2014/main" id="{6F947742-1AB3-CD4D-9A52-9B52A3B0E6F5}"/>
              </a:ext>
            </a:extLst>
          </p:cNvPr>
          <p:cNvPicPr>
            <a:picLocks noChangeAspect="1"/>
          </p:cNvPicPr>
          <p:nvPr/>
        </p:nvPicPr>
        <p:blipFill rotWithShape="1">
          <a:blip r:embed="rId2"/>
          <a:srcRect l="15636"/>
          <a:stretch/>
        </p:blipFill>
        <p:spPr>
          <a:xfrm>
            <a:off x="3830327" y="149872"/>
            <a:ext cx="1470776" cy="1242157"/>
          </a:xfrm>
          <a:prstGeom prst="rect">
            <a:avLst/>
          </a:prstGeom>
        </p:spPr>
      </p:pic>
      <p:pic>
        <p:nvPicPr>
          <p:cNvPr id="37" name="Picture 36" descr="A rodent looking at the camera&#10;&#10;Description automatically generated">
            <a:extLst>
              <a:ext uri="{FF2B5EF4-FFF2-40B4-BE49-F238E27FC236}">
                <a16:creationId xmlns="" xmlns:a16="http://schemas.microsoft.com/office/drawing/2014/main" id="{E513604B-3939-0E4A-998C-C22E32D77AF6}"/>
              </a:ext>
            </a:extLst>
          </p:cNvPr>
          <p:cNvPicPr>
            <a:picLocks noChangeAspect="1"/>
          </p:cNvPicPr>
          <p:nvPr/>
        </p:nvPicPr>
        <p:blipFill>
          <a:blip r:embed="rId3"/>
          <a:stretch>
            <a:fillRect/>
          </a:stretch>
        </p:blipFill>
        <p:spPr>
          <a:xfrm>
            <a:off x="6809462" y="384425"/>
            <a:ext cx="1489299" cy="986346"/>
          </a:xfrm>
          <a:prstGeom prst="rect">
            <a:avLst/>
          </a:prstGeom>
        </p:spPr>
      </p:pic>
    </p:spTree>
    <p:extLst>
      <p:ext uri="{BB962C8B-B14F-4D97-AF65-F5344CB8AC3E}">
        <p14:creationId xmlns:p14="http://schemas.microsoft.com/office/powerpoint/2010/main" val="171090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 xmlns:a16="http://schemas.microsoft.com/office/drawing/2014/main" id="{D368A68C-E10F-4229-982A-8D14BC224544}"/>
              </a:ext>
            </a:extLst>
          </p:cNvPr>
          <p:cNvGraphicFramePr>
            <a:graphicFrameLocks/>
          </p:cNvGraphicFramePr>
          <p:nvPr/>
        </p:nvGraphicFramePr>
        <p:xfrm>
          <a:off x="2290049" y="3017044"/>
          <a:ext cx="2227812" cy="1839623"/>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 xmlns:a16="http://schemas.microsoft.com/office/drawing/2014/main" id="{F73D183C-724E-496C-A528-437FD7A6B66D}"/>
              </a:ext>
            </a:extLst>
          </p:cNvPr>
          <p:cNvSpPr txBox="1"/>
          <p:nvPr/>
        </p:nvSpPr>
        <p:spPr>
          <a:xfrm rot="16200000">
            <a:off x="1692535" y="3760099"/>
            <a:ext cx="895877" cy="253916"/>
          </a:xfrm>
          <a:prstGeom prst="rect">
            <a:avLst/>
          </a:prstGeom>
          <a:noFill/>
        </p:spPr>
        <p:txBody>
          <a:bodyPr wrap="square" rtlCol="0">
            <a:spAutoFit/>
          </a:bodyPr>
          <a:lstStyle/>
          <a:p>
            <a:r>
              <a:rPr lang="en-US" sz="1050" dirty="0"/>
              <a:t>% Genotype</a:t>
            </a:r>
          </a:p>
        </p:txBody>
      </p:sp>
      <p:sp>
        <p:nvSpPr>
          <p:cNvPr id="27" name="Rectangle 26">
            <a:extLst>
              <a:ext uri="{FF2B5EF4-FFF2-40B4-BE49-F238E27FC236}">
                <a16:creationId xmlns="" xmlns:a16="http://schemas.microsoft.com/office/drawing/2014/main" id="{49A24541-01EF-43B1-8518-589AB008E130}"/>
              </a:ext>
            </a:extLst>
          </p:cNvPr>
          <p:cNvSpPr/>
          <p:nvPr/>
        </p:nvSpPr>
        <p:spPr>
          <a:xfrm>
            <a:off x="3049250" y="3124958"/>
            <a:ext cx="963379" cy="253916"/>
          </a:xfrm>
          <a:prstGeom prst="rect">
            <a:avLst/>
          </a:prstGeom>
        </p:spPr>
        <p:txBody>
          <a:bodyPr wrap="square">
            <a:spAutoFit/>
          </a:bodyPr>
          <a:lstStyle/>
          <a:p>
            <a:r>
              <a:rPr lang="en-US" sz="1050" i="1" dirty="0"/>
              <a:t>T93M/</a:t>
            </a:r>
            <a:r>
              <a:rPr lang="en-US" sz="1050" i="1" dirty="0">
                <a:latin typeface="Symbol" panose="05050102010706020507" pitchFamily="18" charset="2"/>
              </a:rPr>
              <a:t>D</a:t>
            </a:r>
            <a:r>
              <a:rPr lang="en-US" sz="1050" i="1" dirty="0"/>
              <a:t>3-5</a:t>
            </a:r>
            <a:r>
              <a:rPr lang="en-US" sz="1050" dirty="0"/>
              <a:t> </a:t>
            </a:r>
          </a:p>
        </p:txBody>
      </p:sp>
      <p:sp>
        <p:nvSpPr>
          <p:cNvPr id="28" name="TextBox 27">
            <a:extLst>
              <a:ext uri="{FF2B5EF4-FFF2-40B4-BE49-F238E27FC236}">
                <a16:creationId xmlns="" xmlns:a16="http://schemas.microsoft.com/office/drawing/2014/main" id="{88E52B91-9D90-424A-A3D5-BA54459AF172}"/>
              </a:ext>
            </a:extLst>
          </p:cNvPr>
          <p:cNvSpPr txBox="1"/>
          <p:nvPr/>
        </p:nvSpPr>
        <p:spPr>
          <a:xfrm>
            <a:off x="3135411" y="4887889"/>
            <a:ext cx="601447" cy="253916"/>
          </a:xfrm>
          <a:prstGeom prst="rect">
            <a:avLst/>
          </a:prstGeom>
          <a:noFill/>
        </p:spPr>
        <p:txBody>
          <a:bodyPr wrap="none" rtlCol="0">
            <a:spAutoFit/>
          </a:bodyPr>
          <a:lstStyle/>
          <a:p>
            <a:r>
              <a:rPr lang="en-US" sz="1050" dirty="0"/>
              <a:t>(n = 22)</a:t>
            </a:r>
          </a:p>
        </p:txBody>
      </p:sp>
      <p:sp>
        <p:nvSpPr>
          <p:cNvPr id="29" name="TextBox 28">
            <a:extLst>
              <a:ext uri="{FF2B5EF4-FFF2-40B4-BE49-F238E27FC236}">
                <a16:creationId xmlns="" xmlns:a16="http://schemas.microsoft.com/office/drawing/2014/main" id="{19E9E161-FAD2-4872-B260-16C3FAAF1827}"/>
              </a:ext>
            </a:extLst>
          </p:cNvPr>
          <p:cNvSpPr txBox="1"/>
          <p:nvPr/>
        </p:nvSpPr>
        <p:spPr>
          <a:xfrm>
            <a:off x="3337388" y="1799807"/>
            <a:ext cx="399468" cy="415498"/>
          </a:xfrm>
          <a:prstGeom prst="rect">
            <a:avLst/>
          </a:prstGeom>
          <a:noFill/>
        </p:spPr>
        <p:txBody>
          <a:bodyPr wrap="none" rtlCol="0">
            <a:spAutoFit/>
          </a:bodyPr>
          <a:lstStyle/>
          <a:p>
            <a:r>
              <a:rPr lang="en-US" sz="2100" dirty="0"/>
              <a:t>F</a:t>
            </a:r>
            <a:r>
              <a:rPr lang="en-US" sz="2100" baseline="-25000" dirty="0"/>
              <a:t>0</a:t>
            </a:r>
          </a:p>
        </p:txBody>
      </p:sp>
      <p:sp>
        <p:nvSpPr>
          <p:cNvPr id="38" name="Rectangle 37">
            <a:extLst>
              <a:ext uri="{FF2B5EF4-FFF2-40B4-BE49-F238E27FC236}">
                <a16:creationId xmlns="" xmlns:a16="http://schemas.microsoft.com/office/drawing/2014/main" id="{B7BB54BE-E129-482F-90B8-678F5C20642A}"/>
              </a:ext>
            </a:extLst>
          </p:cNvPr>
          <p:cNvSpPr/>
          <p:nvPr/>
        </p:nvSpPr>
        <p:spPr>
          <a:xfrm>
            <a:off x="2496155" y="2352275"/>
            <a:ext cx="1028487" cy="300082"/>
          </a:xfrm>
          <a:prstGeom prst="rect">
            <a:avLst/>
          </a:prstGeom>
        </p:spPr>
        <p:txBody>
          <a:bodyPr wrap="none">
            <a:spAutoFit/>
          </a:bodyPr>
          <a:lstStyle/>
          <a:p>
            <a:r>
              <a:rPr lang="en-US" sz="1350" dirty="0">
                <a:solidFill>
                  <a:srgbClr val="0070C0"/>
                </a:solidFill>
              </a:rPr>
              <a:t>BL6 Female </a:t>
            </a:r>
            <a:endParaRPr lang="en-US" sz="1350" dirty="0"/>
          </a:p>
        </p:txBody>
      </p:sp>
      <p:sp>
        <p:nvSpPr>
          <p:cNvPr id="39" name="Rectangle 38">
            <a:extLst>
              <a:ext uri="{FF2B5EF4-FFF2-40B4-BE49-F238E27FC236}">
                <a16:creationId xmlns="" xmlns:a16="http://schemas.microsoft.com/office/drawing/2014/main" id="{0544796E-8AA6-4800-9FB1-0FF6C55BAA22}"/>
              </a:ext>
            </a:extLst>
          </p:cNvPr>
          <p:cNvSpPr/>
          <p:nvPr/>
        </p:nvSpPr>
        <p:spPr>
          <a:xfrm>
            <a:off x="3634745" y="2352275"/>
            <a:ext cx="864339" cy="300082"/>
          </a:xfrm>
          <a:prstGeom prst="rect">
            <a:avLst/>
          </a:prstGeom>
        </p:spPr>
        <p:txBody>
          <a:bodyPr wrap="none">
            <a:spAutoFit/>
          </a:bodyPr>
          <a:lstStyle/>
          <a:p>
            <a:r>
              <a:rPr lang="en-US" sz="1350" dirty="0">
                <a:solidFill>
                  <a:srgbClr val="0070C0"/>
                </a:solidFill>
              </a:rPr>
              <a:t>BL6 Male</a:t>
            </a:r>
            <a:r>
              <a:rPr lang="en-US" sz="1350" baseline="30000" dirty="0">
                <a:solidFill>
                  <a:srgbClr val="0070C0"/>
                </a:solidFill>
                <a:latin typeface="Symbol" panose="05050102010706020507" pitchFamily="18" charset="2"/>
              </a:rPr>
              <a:t> </a:t>
            </a:r>
            <a:endParaRPr lang="en-US" sz="1350" dirty="0">
              <a:solidFill>
                <a:srgbClr val="0070C0"/>
              </a:solidFill>
            </a:endParaRPr>
          </a:p>
        </p:txBody>
      </p:sp>
      <p:sp>
        <p:nvSpPr>
          <p:cNvPr id="40" name="TextBox 39">
            <a:extLst>
              <a:ext uri="{FF2B5EF4-FFF2-40B4-BE49-F238E27FC236}">
                <a16:creationId xmlns="" xmlns:a16="http://schemas.microsoft.com/office/drawing/2014/main" id="{4C0AB25F-A5F9-4185-8EB3-4FBE0FAE64AB}"/>
              </a:ext>
            </a:extLst>
          </p:cNvPr>
          <p:cNvSpPr txBox="1"/>
          <p:nvPr/>
        </p:nvSpPr>
        <p:spPr>
          <a:xfrm>
            <a:off x="3425024" y="2490775"/>
            <a:ext cx="274434" cy="300082"/>
          </a:xfrm>
          <a:prstGeom prst="rect">
            <a:avLst/>
          </a:prstGeom>
          <a:noFill/>
        </p:spPr>
        <p:txBody>
          <a:bodyPr wrap="none" rtlCol="0">
            <a:spAutoFit/>
          </a:bodyPr>
          <a:lstStyle/>
          <a:p>
            <a:r>
              <a:rPr lang="en-US" sz="1350" dirty="0"/>
              <a:t>X</a:t>
            </a:r>
          </a:p>
        </p:txBody>
      </p:sp>
      <p:sp>
        <p:nvSpPr>
          <p:cNvPr id="51" name="TextBox 50">
            <a:extLst>
              <a:ext uri="{FF2B5EF4-FFF2-40B4-BE49-F238E27FC236}">
                <a16:creationId xmlns="" xmlns:a16="http://schemas.microsoft.com/office/drawing/2014/main" id="{F7EE48C1-A825-41D8-8FE0-251D3AF458B0}"/>
              </a:ext>
            </a:extLst>
          </p:cNvPr>
          <p:cNvSpPr txBox="1"/>
          <p:nvPr/>
        </p:nvSpPr>
        <p:spPr>
          <a:xfrm>
            <a:off x="2910180" y="1040210"/>
            <a:ext cx="6156685" cy="461665"/>
          </a:xfrm>
          <a:prstGeom prst="rect">
            <a:avLst/>
          </a:prstGeom>
          <a:noFill/>
        </p:spPr>
        <p:txBody>
          <a:bodyPr wrap="none" rtlCol="0">
            <a:spAutoFit/>
          </a:bodyPr>
          <a:lstStyle/>
          <a:p>
            <a:r>
              <a:rPr lang="en-US" sz="2400" b="1" dirty="0">
                <a:solidFill>
                  <a:srgbClr val="FF0000"/>
                </a:solidFill>
              </a:rPr>
              <a:t>Survivability of T93M/</a:t>
            </a:r>
            <a:r>
              <a:rPr lang="en-US" sz="2400" b="1" dirty="0">
                <a:solidFill>
                  <a:srgbClr val="FF0000"/>
                </a:solidFill>
                <a:latin typeface="Symbol" panose="05050102010706020507" pitchFamily="18" charset="2"/>
              </a:rPr>
              <a:t>D</a:t>
            </a:r>
            <a:r>
              <a:rPr lang="en-US" sz="2400" b="1" dirty="0">
                <a:solidFill>
                  <a:srgbClr val="FF0000"/>
                </a:solidFill>
              </a:rPr>
              <a:t>3-5 Across Generations</a:t>
            </a:r>
          </a:p>
        </p:txBody>
      </p:sp>
      <p:sp>
        <p:nvSpPr>
          <p:cNvPr id="52" name="TextBox 51">
            <a:extLst>
              <a:ext uri="{FF2B5EF4-FFF2-40B4-BE49-F238E27FC236}">
                <a16:creationId xmlns="" xmlns:a16="http://schemas.microsoft.com/office/drawing/2014/main" id="{769A9121-26A3-42FD-92F4-8D42A4507B65}"/>
              </a:ext>
            </a:extLst>
          </p:cNvPr>
          <p:cNvSpPr txBox="1"/>
          <p:nvPr/>
        </p:nvSpPr>
        <p:spPr>
          <a:xfrm>
            <a:off x="1767217" y="5409601"/>
            <a:ext cx="841577" cy="300082"/>
          </a:xfrm>
          <a:prstGeom prst="rect">
            <a:avLst/>
          </a:prstGeom>
          <a:noFill/>
        </p:spPr>
        <p:txBody>
          <a:bodyPr wrap="none" rtlCol="0">
            <a:spAutoFit/>
          </a:bodyPr>
          <a:lstStyle/>
          <a:p>
            <a:r>
              <a:rPr lang="en-US" sz="1350" dirty="0"/>
              <a:t>% Strain: </a:t>
            </a:r>
          </a:p>
        </p:txBody>
      </p:sp>
      <p:sp>
        <p:nvSpPr>
          <p:cNvPr id="53" name="TextBox 52">
            <a:extLst>
              <a:ext uri="{FF2B5EF4-FFF2-40B4-BE49-F238E27FC236}">
                <a16:creationId xmlns="" xmlns:a16="http://schemas.microsoft.com/office/drawing/2014/main" id="{7F873020-ED63-4483-A161-985F893F7565}"/>
              </a:ext>
            </a:extLst>
          </p:cNvPr>
          <p:cNvSpPr txBox="1"/>
          <p:nvPr/>
        </p:nvSpPr>
        <p:spPr>
          <a:xfrm>
            <a:off x="3002182" y="5309932"/>
            <a:ext cx="660758" cy="300082"/>
          </a:xfrm>
          <a:prstGeom prst="rect">
            <a:avLst/>
          </a:prstGeom>
          <a:noFill/>
        </p:spPr>
        <p:txBody>
          <a:bodyPr wrap="none" rtlCol="0">
            <a:spAutoFit/>
          </a:bodyPr>
          <a:lstStyle/>
          <a:p>
            <a:r>
              <a:rPr lang="en-US" sz="1350" dirty="0">
                <a:solidFill>
                  <a:srgbClr val="0070C0"/>
                </a:solidFill>
              </a:rPr>
              <a:t>100</a:t>
            </a:r>
            <a:r>
              <a:rPr lang="en-US" sz="1350" dirty="0"/>
              <a:t> : </a:t>
            </a:r>
            <a:r>
              <a:rPr lang="en-US" sz="1350" dirty="0">
                <a:solidFill>
                  <a:srgbClr val="7030A0"/>
                </a:solidFill>
              </a:rPr>
              <a:t>0</a:t>
            </a:r>
          </a:p>
        </p:txBody>
      </p:sp>
      <p:sp>
        <p:nvSpPr>
          <p:cNvPr id="56" name="TextBox 55">
            <a:extLst>
              <a:ext uri="{FF2B5EF4-FFF2-40B4-BE49-F238E27FC236}">
                <a16:creationId xmlns="" xmlns:a16="http://schemas.microsoft.com/office/drawing/2014/main" id="{9C2AB7E0-BEE5-42C9-8795-B65977452263}"/>
              </a:ext>
            </a:extLst>
          </p:cNvPr>
          <p:cNvSpPr txBox="1"/>
          <p:nvPr/>
        </p:nvSpPr>
        <p:spPr>
          <a:xfrm>
            <a:off x="3002184" y="5548101"/>
            <a:ext cx="835485" cy="300082"/>
          </a:xfrm>
          <a:prstGeom prst="rect">
            <a:avLst/>
          </a:prstGeom>
          <a:noFill/>
        </p:spPr>
        <p:txBody>
          <a:bodyPr wrap="none" rtlCol="0">
            <a:spAutoFit/>
          </a:bodyPr>
          <a:lstStyle/>
          <a:p>
            <a:r>
              <a:rPr lang="en-US" sz="1350" dirty="0">
                <a:solidFill>
                  <a:srgbClr val="0070C0"/>
                </a:solidFill>
              </a:rPr>
              <a:t>BL6</a:t>
            </a:r>
            <a:r>
              <a:rPr lang="en-US" sz="1350" dirty="0"/>
              <a:t> : </a:t>
            </a:r>
            <a:r>
              <a:rPr lang="en-US" sz="1350" dirty="0">
                <a:solidFill>
                  <a:srgbClr val="7030A0"/>
                </a:solidFill>
              </a:rPr>
              <a:t>FVB</a:t>
            </a:r>
          </a:p>
        </p:txBody>
      </p:sp>
      <p:sp>
        <p:nvSpPr>
          <p:cNvPr id="59" name="Left Brace 58">
            <a:extLst>
              <a:ext uri="{FF2B5EF4-FFF2-40B4-BE49-F238E27FC236}">
                <a16:creationId xmlns="" xmlns:a16="http://schemas.microsoft.com/office/drawing/2014/main" id="{6ADCE9BD-6439-43ED-BC74-32BBCA9BF18F}"/>
              </a:ext>
            </a:extLst>
          </p:cNvPr>
          <p:cNvSpPr/>
          <p:nvPr/>
        </p:nvSpPr>
        <p:spPr>
          <a:xfrm>
            <a:off x="2577990" y="5365726"/>
            <a:ext cx="107578" cy="40106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0" name="TextBox 59">
            <a:extLst>
              <a:ext uri="{FF2B5EF4-FFF2-40B4-BE49-F238E27FC236}">
                <a16:creationId xmlns="" xmlns:a16="http://schemas.microsoft.com/office/drawing/2014/main" id="{66FA02C0-76F9-4388-AF93-9C2D63B14C41}"/>
              </a:ext>
            </a:extLst>
          </p:cNvPr>
          <p:cNvSpPr txBox="1"/>
          <p:nvPr/>
        </p:nvSpPr>
        <p:spPr>
          <a:xfrm>
            <a:off x="2582440" y="2625040"/>
            <a:ext cx="764953" cy="253916"/>
          </a:xfrm>
          <a:prstGeom prst="rect">
            <a:avLst/>
          </a:prstGeom>
          <a:noFill/>
        </p:spPr>
        <p:txBody>
          <a:bodyPr wrap="none" rtlCol="0">
            <a:spAutoFit/>
          </a:bodyPr>
          <a:lstStyle/>
          <a:p>
            <a:r>
              <a:rPr lang="en-US" sz="1050" i="1" dirty="0"/>
              <a:t>(WT/</a:t>
            </a:r>
            <a:r>
              <a:rPr lang="en-US" sz="1050" i="1" dirty="0">
                <a:latin typeface="Symbol" panose="05050102010706020507" pitchFamily="18" charset="2"/>
              </a:rPr>
              <a:t>D</a:t>
            </a:r>
            <a:r>
              <a:rPr lang="en-US" sz="1050" i="1" dirty="0"/>
              <a:t>3-5)</a:t>
            </a:r>
            <a:endParaRPr lang="en-US" sz="1050" dirty="0"/>
          </a:p>
        </p:txBody>
      </p:sp>
      <p:sp>
        <p:nvSpPr>
          <p:cNvPr id="61" name="Rectangle 60">
            <a:extLst>
              <a:ext uri="{FF2B5EF4-FFF2-40B4-BE49-F238E27FC236}">
                <a16:creationId xmlns="" xmlns:a16="http://schemas.microsoft.com/office/drawing/2014/main" id="{1FE9A13B-689F-4280-BDA8-733F11537FDA}"/>
              </a:ext>
            </a:extLst>
          </p:cNvPr>
          <p:cNvSpPr/>
          <p:nvPr/>
        </p:nvSpPr>
        <p:spPr>
          <a:xfrm>
            <a:off x="3578525" y="2625040"/>
            <a:ext cx="986167" cy="253916"/>
          </a:xfrm>
          <a:prstGeom prst="rect">
            <a:avLst/>
          </a:prstGeom>
        </p:spPr>
        <p:txBody>
          <a:bodyPr wrap="none">
            <a:spAutoFit/>
          </a:bodyPr>
          <a:lstStyle/>
          <a:p>
            <a:r>
              <a:rPr lang="en-US" sz="1050" i="1" dirty="0"/>
              <a:t>(T93M/T93M)</a:t>
            </a:r>
            <a:r>
              <a:rPr lang="en-US" sz="1050" dirty="0"/>
              <a:t> </a:t>
            </a:r>
          </a:p>
        </p:txBody>
      </p:sp>
      <p:grpSp>
        <p:nvGrpSpPr>
          <p:cNvPr id="3" name="Group 2">
            <a:extLst>
              <a:ext uri="{FF2B5EF4-FFF2-40B4-BE49-F238E27FC236}">
                <a16:creationId xmlns="" xmlns:a16="http://schemas.microsoft.com/office/drawing/2014/main" id="{BAE40D5F-4BCA-F14F-B344-A11AFDC6DA90}"/>
              </a:ext>
            </a:extLst>
          </p:cNvPr>
          <p:cNvGrpSpPr/>
          <p:nvPr/>
        </p:nvGrpSpPr>
        <p:grpSpPr>
          <a:xfrm>
            <a:off x="7430778" y="1778824"/>
            <a:ext cx="2556100" cy="4024480"/>
            <a:chOff x="5906778" y="1778824"/>
            <a:chExt cx="2556100" cy="4024480"/>
          </a:xfrm>
        </p:grpSpPr>
        <p:sp>
          <p:nvSpPr>
            <p:cNvPr id="22" name="TextBox 21">
              <a:extLst>
                <a:ext uri="{FF2B5EF4-FFF2-40B4-BE49-F238E27FC236}">
                  <a16:creationId xmlns="" xmlns:a16="http://schemas.microsoft.com/office/drawing/2014/main" id="{60FA493F-BD06-4528-92E7-C37BC8A728EC}"/>
                </a:ext>
              </a:extLst>
            </p:cNvPr>
            <p:cNvSpPr txBox="1"/>
            <p:nvPr/>
          </p:nvSpPr>
          <p:spPr>
            <a:xfrm rot="16200000">
              <a:off x="5609581" y="3805764"/>
              <a:ext cx="848309" cy="253916"/>
            </a:xfrm>
            <a:prstGeom prst="rect">
              <a:avLst/>
            </a:prstGeom>
            <a:noFill/>
          </p:spPr>
          <p:txBody>
            <a:bodyPr wrap="none" rtlCol="0">
              <a:spAutoFit/>
            </a:bodyPr>
            <a:lstStyle/>
            <a:p>
              <a:r>
                <a:rPr lang="en-US" sz="1050" dirty="0"/>
                <a:t>% Genotype</a:t>
              </a:r>
            </a:p>
          </p:txBody>
        </p:sp>
        <p:graphicFrame>
          <p:nvGraphicFramePr>
            <p:cNvPr id="23" name="Chart 22">
              <a:extLst>
                <a:ext uri="{FF2B5EF4-FFF2-40B4-BE49-F238E27FC236}">
                  <a16:creationId xmlns="" xmlns:a16="http://schemas.microsoft.com/office/drawing/2014/main" id="{AA9E0E05-CDF8-4D4F-AB2D-650B7D7A9D12}"/>
                </a:ext>
              </a:extLst>
            </p:cNvPr>
            <p:cNvGraphicFramePr>
              <a:graphicFrameLocks/>
            </p:cNvGraphicFramePr>
            <p:nvPr>
              <p:extLst/>
            </p:nvPr>
          </p:nvGraphicFramePr>
          <p:xfrm>
            <a:off x="6182169" y="3033488"/>
            <a:ext cx="2216884" cy="1837956"/>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31">
              <a:extLst>
                <a:ext uri="{FF2B5EF4-FFF2-40B4-BE49-F238E27FC236}">
                  <a16:creationId xmlns="" xmlns:a16="http://schemas.microsoft.com/office/drawing/2014/main" id="{6A53D618-5C90-4052-8403-FB8D7CD96B7C}"/>
                </a:ext>
              </a:extLst>
            </p:cNvPr>
            <p:cNvSpPr/>
            <p:nvPr/>
          </p:nvSpPr>
          <p:spPr>
            <a:xfrm>
              <a:off x="7069864" y="3124958"/>
              <a:ext cx="963379" cy="253916"/>
            </a:xfrm>
            <a:prstGeom prst="rect">
              <a:avLst/>
            </a:prstGeom>
          </p:spPr>
          <p:txBody>
            <a:bodyPr wrap="square">
              <a:spAutoFit/>
            </a:bodyPr>
            <a:lstStyle/>
            <a:p>
              <a:r>
                <a:rPr lang="en-US" sz="1050" i="1" dirty="0"/>
                <a:t>T93M/</a:t>
              </a:r>
              <a:r>
                <a:rPr lang="en-US" sz="1050" i="1" dirty="0">
                  <a:latin typeface="Symbol" panose="05050102010706020507" pitchFamily="18" charset="2"/>
                </a:rPr>
                <a:t>D</a:t>
              </a:r>
              <a:r>
                <a:rPr lang="en-US" sz="1050" i="1" dirty="0"/>
                <a:t>3-5</a:t>
              </a:r>
              <a:r>
                <a:rPr lang="en-US" sz="1050" dirty="0"/>
                <a:t> </a:t>
              </a:r>
            </a:p>
          </p:txBody>
        </p:sp>
        <p:sp>
          <p:nvSpPr>
            <p:cNvPr id="33" name="TextBox 32">
              <a:extLst>
                <a:ext uri="{FF2B5EF4-FFF2-40B4-BE49-F238E27FC236}">
                  <a16:creationId xmlns="" xmlns:a16="http://schemas.microsoft.com/office/drawing/2014/main" id="{1C0C4566-F489-440A-96AD-0CE45CE1220A}"/>
                </a:ext>
              </a:extLst>
            </p:cNvPr>
            <p:cNvSpPr txBox="1"/>
            <p:nvPr/>
          </p:nvSpPr>
          <p:spPr>
            <a:xfrm>
              <a:off x="7322251" y="1778824"/>
              <a:ext cx="399468" cy="415498"/>
            </a:xfrm>
            <a:prstGeom prst="rect">
              <a:avLst/>
            </a:prstGeom>
            <a:noFill/>
          </p:spPr>
          <p:txBody>
            <a:bodyPr wrap="none" rtlCol="0">
              <a:spAutoFit/>
            </a:bodyPr>
            <a:lstStyle/>
            <a:p>
              <a:r>
                <a:rPr lang="en-US" sz="2100" dirty="0"/>
                <a:t>F</a:t>
              </a:r>
              <a:r>
                <a:rPr lang="en-US" sz="2100" baseline="-25000" dirty="0"/>
                <a:t>2</a:t>
              </a:r>
            </a:p>
          </p:txBody>
        </p:sp>
        <p:sp>
          <p:nvSpPr>
            <p:cNvPr id="34" name="TextBox 33">
              <a:extLst>
                <a:ext uri="{FF2B5EF4-FFF2-40B4-BE49-F238E27FC236}">
                  <a16:creationId xmlns="" xmlns:a16="http://schemas.microsoft.com/office/drawing/2014/main" id="{5B23A483-EEFF-4BA7-AD5D-822B149143C8}"/>
                </a:ext>
              </a:extLst>
            </p:cNvPr>
            <p:cNvSpPr txBox="1"/>
            <p:nvPr/>
          </p:nvSpPr>
          <p:spPr>
            <a:xfrm>
              <a:off x="7273714" y="4887889"/>
              <a:ext cx="601447" cy="253916"/>
            </a:xfrm>
            <a:prstGeom prst="rect">
              <a:avLst/>
            </a:prstGeom>
            <a:noFill/>
          </p:spPr>
          <p:txBody>
            <a:bodyPr wrap="none" rtlCol="0">
              <a:spAutoFit/>
            </a:bodyPr>
            <a:lstStyle/>
            <a:p>
              <a:r>
                <a:rPr lang="en-US" sz="1050" dirty="0"/>
                <a:t>(n = 42)</a:t>
              </a:r>
            </a:p>
          </p:txBody>
        </p:sp>
        <p:sp>
          <p:nvSpPr>
            <p:cNvPr id="48" name="Rectangle 47">
              <a:extLst>
                <a:ext uri="{FF2B5EF4-FFF2-40B4-BE49-F238E27FC236}">
                  <a16:creationId xmlns="" xmlns:a16="http://schemas.microsoft.com/office/drawing/2014/main" id="{5CD27CF8-4B73-4E0F-9E53-16D165469A97}"/>
                </a:ext>
              </a:extLst>
            </p:cNvPr>
            <p:cNvSpPr/>
            <p:nvPr/>
          </p:nvSpPr>
          <p:spPr>
            <a:xfrm>
              <a:off x="6424657" y="2337993"/>
              <a:ext cx="1028487" cy="300082"/>
            </a:xfrm>
            <a:prstGeom prst="rect">
              <a:avLst/>
            </a:prstGeom>
          </p:spPr>
          <p:txBody>
            <a:bodyPr wrap="none">
              <a:spAutoFit/>
            </a:bodyPr>
            <a:lstStyle/>
            <a:p>
              <a:r>
                <a:rPr lang="en-US" sz="1350" dirty="0">
                  <a:solidFill>
                    <a:srgbClr val="0070C0"/>
                  </a:solidFill>
                </a:rPr>
                <a:t>BL6 Female </a:t>
              </a:r>
              <a:endParaRPr lang="en-US" sz="1350" dirty="0"/>
            </a:p>
          </p:txBody>
        </p:sp>
        <p:sp>
          <p:nvSpPr>
            <p:cNvPr id="49" name="Rectangle 48">
              <a:extLst>
                <a:ext uri="{FF2B5EF4-FFF2-40B4-BE49-F238E27FC236}">
                  <a16:creationId xmlns="" xmlns:a16="http://schemas.microsoft.com/office/drawing/2014/main" id="{06B2965A-ADD3-448C-8C45-8AB6A2AC63B5}"/>
                </a:ext>
              </a:extLst>
            </p:cNvPr>
            <p:cNvSpPr/>
            <p:nvPr/>
          </p:nvSpPr>
          <p:spPr>
            <a:xfrm>
              <a:off x="7624988" y="2330863"/>
              <a:ext cx="777777" cy="300082"/>
            </a:xfrm>
            <a:prstGeom prst="rect">
              <a:avLst/>
            </a:prstGeom>
          </p:spPr>
          <p:txBody>
            <a:bodyPr wrap="none">
              <a:spAutoFit/>
            </a:bodyPr>
            <a:lstStyle/>
            <a:p>
              <a:r>
                <a:rPr lang="en-US" sz="1350" dirty="0">
                  <a:solidFill>
                    <a:srgbClr val="7030A0"/>
                  </a:solidFill>
                </a:rPr>
                <a:t>F1 Male</a:t>
              </a:r>
              <a:r>
                <a:rPr lang="en-US" sz="1350" baseline="30000" dirty="0">
                  <a:latin typeface="Symbol" panose="05050102010706020507" pitchFamily="18" charset="2"/>
                </a:rPr>
                <a:t> </a:t>
              </a:r>
              <a:endParaRPr lang="en-US" sz="1350" dirty="0"/>
            </a:p>
          </p:txBody>
        </p:sp>
        <p:sp>
          <p:nvSpPr>
            <p:cNvPr id="50" name="TextBox 49">
              <a:extLst>
                <a:ext uri="{FF2B5EF4-FFF2-40B4-BE49-F238E27FC236}">
                  <a16:creationId xmlns="" xmlns:a16="http://schemas.microsoft.com/office/drawing/2014/main" id="{7DFCED08-2FCC-4F41-8092-A1075A359B62}"/>
                </a:ext>
              </a:extLst>
            </p:cNvPr>
            <p:cNvSpPr txBox="1"/>
            <p:nvPr/>
          </p:nvSpPr>
          <p:spPr>
            <a:xfrm>
              <a:off x="7353527" y="2476492"/>
              <a:ext cx="274434" cy="300082"/>
            </a:xfrm>
            <a:prstGeom prst="rect">
              <a:avLst/>
            </a:prstGeom>
            <a:noFill/>
          </p:spPr>
          <p:txBody>
            <a:bodyPr wrap="none" rtlCol="0">
              <a:spAutoFit/>
            </a:bodyPr>
            <a:lstStyle/>
            <a:p>
              <a:r>
                <a:rPr lang="en-US" sz="1350" dirty="0"/>
                <a:t>X</a:t>
              </a:r>
            </a:p>
          </p:txBody>
        </p:sp>
        <p:sp>
          <p:nvSpPr>
            <p:cNvPr id="55" name="TextBox 54">
              <a:extLst>
                <a:ext uri="{FF2B5EF4-FFF2-40B4-BE49-F238E27FC236}">
                  <a16:creationId xmlns="" xmlns:a16="http://schemas.microsoft.com/office/drawing/2014/main" id="{A4D91E8F-B306-4E99-9142-1B08FAF932AB}"/>
                </a:ext>
              </a:extLst>
            </p:cNvPr>
            <p:cNvSpPr txBox="1"/>
            <p:nvPr/>
          </p:nvSpPr>
          <p:spPr>
            <a:xfrm>
              <a:off x="7191205" y="5289939"/>
              <a:ext cx="660758" cy="300082"/>
            </a:xfrm>
            <a:prstGeom prst="rect">
              <a:avLst/>
            </a:prstGeom>
            <a:noFill/>
          </p:spPr>
          <p:txBody>
            <a:bodyPr wrap="none" rtlCol="0">
              <a:spAutoFit/>
            </a:bodyPr>
            <a:lstStyle/>
            <a:p>
              <a:r>
                <a:rPr lang="en-US" sz="1350" dirty="0">
                  <a:solidFill>
                    <a:srgbClr val="0070C0"/>
                  </a:solidFill>
                </a:rPr>
                <a:t>75</a:t>
              </a:r>
              <a:r>
                <a:rPr lang="en-US" sz="1350" dirty="0"/>
                <a:t> : </a:t>
              </a:r>
              <a:r>
                <a:rPr lang="en-US" sz="1350" dirty="0">
                  <a:solidFill>
                    <a:srgbClr val="7030A0"/>
                  </a:solidFill>
                </a:rPr>
                <a:t>25</a:t>
              </a:r>
            </a:p>
          </p:txBody>
        </p:sp>
        <p:sp>
          <p:nvSpPr>
            <p:cNvPr id="58" name="TextBox 57">
              <a:extLst>
                <a:ext uri="{FF2B5EF4-FFF2-40B4-BE49-F238E27FC236}">
                  <a16:creationId xmlns="" xmlns:a16="http://schemas.microsoft.com/office/drawing/2014/main" id="{5FA3DD0E-6DF6-4F3F-A169-F3E499635963}"/>
                </a:ext>
              </a:extLst>
            </p:cNvPr>
            <p:cNvSpPr txBox="1"/>
            <p:nvPr/>
          </p:nvSpPr>
          <p:spPr>
            <a:xfrm>
              <a:off x="7110164" y="5503222"/>
              <a:ext cx="835485" cy="300082"/>
            </a:xfrm>
            <a:prstGeom prst="rect">
              <a:avLst/>
            </a:prstGeom>
            <a:noFill/>
          </p:spPr>
          <p:txBody>
            <a:bodyPr wrap="none" rtlCol="0">
              <a:spAutoFit/>
            </a:bodyPr>
            <a:lstStyle/>
            <a:p>
              <a:r>
                <a:rPr lang="en-US" sz="1350" dirty="0">
                  <a:solidFill>
                    <a:srgbClr val="0070C0"/>
                  </a:solidFill>
                </a:rPr>
                <a:t>BL6</a:t>
              </a:r>
              <a:r>
                <a:rPr lang="en-US" sz="1350" dirty="0"/>
                <a:t> : </a:t>
              </a:r>
              <a:r>
                <a:rPr lang="en-US" sz="1350" dirty="0">
                  <a:solidFill>
                    <a:srgbClr val="7030A0"/>
                  </a:solidFill>
                </a:rPr>
                <a:t>FVB</a:t>
              </a:r>
            </a:p>
          </p:txBody>
        </p:sp>
        <p:sp>
          <p:nvSpPr>
            <p:cNvPr id="62" name="TextBox 61">
              <a:extLst>
                <a:ext uri="{FF2B5EF4-FFF2-40B4-BE49-F238E27FC236}">
                  <a16:creationId xmlns="" xmlns:a16="http://schemas.microsoft.com/office/drawing/2014/main" id="{12149CDD-DFAA-4E27-83BC-E455B9041A20}"/>
                </a:ext>
              </a:extLst>
            </p:cNvPr>
            <p:cNvSpPr txBox="1"/>
            <p:nvPr/>
          </p:nvSpPr>
          <p:spPr>
            <a:xfrm>
              <a:off x="7564875" y="2625040"/>
              <a:ext cx="898003" cy="253916"/>
            </a:xfrm>
            <a:prstGeom prst="rect">
              <a:avLst/>
            </a:prstGeom>
            <a:noFill/>
          </p:spPr>
          <p:txBody>
            <a:bodyPr wrap="none" rtlCol="0">
              <a:spAutoFit/>
            </a:bodyPr>
            <a:lstStyle/>
            <a:p>
              <a:r>
                <a:rPr lang="en-US" sz="1050" i="1" dirty="0"/>
                <a:t>(T93M/</a:t>
              </a:r>
              <a:r>
                <a:rPr lang="en-US" sz="1050" i="1" dirty="0">
                  <a:latin typeface="Symbol" panose="05050102010706020507" pitchFamily="18" charset="2"/>
                </a:rPr>
                <a:t>D</a:t>
              </a:r>
              <a:r>
                <a:rPr lang="en-US" sz="1050" i="1" dirty="0"/>
                <a:t>3-5)</a:t>
              </a:r>
              <a:endParaRPr lang="en-US" sz="1050" dirty="0"/>
            </a:p>
          </p:txBody>
        </p:sp>
        <p:sp>
          <p:nvSpPr>
            <p:cNvPr id="63" name="Rectangle 62">
              <a:extLst>
                <a:ext uri="{FF2B5EF4-FFF2-40B4-BE49-F238E27FC236}">
                  <a16:creationId xmlns="" xmlns:a16="http://schemas.microsoft.com/office/drawing/2014/main" id="{002236F1-C0C2-43AF-BC62-75F207B9389B}"/>
                </a:ext>
              </a:extLst>
            </p:cNvPr>
            <p:cNvSpPr/>
            <p:nvPr/>
          </p:nvSpPr>
          <p:spPr>
            <a:xfrm>
              <a:off x="6446827" y="2625040"/>
              <a:ext cx="986167" cy="253916"/>
            </a:xfrm>
            <a:prstGeom prst="rect">
              <a:avLst/>
            </a:prstGeom>
          </p:spPr>
          <p:txBody>
            <a:bodyPr wrap="none">
              <a:spAutoFit/>
            </a:bodyPr>
            <a:lstStyle/>
            <a:p>
              <a:r>
                <a:rPr lang="en-US" sz="1050" i="1" dirty="0"/>
                <a:t>(T93M/T93M)</a:t>
              </a:r>
              <a:r>
                <a:rPr lang="en-US" sz="1050" dirty="0"/>
                <a:t> </a:t>
              </a:r>
            </a:p>
          </p:txBody>
        </p:sp>
      </p:grpSp>
      <p:grpSp>
        <p:nvGrpSpPr>
          <p:cNvPr id="2" name="Group 1">
            <a:extLst>
              <a:ext uri="{FF2B5EF4-FFF2-40B4-BE49-F238E27FC236}">
                <a16:creationId xmlns="" xmlns:a16="http://schemas.microsoft.com/office/drawing/2014/main" id="{64A3FB8B-4133-864B-B144-6AB566719B8F}"/>
              </a:ext>
            </a:extLst>
          </p:cNvPr>
          <p:cNvGrpSpPr/>
          <p:nvPr/>
        </p:nvGrpSpPr>
        <p:grpSpPr>
          <a:xfrm>
            <a:off x="4747459" y="1799808"/>
            <a:ext cx="2521605" cy="4038347"/>
            <a:chOff x="3223458" y="1799807"/>
            <a:chExt cx="2521605" cy="4038347"/>
          </a:xfrm>
        </p:grpSpPr>
        <p:graphicFrame>
          <p:nvGraphicFramePr>
            <p:cNvPr id="5" name="Chart 4">
              <a:extLst>
                <a:ext uri="{FF2B5EF4-FFF2-40B4-BE49-F238E27FC236}">
                  <a16:creationId xmlns="" xmlns:a16="http://schemas.microsoft.com/office/drawing/2014/main" id="{7752A754-D891-4DF8-9824-329193267805}"/>
                </a:ext>
              </a:extLst>
            </p:cNvPr>
            <p:cNvGraphicFramePr>
              <a:graphicFrameLocks/>
            </p:cNvGraphicFramePr>
            <p:nvPr>
              <p:extLst/>
            </p:nvPr>
          </p:nvGraphicFramePr>
          <p:xfrm>
            <a:off x="3474176" y="3021143"/>
            <a:ext cx="2203427" cy="182316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 xmlns:a16="http://schemas.microsoft.com/office/drawing/2014/main" id="{539BC72E-A55B-4D10-AAAF-CE556218D2CF}"/>
                </a:ext>
              </a:extLst>
            </p:cNvPr>
            <p:cNvSpPr txBox="1"/>
            <p:nvPr/>
          </p:nvSpPr>
          <p:spPr>
            <a:xfrm rot="16200000">
              <a:off x="2926261" y="3805764"/>
              <a:ext cx="848309" cy="253916"/>
            </a:xfrm>
            <a:prstGeom prst="rect">
              <a:avLst/>
            </a:prstGeom>
            <a:noFill/>
          </p:spPr>
          <p:txBody>
            <a:bodyPr wrap="none" rtlCol="0">
              <a:spAutoFit/>
            </a:bodyPr>
            <a:lstStyle/>
            <a:p>
              <a:r>
                <a:rPr lang="en-US" sz="1050" dirty="0"/>
                <a:t>% Genotype</a:t>
              </a:r>
            </a:p>
          </p:txBody>
        </p:sp>
        <p:sp>
          <p:nvSpPr>
            <p:cNvPr id="19" name="TextBox 18">
              <a:extLst>
                <a:ext uri="{FF2B5EF4-FFF2-40B4-BE49-F238E27FC236}">
                  <a16:creationId xmlns="" xmlns:a16="http://schemas.microsoft.com/office/drawing/2014/main" id="{0AA5CF9E-7517-4051-B321-6DF362E2E8DD}"/>
                </a:ext>
              </a:extLst>
            </p:cNvPr>
            <p:cNvSpPr txBox="1"/>
            <p:nvPr/>
          </p:nvSpPr>
          <p:spPr>
            <a:xfrm>
              <a:off x="4484922" y="4887889"/>
              <a:ext cx="601447" cy="253916"/>
            </a:xfrm>
            <a:prstGeom prst="rect">
              <a:avLst/>
            </a:prstGeom>
            <a:noFill/>
          </p:spPr>
          <p:txBody>
            <a:bodyPr wrap="none" rtlCol="0">
              <a:spAutoFit/>
            </a:bodyPr>
            <a:lstStyle/>
            <a:p>
              <a:r>
                <a:rPr lang="en-US" sz="1050" dirty="0"/>
                <a:t>(n = 42)</a:t>
              </a:r>
            </a:p>
          </p:txBody>
        </p:sp>
        <p:sp>
          <p:nvSpPr>
            <p:cNvPr id="30" name="Rectangle 29">
              <a:extLst>
                <a:ext uri="{FF2B5EF4-FFF2-40B4-BE49-F238E27FC236}">
                  <a16:creationId xmlns="" xmlns:a16="http://schemas.microsoft.com/office/drawing/2014/main" id="{C4F0CC6C-2C78-4434-933C-BF76BC21C07C}"/>
                </a:ext>
              </a:extLst>
            </p:cNvPr>
            <p:cNvSpPr/>
            <p:nvPr/>
          </p:nvSpPr>
          <p:spPr>
            <a:xfrm>
              <a:off x="4353710" y="3124958"/>
              <a:ext cx="963379" cy="253916"/>
            </a:xfrm>
            <a:prstGeom prst="rect">
              <a:avLst/>
            </a:prstGeom>
          </p:spPr>
          <p:txBody>
            <a:bodyPr wrap="square">
              <a:spAutoFit/>
            </a:bodyPr>
            <a:lstStyle/>
            <a:p>
              <a:r>
                <a:rPr lang="en-US" sz="1050" i="1" dirty="0"/>
                <a:t>T93M/</a:t>
              </a:r>
              <a:r>
                <a:rPr lang="en-US" sz="1050" i="1" dirty="0">
                  <a:latin typeface="Symbol" panose="05050102010706020507" pitchFamily="18" charset="2"/>
                </a:rPr>
                <a:t>D</a:t>
              </a:r>
              <a:r>
                <a:rPr lang="en-US" sz="1050" i="1" dirty="0"/>
                <a:t>3-5</a:t>
              </a:r>
              <a:r>
                <a:rPr lang="en-US" sz="1050" dirty="0"/>
                <a:t> </a:t>
              </a:r>
            </a:p>
          </p:txBody>
        </p:sp>
        <p:sp>
          <p:nvSpPr>
            <p:cNvPr id="31" name="TextBox 30">
              <a:extLst>
                <a:ext uri="{FF2B5EF4-FFF2-40B4-BE49-F238E27FC236}">
                  <a16:creationId xmlns="" xmlns:a16="http://schemas.microsoft.com/office/drawing/2014/main" id="{7C66C331-463E-4223-87BC-7239F2ACC5A2}"/>
                </a:ext>
              </a:extLst>
            </p:cNvPr>
            <p:cNvSpPr txBox="1"/>
            <p:nvPr/>
          </p:nvSpPr>
          <p:spPr>
            <a:xfrm>
              <a:off x="4484921" y="1799807"/>
              <a:ext cx="399468" cy="415498"/>
            </a:xfrm>
            <a:prstGeom prst="rect">
              <a:avLst/>
            </a:prstGeom>
            <a:noFill/>
          </p:spPr>
          <p:txBody>
            <a:bodyPr wrap="none" rtlCol="0">
              <a:spAutoFit/>
            </a:bodyPr>
            <a:lstStyle/>
            <a:p>
              <a:r>
                <a:rPr lang="en-US" sz="2100" dirty="0"/>
                <a:t>F</a:t>
              </a:r>
              <a:r>
                <a:rPr lang="en-US" sz="2100" baseline="-25000" dirty="0"/>
                <a:t>1</a:t>
              </a:r>
            </a:p>
          </p:txBody>
        </p:sp>
        <p:sp>
          <p:nvSpPr>
            <p:cNvPr id="43" name="Rectangle 42">
              <a:extLst>
                <a:ext uri="{FF2B5EF4-FFF2-40B4-BE49-F238E27FC236}">
                  <a16:creationId xmlns="" xmlns:a16="http://schemas.microsoft.com/office/drawing/2014/main" id="{B218460F-2F7A-4DF6-BC73-6E2443567AE0}"/>
                </a:ext>
              </a:extLst>
            </p:cNvPr>
            <p:cNvSpPr/>
            <p:nvPr/>
          </p:nvSpPr>
          <p:spPr>
            <a:xfrm>
              <a:off x="3678235" y="2346094"/>
              <a:ext cx="1028487" cy="300082"/>
            </a:xfrm>
            <a:prstGeom prst="rect">
              <a:avLst/>
            </a:prstGeom>
          </p:spPr>
          <p:txBody>
            <a:bodyPr wrap="none">
              <a:spAutoFit/>
            </a:bodyPr>
            <a:lstStyle/>
            <a:p>
              <a:r>
                <a:rPr lang="en-US" sz="1350" dirty="0">
                  <a:solidFill>
                    <a:srgbClr val="0070C0"/>
                  </a:solidFill>
                </a:rPr>
                <a:t>BL6 Female </a:t>
              </a:r>
              <a:endParaRPr lang="en-US" sz="1350" dirty="0"/>
            </a:p>
          </p:txBody>
        </p:sp>
        <p:sp>
          <p:nvSpPr>
            <p:cNvPr id="44" name="Rectangle 43">
              <a:extLst>
                <a:ext uri="{FF2B5EF4-FFF2-40B4-BE49-F238E27FC236}">
                  <a16:creationId xmlns="" xmlns:a16="http://schemas.microsoft.com/office/drawing/2014/main" id="{D0F3F88C-6C40-495C-A690-B2123FFF1ACA}"/>
                </a:ext>
              </a:extLst>
            </p:cNvPr>
            <p:cNvSpPr/>
            <p:nvPr/>
          </p:nvSpPr>
          <p:spPr>
            <a:xfrm>
              <a:off x="4816824" y="2346094"/>
              <a:ext cx="881973" cy="300082"/>
            </a:xfrm>
            <a:prstGeom prst="rect">
              <a:avLst/>
            </a:prstGeom>
          </p:spPr>
          <p:txBody>
            <a:bodyPr wrap="none">
              <a:spAutoFit/>
            </a:bodyPr>
            <a:lstStyle/>
            <a:p>
              <a:r>
                <a:rPr lang="en-US" sz="1350" dirty="0">
                  <a:solidFill>
                    <a:srgbClr val="7030A0"/>
                  </a:solidFill>
                </a:rPr>
                <a:t>FVB Male</a:t>
              </a:r>
              <a:r>
                <a:rPr lang="en-US" sz="1350" baseline="30000" dirty="0">
                  <a:latin typeface="Symbol" panose="05050102010706020507" pitchFamily="18" charset="2"/>
                </a:rPr>
                <a:t> </a:t>
              </a:r>
              <a:endParaRPr lang="en-US" sz="1350" dirty="0"/>
            </a:p>
          </p:txBody>
        </p:sp>
        <p:sp>
          <p:nvSpPr>
            <p:cNvPr id="45" name="TextBox 44">
              <a:extLst>
                <a:ext uri="{FF2B5EF4-FFF2-40B4-BE49-F238E27FC236}">
                  <a16:creationId xmlns="" xmlns:a16="http://schemas.microsoft.com/office/drawing/2014/main" id="{6DB4F25E-67CD-48D1-A17E-3242E8DD767B}"/>
                </a:ext>
              </a:extLst>
            </p:cNvPr>
            <p:cNvSpPr txBox="1"/>
            <p:nvPr/>
          </p:nvSpPr>
          <p:spPr>
            <a:xfrm>
              <a:off x="4607104" y="2484593"/>
              <a:ext cx="274434" cy="300082"/>
            </a:xfrm>
            <a:prstGeom prst="rect">
              <a:avLst/>
            </a:prstGeom>
            <a:noFill/>
          </p:spPr>
          <p:txBody>
            <a:bodyPr wrap="none" rtlCol="0">
              <a:spAutoFit/>
            </a:bodyPr>
            <a:lstStyle/>
            <a:p>
              <a:r>
                <a:rPr lang="en-US" sz="1350" dirty="0"/>
                <a:t>X</a:t>
              </a:r>
            </a:p>
          </p:txBody>
        </p:sp>
        <p:sp>
          <p:nvSpPr>
            <p:cNvPr id="54" name="TextBox 53">
              <a:extLst>
                <a:ext uri="{FF2B5EF4-FFF2-40B4-BE49-F238E27FC236}">
                  <a16:creationId xmlns="" xmlns:a16="http://schemas.microsoft.com/office/drawing/2014/main" id="{844E1F5E-0638-4852-83A5-6AB0B049C919}"/>
                </a:ext>
              </a:extLst>
            </p:cNvPr>
            <p:cNvSpPr txBox="1"/>
            <p:nvPr/>
          </p:nvSpPr>
          <p:spPr>
            <a:xfrm>
              <a:off x="4508926" y="5308226"/>
              <a:ext cx="660758" cy="300082"/>
            </a:xfrm>
            <a:prstGeom prst="rect">
              <a:avLst/>
            </a:prstGeom>
            <a:noFill/>
          </p:spPr>
          <p:txBody>
            <a:bodyPr wrap="none" rtlCol="0">
              <a:spAutoFit/>
            </a:bodyPr>
            <a:lstStyle/>
            <a:p>
              <a:r>
                <a:rPr lang="en-US" sz="1350" dirty="0">
                  <a:solidFill>
                    <a:srgbClr val="0070C0"/>
                  </a:solidFill>
                </a:rPr>
                <a:t>50</a:t>
              </a:r>
              <a:r>
                <a:rPr lang="en-US" sz="1350" dirty="0"/>
                <a:t> : </a:t>
              </a:r>
              <a:r>
                <a:rPr lang="en-US" sz="1350" dirty="0">
                  <a:solidFill>
                    <a:srgbClr val="7030A0"/>
                  </a:solidFill>
                </a:rPr>
                <a:t>50</a:t>
              </a:r>
            </a:p>
          </p:txBody>
        </p:sp>
        <p:sp>
          <p:nvSpPr>
            <p:cNvPr id="57" name="TextBox 56">
              <a:extLst>
                <a:ext uri="{FF2B5EF4-FFF2-40B4-BE49-F238E27FC236}">
                  <a16:creationId xmlns="" xmlns:a16="http://schemas.microsoft.com/office/drawing/2014/main" id="{BB722839-052F-4B54-8FC9-D9FB17B0BBBF}"/>
                </a:ext>
              </a:extLst>
            </p:cNvPr>
            <p:cNvSpPr txBox="1"/>
            <p:nvPr/>
          </p:nvSpPr>
          <p:spPr>
            <a:xfrm>
              <a:off x="4421161" y="5538072"/>
              <a:ext cx="835485" cy="300082"/>
            </a:xfrm>
            <a:prstGeom prst="rect">
              <a:avLst/>
            </a:prstGeom>
            <a:noFill/>
          </p:spPr>
          <p:txBody>
            <a:bodyPr wrap="none" rtlCol="0">
              <a:spAutoFit/>
            </a:bodyPr>
            <a:lstStyle/>
            <a:p>
              <a:r>
                <a:rPr lang="en-US" sz="1350" dirty="0">
                  <a:solidFill>
                    <a:srgbClr val="0070C0"/>
                  </a:solidFill>
                </a:rPr>
                <a:t>BL6</a:t>
              </a:r>
              <a:r>
                <a:rPr lang="en-US" sz="1350" dirty="0"/>
                <a:t> : </a:t>
              </a:r>
              <a:r>
                <a:rPr lang="en-US" sz="1350" dirty="0">
                  <a:solidFill>
                    <a:srgbClr val="7030A0"/>
                  </a:solidFill>
                </a:rPr>
                <a:t>FVB</a:t>
              </a:r>
            </a:p>
          </p:txBody>
        </p:sp>
        <p:sp>
          <p:nvSpPr>
            <p:cNvPr id="64" name="TextBox 63">
              <a:extLst>
                <a:ext uri="{FF2B5EF4-FFF2-40B4-BE49-F238E27FC236}">
                  <a16:creationId xmlns="" xmlns:a16="http://schemas.microsoft.com/office/drawing/2014/main" id="{1E19CB7A-1548-4350-898D-EE8B26E3192F}"/>
                </a:ext>
              </a:extLst>
            </p:cNvPr>
            <p:cNvSpPr txBox="1"/>
            <p:nvPr/>
          </p:nvSpPr>
          <p:spPr>
            <a:xfrm>
              <a:off x="3796760" y="2625040"/>
              <a:ext cx="764953" cy="253916"/>
            </a:xfrm>
            <a:prstGeom prst="rect">
              <a:avLst/>
            </a:prstGeom>
            <a:noFill/>
          </p:spPr>
          <p:txBody>
            <a:bodyPr wrap="none" rtlCol="0">
              <a:spAutoFit/>
            </a:bodyPr>
            <a:lstStyle/>
            <a:p>
              <a:r>
                <a:rPr lang="en-US" sz="1050" i="1" dirty="0"/>
                <a:t>(WT/</a:t>
              </a:r>
              <a:r>
                <a:rPr lang="en-US" sz="1050" i="1" dirty="0">
                  <a:latin typeface="Symbol" panose="05050102010706020507" pitchFamily="18" charset="2"/>
                </a:rPr>
                <a:t>D</a:t>
              </a:r>
              <a:r>
                <a:rPr lang="en-US" sz="1050" i="1" dirty="0"/>
                <a:t>3-5)</a:t>
              </a:r>
              <a:endParaRPr lang="en-US" sz="1050" dirty="0"/>
            </a:p>
          </p:txBody>
        </p:sp>
        <p:sp>
          <p:nvSpPr>
            <p:cNvPr id="65" name="Rectangle 64">
              <a:extLst>
                <a:ext uri="{FF2B5EF4-FFF2-40B4-BE49-F238E27FC236}">
                  <a16:creationId xmlns="" xmlns:a16="http://schemas.microsoft.com/office/drawing/2014/main" id="{231D9B74-3613-42F2-B77E-DBA52C0F560E}"/>
                </a:ext>
              </a:extLst>
            </p:cNvPr>
            <p:cNvSpPr/>
            <p:nvPr/>
          </p:nvSpPr>
          <p:spPr>
            <a:xfrm>
              <a:off x="4758896" y="2625040"/>
              <a:ext cx="986167" cy="253916"/>
            </a:xfrm>
            <a:prstGeom prst="rect">
              <a:avLst/>
            </a:prstGeom>
          </p:spPr>
          <p:txBody>
            <a:bodyPr wrap="none">
              <a:spAutoFit/>
            </a:bodyPr>
            <a:lstStyle/>
            <a:p>
              <a:r>
                <a:rPr lang="en-US" sz="1050" i="1" dirty="0"/>
                <a:t>(T93M/T93M)</a:t>
              </a:r>
              <a:r>
                <a:rPr lang="en-US" sz="1050" dirty="0"/>
                <a:t> </a:t>
              </a:r>
            </a:p>
          </p:txBody>
        </p:sp>
      </p:grpSp>
    </p:spTree>
    <p:extLst>
      <p:ext uri="{BB962C8B-B14F-4D97-AF65-F5344CB8AC3E}">
        <p14:creationId xmlns:p14="http://schemas.microsoft.com/office/powerpoint/2010/main" val="42583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A4F0E98-359F-4C26-B11E-4D9504C3895E}"/>
              </a:ext>
            </a:extLst>
          </p:cNvPr>
          <p:cNvSpPr txBox="1"/>
          <p:nvPr/>
        </p:nvSpPr>
        <p:spPr>
          <a:xfrm>
            <a:off x="2702422" y="615814"/>
            <a:ext cx="6662465" cy="769441"/>
          </a:xfrm>
          <a:prstGeom prst="rect">
            <a:avLst/>
          </a:prstGeom>
          <a:noFill/>
        </p:spPr>
        <p:txBody>
          <a:bodyPr wrap="none" rtlCol="0">
            <a:spAutoFit/>
          </a:bodyPr>
          <a:lstStyle/>
          <a:p>
            <a:r>
              <a:rPr lang="en-US" sz="4400" b="1" dirty="0"/>
              <a:t>Conclusion and Future Plan</a:t>
            </a:r>
          </a:p>
        </p:txBody>
      </p:sp>
      <p:sp>
        <p:nvSpPr>
          <p:cNvPr id="3" name="Rectangle 2">
            <a:extLst>
              <a:ext uri="{FF2B5EF4-FFF2-40B4-BE49-F238E27FC236}">
                <a16:creationId xmlns="" xmlns:a16="http://schemas.microsoft.com/office/drawing/2014/main" id="{592924A8-501F-4A86-8389-BA1A374BF2CC}"/>
              </a:ext>
            </a:extLst>
          </p:cNvPr>
          <p:cNvSpPr/>
          <p:nvPr/>
        </p:nvSpPr>
        <p:spPr>
          <a:xfrm>
            <a:off x="1856510" y="1620079"/>
            <a:ext cx="8582891" cy="5509200"/>
          </a:xfrm>
          <a:prstGeom prst="rect">
            <a:avLst/>
          </a:prstGeom>
        </p:spPr>
        <p:txBody>
          <a:bodyPr wrap="square">
            <a:spAutoFit/>
          </a:bodyPr>
          <a:lstStyle/>
          <a:p>
            <a:r>
              <a:rPr lang="en-US" sz="3200" dirty="0"/>
              <a:t>This inheritance pattern suggests a single autosomal recessive modifier gene in the C57BL/6 strain.</a:t>
            </a:r>
          </a:p>
          <a:p>
            <a:endParaRPr lang="en-US" sz="3200" dirty="0"/>
          </a:p>
          <a:p>
            <a:r>
              <a:rPr lang="en-US" sz="3200" dirty="0"/>
              <a:t>We are collecting surviving as well as pups that have died to map the modifier responsible for the survival phenotype.</a:t>
            </a:r>
          </a:p>
          <a:p>
            <a:endParaRPr lang="en-US" sz="3200" dirty="0"/>
          </a:p>
          <a:p>
            <a:r>
              <a:rPr lang="en-US" sz="3200" dirty="0"/>
              <a:t>This may provide insight to other therapeutic approaches to SLOS.</a:t>
            </a:r>
          </a:p>
          <a:p>
            <a:endParaRPr lang="en-US" sz="3200" dirty="0"/>
          </a:p>
        </p:txBody>
      </p:sp>
    </p:spTree>
    <p:extLst>
      <p:ext uri="{BB962C8B-B14F-4D97-AF65-F5344CB8AC3E}">
        <p14:creationId xmlns:p14="http://schemas.microsoft.com/office/powerpoint/2010/main" val="1541769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F630A476-89DF-8245-AF98-DFA32715ABE8}"/>
              </a:ext>
            </a:extLst>
          </p:cNvPr>
          <p:cNvSpPr>
            <a:spLocks/>
          </p:cNvSpPr>
          <p:nvPr/>
        </p:nvSpPr>
        <p:spPr bwMode="auto">
          <a:xfrm>
            <a:off x="19685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 typeface="Wingdings 2" pitchFamily="2" charset="2"/>
              <a:buNone/>
            </a:pPr>
            <a:r>
              <a:rPr lang="en-US" altLang="en-US" sz="4400" dirty="0">
                <a:latin typeface="+mj-lt"/>
                <a:cs typeface="Times New Roman" panose="02020603050405020304" pitchFamily="18" charset="0"/>
              </a:rPr>
              <a:t>7DHC Oxysterols</a:t>
            </a:r>
          </a:p>
        </p:txBody>
      </p:sp>
      <p:pic>
        <p:nvPicPr>
          <p:cNvPr id="35843" name="Picture 3">
            <a:extLst>
              <a:ext uri="{FF2B5EF4-FFF2-40B4-BE49-F238E27FC236}">
                <a16:creationId xmlns="" xmlns:a16="http://schemas.microsoft.com/office/drawing/2014/main" id="{F7A0AFC1-13AE-774B-B091-2F83A06BDF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6263" y="2933700"/>
            <a:ext cx="71818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4">
            <a:extLst>
              <a:ext uri="{FF2B5EF4-FFF2-40B4-BE49-F238E27FC236}">
                <a16:creationId xmlns="" xmlns:a16="http://schemas.microsoft.com/office/drawing/2014/main" id="{1F3B9A56-A26A-CB47-8370-2511D1ECCBA5}"/>
              </a:ext>
            </a:extLst>
          </p:cNvPr>
          <p:cNvSpPr txBox="1">
            <a:spLocks noChangeArrowheads="1"/>
          </p:cNvSpPr>
          <p:nvPr/>
        </p:nvSpPr>
        <p:spPr bwMode="auto">
          <a:xfrm>
            <a:off x="1676400" y="3657601"/>
            <a:ext cx="130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Enzymatic:</a:t>
            </a:r>
          </a:p>
        </p:txBody>
      </p:sp>
      <p:sp>
        <p:nvSpPr>
          <p:cNvPr id="35845" name="TextBox 5">
            <a:extLst>
              <a:ext uri="{FF2B5EF4-FFF2-40B4-BE49-F238E27FC236}">
                <a16:creationId xmlns="" xmlns:a16="http://schemas.microsoft.com/office/drawing/2014/main" id="{FD38E1EE-5536-514A-B0AF-89741C0D4BD7}"/>
              </a:ext>
            </a:extLst>
          </p:cNvPr>
          <p:cNvSpPr txBox="1">
            <a:spLocks noChangeArrowheads="1"/>
          </p:cNvSpPr>
          <p:nvPr/>
        </p:nvSpPr>
        <p:spPr bwMode="auto">
          <a:xfrm>
            <a:off x="1600200" y="5424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Free radical:</a:t>
            </a:r>
          </a:p>
        </p:txBody>
      </p:sp>
      <p:sp>
        <p:nvSpPr>
          <p:cNvPr id="35846" name="TextBox 1">
            <a:extLst>
              <a:ext uri="{FF2B5EF4-FFF2-40B4-BE49-F238E27FC236}">
                <a16:creationId xmlns="" xmlns:a16="http://schemas.microsoft.com/office/drawing/2014/main" id="{3D139FA6-EB26-4D46-8D24-1B246869FBF4}"/>
              </a:ext>
            </a:extLst>
          </p:cNvPr>
          <p:cNvSpPr txBox="1">
            <a:spLocks noChangeArrowheads="1"/>
          </p:cNvSpPr>
          <p:nvPr/>
        </p:nvSpPr>
        <p:spPr bwMode="auto">
          <a:xfrm>
            <a:off x="6781800" y="2654301"/>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CYP3A4</a:t>
            </a:r>
          </a:p>
        </p:txBody>
      </p:sp>
      <p:sp>
        <p:nvSpPr>
          <p:cNvPr id="35847" name="TextBox 7">
            <a:extLst>
              <a:ext uri="{FF2B5EF4-FFF2-40B4-BE49-F238E27FC236}">
                <a16:creationId xmlns="" xmlns:a16="http://schemas.microsoft.com/office/drawing/2014/main" id="{5FB22528-9648-114D-A527-94C4865298A0}"/>
              </a:ext>
            </a:extLst>
          </p:cNvPr>
          <p:cNvSpPr txBox="1">
            <a:spLocks noChangeArrowheads="1"/>
          </p:cNvSpPr>
          <p:nvPr/>
        </p:nvSpPr>
        <p:spPr bwMode="auto">
          <a:xfrm>
            <a:off x="5257800" y="2654301"/>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CYP3A4</a:t>
            </a:r>
          </a:p>
        </p:txBody>
      </p:sp>
      <p:sp>
        <p:nvSpPr>
          <p:cNvPr id="35848" name="TextBox 8">
            <a:extLst>
              <a:ext uri="{FF2B5EF4-FFF2-40B4-BE49-F238E27FC236}">
                <a16:creationId xmlns="" xmlns:a16="http://schemas.microsoft.com/office/drawing/2014/main" id="{A4FCAEE3-D208-4540-A2D4-B96812A3732B}"/>
              </a:ext>
            </a:extLst>
          </p:cNvPr>
          <p:cNvSpPr txBox="1">
            <a:spLocks noChangeArrowheads="1"/>
          </p:cNvSpPr>
          <p:nvPr/>
        </p:nvSpPr>
        <p:spPr bwMode="auto">
          <a:xfrm>
            <a:off x="8534400" y="2654301"/>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CYP46A1</a:t>
            </a:r>
          </a:p>
        </p:txBody>
      </p:sp>
      <p:sp>
        <p:nvSpPr>
          <p:cNvPr id="35849" name="TextBox 12">
            <a:extLst>
              <a:ext uri="{FF2B5EF4-FFF2-40B4-BE49-F238E27FC236}">
                <a16:creationId xmlns="" xmlns:a16="http://schemas.microsoft.com/office/drawing/2014/main" id="{3CDAB6A6-10B7-1F46-873C-0DF888E2CD84}"/>
              </a:ext>
            </a:extLst>
          </p:cNvPr>
          <p:cNvSpPr txBox="1">
            <a:spLocks noChangeArrowheads="1"/>
          </p:cNvSpPr>
          <p:nvPr/>
        </p:nvSpPr>
        <p:spPr bwMode="auto">
          <a:xfrm>
            <a:off x="3733800" y="2652713"/>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CYP7A1</a:t>
            </a:r>
          </a:p>
        </p:txBody>
      </p:sp>
      <p:sp>
        <p:nvSpPr>
          <p:cNvPr id="35850" name="Content Placeholder 2">
            <a:extLst>
              <a:ext uri="{FF2B5EF4-FFF2-40B4-BE49-F238E27FC236}">
                <a16:creationId xmlns="" xmlns:a16="http://schemas.microsoft.com/office/drawing/2014/main" id="{02318656-CFE0-7A40-9B4D-A71A932E1D2B}"/>
              </a:ext>
            </a:extLst>
          </p:cNvPr>
          <p:cNvSpPr>
            <a:spLocks/>
          </p:cNvSpPr>
          <p:nvPr/>
        </p:nvSpPr>
        <p:spPr bwMode="auto">
          <a:xfrm>
            <a:off x="1966913" y="1752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639763" indent="-246063"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tx1"/>
              </a:buClr>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Oxysterols in </a:t>
            </a:r>
            <a:r>
              <a:rPr lang="en-US" altLang="en-US" sz="2400" i="1">
                <a:latin typeface="Times New Roman" panose="02020603050405020304" pitchFamily="18" charset="0"/>
                <a:cs typeface="Times New Roman" panose="02020603050405020304" pitchFamily="18" charset="0"/>
              </a:rPr>
              <a:t>dhcr7</a:t>
            </a:r>
            <a:r>
              <a:rPr lang="en-US" altLang="en-US" sz="2400">
                <a:latin typeface="Times New Roman" panose="02020603050405020304" pitchFamily="18" charset="0"/>
                <a:cs typeface="Times New Roman" panose="02020603050405020304" pitchFamily="18" charset="0"/>
              </a:rPr>
              <a:t>-deficient zebrafish larvae (Libin Xu)</a:t>
            </a:r>
          </a:p>
        </p:txBody>
      </p:sp>
      <p:cxnSp>
        <p:nvCxnSpPr>
          <p:cNvPr id="4" name="Straight Connector 3">
            <a:extLst>
              <a:ext uri="{FF2B5EF4-FFF2-40B4-BE49-F238E27FC236}">
                <a16:creationId xmlns="" xmlns:a16="http://schemas.microsoft.com/office/drawing/2014/main" id="{E9174485-ADFB-264A-A518-58923620C17C}"/>
              </a:ext>
            </a:extLst>
          </p:cNvPr>
          <p:cNvCxnSpPr/>
          <p:nvPr/>
        </p:nvCxnSpPr>
        <p:spPr>
          <a:xfrm>
            <a:off x="1828800" y="4699000"/>
            <a:ext cx="8369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996C9F1-9708-594A-9740-9ECFB350E0D7}"/>
              </a:ext>
            </a:extLst>
          </p:cNvPr>
          <p:cNvSpPr/>
          <p:nvPr/>
        </p:nvSpPr>
        <p:spPr>
          <a:xfrm>
            <a:off x="1524000" y="1417638"/>
            <a:ext cx="9144000" cy="544036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586" name="Group 2">
            <a:extLst>
              <a:ext uri="{FF2B5EF4-FFF2-40B4-BE49-F238E27FC236}">
                <a16:creationId xmlns="" xmlns:a16="http://schemas.microsoft.com/office/drawing/2014/main" id="{30B1F32B-0E7E-B54D-85D1-1EAABBABFF8D}"/>
              </a:ext>
            </a:extLst>
          </p:cNvPr>
          <p:cNvGrpSpPr>
            <a:grpSpLocks/>
          </p:cNvGrpSpPr>
          <p:nvPr/>
        </p:nvGrpSpPr>
        <p:grpSpPr bwMode="auto">
          <a:xfrm>
            <a:off x="2057401" y="1957389"/>
            <a:ext cx="7743825" cy="4619625"/>
            <a:chOff x="336" y="1233"/>
            <a:chExt cx="4878" cy="2910"/>
          </a:xfrm>
        </p:grpSpPr>
        <p:sp>
          <p:nvSpPr>
            <p:cNvPr id="67587" name="Text Box 3">
              <a:extLst>
                <a:ext uri="{FF2B5EF4-FFF2-40B4-BE49-F238E27FC236}">
                  <a16:creationId xmlns="" xmlns:a16="http://schemas.microsoft.com/office/drawing/2014/main" id="{B68B54D9-CBA5-5744-8C8D-75646472BD11}"/>
                </a:ext>
              </a:extLst>
            </p:cNvPr>
            <p:cNvSpPr txBox="1">
              <a:spLocks noChangeAspect="1" noChangeArrowheads="1"/>
            </p:cNvSpPr>
            <p:nvPr/>
          </p:nvSpPr>
          <p:spPr bwMode="auto">
            <a:xfrm>
              <a:off x="2038" y="3043"/>
              <a:ext cx="2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b="1">
                  <a:solidFill>
                    <a:srgbClr val="FFFF00"/>
                  </a:solidFill>
                  <a:latin typeface="Times New Roman" panose="02020603050405020304" pitchFamily="18" charset="0"/>
                </a:rPr>
                <a:t>OH</a:t>
              </a:r>
            </a:p>
          </p:txBody>
        </p:sp>
        <p:sp>
          <p:nvSpPr>
            <p:cNvPr id="67588" name="Text Box 4">
              <a:extLst>
                <a:ext uri="{FF2B5EF4-FFF2-40B4-BE49-F238E27FC236}">
                  <a16:creationId xmlns="" xmlns:a16="http://schemas.microsoft.com/office/drawing/2014/main" id="{844C6B71-C9BA-034E-95F1-7FAE724FD2AC}"/>
                </a:ext>
              </a:extLst>
            </p:cNvPr>
            <p:cNvSpPr txBox="1">
              <a:spLocks noChangeAspect="1" noChangeArrowheads="1"/>
            </p:cNvSpPr>
            <p:nvPr/>
          </p:nvSpPr>
          <p:spPr bwMode="auto">
            <a:xfrm>
              <a:off x="4948" y="3042"/>
              <a:ext cx="2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b="1">
                  <a:solidFill>
                    <a:srgbClr val="FFFF00"/>
                  </a:solidFill>
                  <a:latin typeface="Times New Roman" panose="02020603050405020304" pitchFamily="18" charset="0"/>
                </a:rPr>
                <a:t>OH</a:t>
              </a:r>
            </a:p>
          </p:txBody>
        </p:sp>
        <p:grpSp>
          <p:nvGrpSpPr>
            <p:cNvPr id="67589" name="Group 5">
              <a:extLst>
                <a:ext uri="{FF2B5EF4-FFF2-40B4-BE49-F238E27FC236}">
                  <a16:creationId xmlns="" xmlns:a16="http://schemas.microsoft.com/office/drawing/2014/main" id="{6F05C106-BDBE-FC41-8CFF-7E3C2004C4C5}"/>
                </a:ext>
              </a:extLst>
            </p:cNvPr>
            <p:cNvGrpSpPr>
              <a:grpSpLocks/>
            </p:cNvGrpSpPr>
            <p:nvPr/>
          </p:nvGrpSpPr>
          <p:grpSpPr bwMode="auto">
            <a:xfrm>
              <a:off x="599" y="3064"/>
              <a:ext cx="4393" cy="872"/>
              <a:chOff x="599" y="2776"/>
              <a:chExt cx="4393" cy="872"/>
            </a:xfrm>
          </p:grpSpPr>
          <p:grpSp>
            <p:nvGrpSpPr>
              <p:cNvPr id="67590" name="Group 6">
                <a:extLst>
                  <a:ext uri="{FF2B5EF4-FFF2-40B4-BE49-F238E27FC236}">
                    <a16:creationId xmlns="" xmlns:a16="http://schemas.microsoft.com/office/drawing/2014/main" id="{E04F13DD-615E-0940-B604-90ADA25C1975}"/>
                  </a:ext>
                </a:extLst>
              </p:cNvPr>
              <p:cNvGrpSpPr>
                <a:grpSpLocks/>
              </p:cNvGrpSpPr>
              <p:nvPr/>
            </p:nvGrpSpPr>
            <p:grpSpPr bwMode="auto">
              <a:xfrm>
                <a:off x="599" y="2776"/>
                <a:ext cx="1484" cy="827"/>
                <a:chOff x="595" y="1695"/>
                <a:chExt cx="1484" cy="827"/>
              </a:xfrm>
            </p:grpSpPr>
            <p:sp>
              <p:nvSpPr>
                <p:cNvPr id="67591" name="Freeform 7">
                  <a:extLst>
                    <a:ext uri="{FF2B5EF4-FFF2-40B4-BE49-F238E27FC236}">
                      <a16:creationId xmlns="" xmlns:a16="http://schemas.microsoft.com/office/drawing/2014/main" id="{6AC0A71B-CDE2-564C-B05C-10EE7EB03373}"/>
                    </a:ext>
                  </a:extLst>
                </p:cNvPr>
                <p:cNvSpPr>
                  <a:spLocks noChangeAspect="1"/>
                </p:cNvSpPr>
                <p:nvPr/>
              </p:nvSpPr>
              <p:spPr bwMode="auto">
                <a:xfrm>
                  <a:off x="1749" y="1789"/>
                  <a:ext cx="20" cy="88"/>
                </a:xfrm>
                <a:custGeom>
                  <a:avLst/>
                  <a:gdLst>
                    <a:gd name="T0" fmla="*/ 12 w 18"/>
                    <a:gd name="T1" fmla="*/ 78 h 78"/>
                    <a:gd name="T2" fmla="*/ 18 w 18"/>
                    <a:gd name="T3" fmla="*/ 78 h 78"/>
                    <a:gd name="T4" fmla="*/ 18 w 18"/>
                    <a:gd name="T5" fmla="*/ 0 h 78"/>
                    <a:gd name="T6" fmla="*/ 0 w 18"/>
                    <a:gd name="T7" fmla="*/ 0 h 78"/>
                    <a:gd name="T8" fmla="*/ 0 w 18"/>
                    <a:gd name="T9" fmla="*/ 78 h 78"/>
                    <a:gd name="T10" fmla="*/ 12 w 18"/>
                    <a:gd name="T11" fmla="*/ 78 h 78"/>
                  </a:gdLst>
                  <a:ahLst/>
                  <a:cxnLst>
                    <a:cxn ang="0">
                      <a:pos x="T0" y="T1"/>
                    </a:cxn>
                    <a:cxn ang="0">
                      <a:pos x="T2" y="T3"/>
                    </a:cxn>
                    <a:cxn ang="0">
                      <a:pos x="T4" y="T5"/>
                    </a:cxn>
                    <a:cxn ang="0">
                      <a:pos x="T6" y="T7"/>
                    </a:cxn>
                    <a:cxn ang="0">
                      <a:pos x="T8" y="T9"/>
                    </a:cxn>
                    <a:cxn ang="0">
                      <a:pos x="T10" y="T11"/>
                    </a:cxn>
                  </a:cxnLst>
                  <a:rect l="0" t="0" r="r" b="b"/>
                  <a:pathLst>
                    <a:path w="18" h="78">
                      <a:moveTo>
                        <a:pt x="12" y="78"/>
                      </a:moveTo>
                      <a:lnTo>
                        <a:pt x="18" y="78"/>
                      </a:lnTo>
                      <a:lnTo>
                        <a:pt x="18" y="0"/>
                      </a:lnTo>
                      <a:lnTo>
                        <a:pt x="0" y="0"/>
                      </a:lnTo>
                      <a:lnTo>
                        <a:pt x="0" y="78"/>
                      </a:lnTo>
                      <a:lnTo>
                        <a:pt x="12" y="78"/>
                      </a:lnTo>
                      <a:close/>
                    </a:path>
                  </a:pathLst>
                </a:custGeom>
                <a:solidFill>
                  <a:srgbClr val="FFFF00"/>
                </a:solidFill>
                <a:ln w="19050" cmpd="sng">
                  <a:solidFill>
                    <a:srgbClr val="FFFF00"/>
                  </a:solidFill>
                  <a:round/>
                  <a:headEnd/>
                  <a:tailEnd/>
                </a:ln>
              </p:spPr>
              <p:txBody>
                <a:bodyPr/>
                <a:lstStyle/>
                <a:p>
                  <a:endParaRPr lang="en-US"/>
                </a:p>
              </p:txBody>
            </p:sp>
            <p:sp>
              <p:nvSpPr>
                <p:cNvPr id="67592" name="Freeform 8">
                  <a:extLst>
                    <a:ext uri="{FF2B5EF4-FFF2-40B4-BE49-F238E27FC236}">
                      <a16:creationId xmlns="" xmlns:a16="http://schemas.microsoft.com/office/drawing/2014/main" id="{07D5A83E-1CF3-4344-9CAF-04CB2018DD80}"/>
                    </a:ext>
                  </a:extLst>
                </p:cNvPr>
                <p:cNvSpPr>
                  <a:spLocks noChangeAspect="1"/>
                </p:cNvSpPr>
                <p:nvPr/>
              </p:nvSpPr>
              <p:spPr bwMode="auto">
                <a:xfrm>
                  <a:off x="1803" y="1729"/>
                  <a:ext cx="74" cy="67"/>
                </a:xfrm>
                <a:custGeom>
                  <a:avLst/>
                  <a:gdLst>
                    <a:gd name="T0" fmla="*/ 6 w 66"/>
                    <a:gd name="T1" fmla="*/ 6 h 60"/>
                    <a:gd name="T2" fmla="*/ 0 w 66"/>
                    <a:gd name="T3" fmla="*/ 12 h 60"/>
                    <a:gd name="T4" fmla="*/ 60 w 66"/>
                    <a:gd name="T5" fmla="*/ 60 h 60"/>
                    <a:gd name="T6" fmla="*/ 66 w 66"/>
                    <a:gd name="T7" fmla="*/ 48 h 60"/>
                    <a:gd name="T8" fmla="*/ 12 w 66"/>
                    <a:gd name="T9" fmla="*/ 0 h 60"/>
                    <a:gd name="T10" fmla="*/ 6 w 66"/>
                    <a:gd name="T11" fmla="*/ 6 h 60"/>
                  </a:gdLst>
                  <a:ahLst/>
                  <a:cxnLst>
                    <a:cxn ang="0">
                      <a:pos x="T0" y="T1"/>
                    </a:cxn>
                    <a:cxn ang="0">
                      <a:pos x="T2" y="T3"/>
                    </a:cxn>
                    <a:cxn ang="0">
                      <a:pos x="T4" y="T5"/>
                    </a:cxn>
                    <a:cxn ang="0">
                      <a:pos x="T6" y="T7"/>
                    </a:cxn>
                    <a:cxn ang="0">
                      <a:pos x="T8" y="T9"/>
                    </a:cxn>
                    <a:cxn ang="0">
                      <a:pos x="T10" y="T11"/>
                    </a:cxn>
                  </a:cxnLst>
                  <a:rect l="0" t="0" r="r" b="b"/>
                  <a:pathLst>
                    <a:path w="66" h="60">
                      <a:moveTo>
                        <a:pt x="6" y="6"/>
                      </a:moveTo>
                      <a:lnTo>
                        <a:pt x="0" y="12"/>
                      </a:lnTo>
                      <a:lnTo>
                        <a:pt x="60" y="60"/>
                      </a:lnTo>
                      <a:lnTo>
                        <a:pt x="66" y="48"/>
                      </a:lnTo>
                      <a:lnTo>
                        <a:pt x="12" y="0"/>
                      </a:lnTo>
                      <a:lnTo>
                        <a:pt x="6" y="6"/>
                      </a:lnTo>
                      <a:close/>
                    </a:path>
                  </a:pathLst>
                </a:custGeom>
                <a:solidFill>
                  <a:srgbClr val="FFFF00"/>
                </a:solidFill>
                <a:ln w="19050" cmpd="sng">
                  <a:solidFill>
                    <a:srgbClr val="FFFF00"/>
                  </a:solidFill>
                  <a:round/>
                  <a:headEnd/>
                  <a:tailEnd/>
                </a:ln>
              </p:spPr>
              <p:txBody>
                <a:bodyPr/>
                <a:lstStyle/>
                <a:p>
                  <a:endParaRPr lang="en-US"/>
                </a:p>
              </p:txBody>
            </p:sp>
            <p:sp>
              <p:nvSpPr>
                <p:cNvPr id="67593" name="Freeform 9">
                  <a:extLst>
                    <a:ext uri="{FF2B5EF4-FFF2-40B4-BE49-F238E27FC236}">
                      <a16:creationId xmlns="" xmlns:a16="http://schemas.microsoft.com/office/drawing/2014/main" id="{9CDB9F9F-7FEF-D64F-8172-AC0CD0A95A11}"/>
                    </a:ext>
                  </a:extLst>
                </p:cNvPr>
                <p:cNvSpPr>
                  <a:spLocks noChangeAspect="1"/>
                </p:cNvSpPr>
                <p:nvPr/>
              </p:nvSpPr>
              <p:spPr bwMode="auto">
                <a:xfrm>
                  <a:off x="1688" y="1729"/>
                  <a:ext cx="81" cy="67"/>
                </a:xfrm>
                <a:custGeom>
                  <a:avLst/>
                  <a:gdLst>
                    <a:gd name="T0" fmla="*/ 6 w 72"/>
                    <a:gd name="T1" fmla="*/ 6 h 60"/>
                    <a:gd name="T2" fmla="*/ 0 w 72"/>
                    <a:gd name="T3" fmla="*/ 12 h 60"/>
                    <a:gd name="T4" fmla="*/ 60 w 72"/>
                    <a:gd name="T5" fmla="*/ 60 h 60"/>
                    <a:gd name="T6" fmla="*/ 72 w 72"/>
                    <a:gd name="T7" fmla="*/ 48 h 60"/>
                    <a:gd name="T8" fmla="*/ 12 w 72"/>
                    <a:gd name="T9" fmla="*/ 0 h 60"/>
                    <a:gd name="T10" fmla="*/ 6 w 72"/>
                    <a:gd name="T11" fmla="*/ 6 h 60"/>
                  </a:gdLst>
                  <a:ahLst/>
                  <a:cxnLst>
                    <a:cxn ang="0">
                      <a:pos x="T0" y="T1"/>
                    </a:cxn>
                    <a:cxn ang="0">
                      <a:pos x="T2" y="T3"/>
                    </a:cxn>
                    <a:cxn ang="0">
                      <a:pos x="T4" y="T5"/>
                    </a:cxn>
                    <a:cxn ang="0">
                      <a:pos x="T6" y="T7"/>
                    </a:cxn>
                    <a:cxn ang="0">
                      <a:pos x="T8" y="T9"/>
                    </a:cxn>
                    <a:cxn ang="0">
                      <a:pos x="T10" y="T11"/>
                    </a:cxn>
                  </a:cxnLst>
                  <a:rect l="0" t="0" r="r" b="b"/>
                  <a:pathLst>
                    <a:path w="72" h="60">
                      <a:moveTo>
                        <a:pt x="6" y="6"/>
                      </a:moveTo>
                      <a:lnTo>
                        <a:pt x="0" y="12"/>
                      </a:lnTo>
                      <a:lnTo>
                        <a:pt x="60" y="60"/>
                      </a:lnTo>
                      <a:lnTo>
                        <a:pt x="72" y="48"/>
                      </a:lnTo>
                      <a:lnTo>
                        <a:pt x="12" y="0"/>
                      </a:lnTo>
                      <a:lnTo>
                        <a:pt x="6" y="6"/>
                      </a:lnTo>
                      <a:close/>
                    </a:path>
                  </a:pathLst>
                </a:custGeom>
                <a:solidFill>
                  <a:srgbClr val="FFFF00"/>
                </a:solidFill>
                <a:ln w="19050" cmpd="sng">
                  <a:solidFill>
                    <a:srgbClr val="FFFF00"/>
                  </a:solidFill>
                  <a:round/>
                  <a:headEnd/>
                  <a:tailEnd/>
                </a:ln>
              </p:spPr>
              <p:txBody>
                <a:bodyPr/>
                <a:lstStyle/>
                <a:p>
                  <a:endParaRPr lang="en-US"/>
                </a:p>
              </p:txBody>
            </p:sp>
            <p:sp>
              <p:nvSpPr>
                <p:cNvPr id="67594" name="Freeform 10">
                  <a:extLst>
                    <a:ext uri="{FF2B5EF4-FFF2-40B4-BE49-F238E27FC236}">
                      <a16:creationId xmlns="" xmlns:a16="http://schemas.microsoft.com/office/drawing/2014/main" id="{7201AEC2-4F3A-1641-9EC6-9AD53B9173C5}"/>
                    </a:ext>
                  </a:extLst>
                </p:cNvPr>
                <p:cNvSpPr>
                  <a:spLocks noChangeAspect="1"/>
                </p:cNvSpPr>
                <p:nvPr/>
              </p:nvSpPr>
              <p:spPr bwMode="auto">
                <a:xfrm>
                  <a:off x="1749" y="1722"/>
                  <a:ext cx="74" cy="81"/>
                </a:xfrm>
                <a:custGeom>
                  <a:avLst/>
                  <a:gdLst>
                    <a:gd name="T0" fmla="*/ 60 w 66"/>
                    <a:gd name="T1" fmla="*/ 6 h 72"/>
                    <a:gd name="T2" fmla="*/ 54 w 66"/>
                    <a:gd name="T3" fmla="*/ 0 h 72"/>
                    <a:gd name="T4" fmla="*/ 0 w 66"/>
                    <a:gd name="T5" fmla="*/ 60 h 72"/>
                    <a:gd name="T6" fmla="*/ 12 w 66"/>
                    <a:gd name="T7" fmla="*/ 72 h 72"/>
                    <a:gd name="T8" fmla="*/ 66 w 66"/>
                    <a:gd name="T9" fmla="*/ 12 h 72"/>
                    <a:gd name="T10" fmla="*/ 60 w 66"/>
                    <a:gd name="T11" fmla="*/ 6 h 72"/>
                  </a:gdLst>
                  <a:ahLst/>
                  <a:cxnLst>
                    <a:cxn ang="0">
                      <a:pos x="T0" y="T1"/>
                    </a:cxn>
                    <a:cxn ang="0">
                      <a:pos x="T2" y="T3"/>
                    </a:cxn>
                    <a:cxn ang="0">
                      <a:pos x="T4" y="T5"/>
                    </a:cxn>
                    <a:cxn ang="0">
                      <a:pos x="T6" y="T7"/>
                    </a:cxn>
                    <a:cxn ang="0">
                      <a:pos x="T8" y="T9"/>
                    </a:cxn>
                    <a:cxn ang="0">
                      <a:pos x="T10" y="T11"/>
                    </a:cxn>
                  </a:cxnLst>
                  <a:rect l="0" t="0" r="r" b="b"/>
                  <a:pathLst>
                    <a:path w="66" h="72">
                      <a:moveTo>
                        <a:pt x="60" y="6"/>
                      </a:moveTo>
                      <a:lnTo>
                        <a:pt x="54" y="0"/>
                      </a:lnTo>
                      <a:lnTo>
                        <a:pt x="0" y="60"/>
                      </a:lnTo>
                      <a:lnTo>
                        <a:pt x="12" y="72"/>
                      </a:lnTo>
                      <a:lnTo>
                        <a:pt x="66" y="12"/>
                      </a:lnTo>
                      <a:lnTo>
                        <a:pt x="60" y="6"/>
                      </a:lnTo>
                      <a:close/>
                    </a:path>
                  </a:pathLst>
                </a:custGeom>
                <a:solidFill>
                  <a:srgbClr val="FFFF00"/>
                </a:solidFill>
                <a:ln w="19050" cmpd="sng">
                  <a:solidFill>
                    <a:srgbClr val="FFFF00"/>
                  </a:solidFill>
                  <a:round/>
                  <a:headEnd/>
                  <a:tailEnd/>
                </a:ln>
              </p:spPr>
              <p:txBody>
                <a:bodyPr/>
                <a:lstStyle/>
                <a:p>
                  <a:endParaRPr lang="en-US"/>
                </a:p>
              </p:txBody>
            </p:sp>
            <p:sp>
              <p:nvSpPr>
                <p:cNvPr id="67595" name="Freeform 11">
                  <a:extLst>
                    <a:ext uri="{FF2B5EF4-FFF2-40B4-BE49-F238E27FC236}">
                      <a16:creationId xmlns="" xmlns:a16="http://schemas.microsoft.com/office/drawing/2014/main" id="{94DA8379-2566-A34D-B09F-C79E4D8601E4}"/>
                    </a:ext>
                  </a:extLst>
                </p:cNvPr>
                <p:cNvSpPr>
                  <a:spLocks noChangeAspect="1"/>
                </p:cNvSpPr>
                <p:nvPr/>
              </p:nvSpPr>
              <p:spPr bwMode="auto">
                <a:xfrm>
                  <a:off x="1917" y="1695"/>
                  <a:ext cx="27" cy="34"/>
                </a:xfrm>
                <a:custGeom>
                  <a:avLst/>
                  <a:gdLst>
                    <a:gd name="T0" fmla="*/ 18 w 24"/>
                    <a:gd name="T1" fmla="*/ 6 h 30"/>
                    <a:gd name="T2" fmla="*/ 12 w 24"/>
                    <a:gd name="T3" fmla="*/ 0 h 30"/>
                    <a:gd name="T4" fmla="*/ 0 w 24"/>
                    <a:gd name="T5" fmla="*/ 18 h 30"/>
                    <a:gd name="T6" fmla="*/ 12 w 24"/>
                    <a:gd name="T7" fmla="*/ 30 h 30"/>
                    <a:gd name="T8" fmla="*/ 24 w 24"/>
                    <a:gd name="T9" fmla="*/ 12 h 30"/>
                    <a:gd name="T10" fmla="*/ 18 w 24"/>
                    <a:gd name="T11" fmla="*/ 6 h 30"/>
                  </a:gdLst>
                  <a:ahLst/>
                  <a:cxnLst>
                    <a:cxn ang="0">
                      <a:pos x="T0" y="T1"/>
                    </a:cxn>
                    <a:cxn ang="0">
                      <a:pos x="T2" y="T3"/>
                    </a:cxn>
                    <a:cxn ang="0">
                      <a:pos x="T4" y="T5"/>
                    </a:cxn>
                    <a:cxn ang="0">
                      <a:pos x="T6" y="T7"/>
                    </a:cxn>
                    <a:cxn ang="0">
                      <a:pos x="T8" y="T9"/>
                    </a:cxn>
                    <a:cxn ang="0">
                      <a:pos x="T10" y="T11"/>
                    </a:cxn>
                  </a:cxnLst>
                  <a:rect l="0" t="0" r="r" b="b"/>
                  <a:pathLst>
                    <a:path w="24" h="30">
                      <a:moveTo>
                        <a:pt x="18" y="6"/>
                      </a:moveTo>
                      <a:lnTo>
                        <a:pt x="12" y="0"/>
                      </a:lnTo>
                      <a:lnTo>
                        <a:pt x="0" y="18"/>
                      </a:lnTo>
                      <a:lnTo>
                        <a:pt x="12" y="30"/>
                      </a:lnTo>
                      <a:lnTo>
                        <a:pt x="24" y="12"/>
                      </a:lnTo>
                      <a:lnTo>
                        <a:pt x="18" y="6"/>
                      </a:lnTo>
                      <a:close/>
                    </a:path>
                  </a:pathLst>
                </a:custGeom>
                <a:solidFill>
                  <a:srgbClr val="FFFF00"/>
                </a:solidFill>
                <a:ln w="19050" cmpd="sng">
                  <a:solidFill>
                    <a:srgbClr val="FFFF00"/>
                  </a:solidFill>
                  <a:round/>
                  <a:headEnd/>
                  <a:tailEnd/>
                </a:ln>
              </p:spPr>
              <p:txBody>
                <a:bodyPr/>
                <a:lstStyle/>
                <a:p>
                  <a:endParaRPr lang="en-US"/>
                </a:p>
              </p:txBody>
            </p:sp>
            <p:sp>
              <p:nvSpPr>
                <p:cNvPr id="67596" name="Freeform 12">
                  <a:extLst>
                    <a:ext uri="{FF2B5EF4-FFF2-40B4-BE49-F238E27FC236}">
                      <a16:creationId xmlns="" xmlns:a16="http://schemas.microsoft.com/office/drawing/2014/main" id="{0C16AB71-FAF1-BB4A-BC7D-4B9F2219A875}"/>
                    </a:ext>
                  </a:extLst>
                </p:cNvPr>
                <p:cNvSpPr>
                  <a:spLocks noChangeAspect="1"/>
                </p:cNvSpPr>
                <p:nvPr/>
              </p:nvSpPr>
              <p:spPr bwMode="auto">
                <a:xfrm>
                  <a:off x="1931" y="1702"/>
                  <a:ext cx="80" cy="67"/>
                </a:xfrm>
                <a:custGeom>
                  <a:avLst/>
                  <a:gdLst>
                    <a:gd name="T0" fmla="*/ 6 w 72"/>
                    <a:gd name="T1" fmla="*/ 12 h 60"/>
                    <a:gd name="T2" fmla="*/ 0 w 72"/>
                    <a:gd name="T3" fmla="*/ 18 h 60"/>
                    <a:gd name="T4" fmla="*/ 60 w 72"/>
                    <a:gd name="T5" fmla="*/ 60 h 60"/>
                    <a:gd name="T6" fmla="*/ 72 w 72"/>
                    <a:gd name="T7" fmla="*/ 48 h 60"/>
                    <a:gd name="T8" fmla="*/ 12 w 72"/>
                    <a:gd name="T9" fmla="*/ 0 h 60"/>
                    <a:gd name="T10" fmla="*/ 6 w 72"/>
                    <a:gd name="T11" fmla="*/ 12 h 60"/>
                  </a:gdLst>
                  <a:ahLst/>
                  <a:cxnLst>
                    <a:cxn ang="0">
                      <a:pos x="T0" y="T1"/>
                    </a:cxn>
                    <a:cxn ang="0">
                      <a:pos x="T2" y="T3"/>
                    </a:cxn>
                    <a:cxn ang="0">
                      <a:pos x="T4" y="T5"/>
                    </a:cxn>
                    <a:cxn ang="0">
                      <a:pos x="T6" y="T7"/>
                    </a:cxn>
                    <a:cxn ang="0">
                      <a:pos x="T8" y="T9"/>
                    </a:cxn>
                    <a:cxn ang="0">
                      <a:pos x="T10" y="T11"/>
                    </a:cxn>
                  </a:cxnLst>
                  <a:rect l="0" t="0" r="r" b="b"/>
                  <a:pathLst>
                    <a:path w="72" h="60">
                      <a:moveTo>
                        <a:pt x="6" y="12"/>
                      </a:moveTo>
                      <a:lnTo>
                        <a:pt x="0" y="18"/>
                      </a:lnTo>
                      <a:lnTo>
                        <a:pt x="60" y="60"/>
                      </a:lnTo>
                      <a:lnTo>
                        <a:pt x="72" y="48"/>
                      </a:lnTo>
                      <a:lnTo>
                        <a:pt x="12" y="0"/>
                      </a:lnTo>
                      <a:lnTo>
                        <a:pt x="6" y="12"/>
                      </a:lnTo>
                      <a:close/>
                    </a:path>
                  </a:pathLst>
                </a:custGeom>
                <a:solidFill>
                  <a:srgbClr val="FFFF00"/>
                </a:solidFill>
                <a:ln w="19050" cmpd="sng">
                  <a:solidFill>
                    <a:srgbClr val="FFFF00"/>
                  </a:solidFill>
                  <a:round/>
                  <a:headEnd/>
                  <a:tailEnd/>
                </a:ln>
              </p:spPr>
              <p:txBody>
                <a:bodyPr/>
                <a:lstStyle/>
                <a:p>
                  <a:endParaRPr lang="en-US"/>
                </a:p>
              </p:txBody>
            </p:sp>
            <p:sp>
              <p:nvSpPr>
                <p:cNvPr id="67597" name="Freeform 13">
                  <a:extLst>
                    <a:ext uri="{FF2B5EF4-FFF2-40B4-BE49-F238E27FC236}">
                      <a16:creationId xmlns="" xmlns:a16="http://schemas.microsoft.com/office/drawing/2014/main" id="{D0322D8F-55E4-BA47-A0EB-0448FA78B042}"/>
                    </a:ext>
                  </a:extLst>
                </p:cNvPr>
                <p:cNvSpPr>
                  <a:spLocks noChangeAspect="1"/>
                </p:cNvSpPr>
                <p:nvPr/>
              </p:nvSpPr>
              <p:spPr bwMode="auto">
                <a:xfrm>
                  <a:off x="1863" y="1715"/>
                  <a:ext cx="68" cy="81"/>
                </a:xfrm>
                <a:custGeom>
                  <a:avLst/>
                  <a:gdLst>
                    <a:gd name="T0" fmla="*/ 6 w 60"/>
                    <a:gd name="T1" fmla="*/ 66 h 72"/>
                    <a:gd name="T2" fmla="*/ 12 w 60"/>
                    <a:gd name="T3" fmla="*/ 72 h 72"/>
                    <a:gd name="T4" fmla="*/ 60 w 60"/>
                    <a:gd name="T5" fmla="*/ 6 h 72"/>
                    <a:gd name="T6" fmla="*/ 48 w 60"/>
                    <a:gd name="T7" fmla="*/ 0 h 72"/>
                    <a:gd name="T8" fmla="*/ 0 w 60"/>
                    <a:gd name="T9" fmla="*/ 60 h 72"/>
                    <a:gd name="T10" fmla="*/ 6 w 60"/>
                    <a:gd name="T11" fmla="*/ 66 h 72"/>
                  </a:gdLst>
                  <a:ahLst/>
                  <a:cxnLst>
                    <a:cxn ang="0">
                      <a:pos x="T0" y="T1"/>
                    </a:cxn>
                    <a:cxn ang="0">
                      <a:pos x="T2" y="T3"/>
                    </a:cxn>
                    <a:cxn ang="0">
                      <a:pos x="T4" y="T5"/>
                    </a:cxn>
                    <a:cxn ang="0">
                      <a:pos x="T6" y="T7"/>
                    </a:cxn>
                    <a:cxn ang="0">
                      <a:pos x="T8" y="T9"/>
                    </a:cxn>
                    <a:cxn ang="0">
                      <a:pos x="T10" y="T11"/>
                    </a:cxn>
                  </a:cxnLst>
                  <a:rect l="0" t="0" r="r" b="b"/>
                  <a:pathLst>
                    <a:path w="60" h="72">
                      <a:moveTo>
                        <a:pt x="6" y="66"/>
                      </a:moveTo>
                      <a:lnTo>
                        <a:pt x="12" y="72"/>
                      </a:lnTo>
                      <a:lnTo>
                        <a:pt x="60" y="6"/>
                      </a:lnTo>
                      <a:lnTo>
                        <a:pt x="48" y="0"/>
                      </a:lnTo>
                      <a:lnTo>
                        <a:pt x="0" y="60"/>
                      </a:lnTo>
                      <a:lnTo>
                        <a:pt x="6" y="66"/>
                      </a:lnTo>
                      <a:close/>
                    </a:path>
                  </a:pathLst>
                </a:custGeom>
                <a:solidFill>
                  <a:srgbClr val="FFFF00"/>
                </a:solidFill>
                <a:ln w="19050" cmpd="sng">
                  <a:solidFill>
                    <a:srgbClr val="FFFF00"/>
                  </a:solidFill>
                  <a:round/>
                  <a:headEnd/>
                  <a:tailEnd/>
                </a:ln>
              </p:spPr>
              <p:txBody>
                <a:bodyPr/>
                <a:lstStyle/>
                <a:p>
                  <a:endParaRPr lang="en-US"/>
                </a:p>
              </p:txBody>
            </p:sp>
            <p:sp>
              <p:nvSpPr>
                <p:cNvPr id="67598" name="Freeform 14">
                  <a:extLst>
                    <a:ext uri="{FF2B5EF4-FFF2-40B4-BE49-F238E27FC236}">
                      <a16:creationId xmlns="" xmlns:a16="http://schemas.microsoft.com/office/drawing/2014/main" id="{DB341F50-6C0E-0147-B002-987DE31509AF}"/>
                    </a:ext>
                  </a:extLst>
                </p:cNvPr>
                <p:cNvSpPr>
                  <a:spLocks noChangeAspect="1"/>
                </p:cNvSpPr>
                <p:nvPr/>
              </p:nvSpPr>
              <p:spPr bwMode="auto">
                <a:xfrm>
                  <a:off x="1985" y="1756"/>
                  <a:ext cx="20" cy="87"/>
                </a:xfrm>
                <a:custGeom>
                  <a:avLst/>
                  <a:gdLst>
                    <a:gd name="T0" fmla="*/ 12 w 18"/>
                    <a:gd name="T1" fmla="*/ 0 h 78"/>
                    <a:gd name="T2" fmla="*/ 6 w 18"/>
                    <a:gd name="T3" fmla="*/ 0 h 78"/>
                    <a:gd name="T4" fmla="*/ 0 w 18"/>
                    <a:gd name="T5" fmla="*/ 78 h 78"/>
                    <a:gd name="T6" fmla="*/ 12 w 18"/>
                    <a:gd name="T7" fmla="*/ 78 h 78"/>
                    <a:gd name="T8" fmla="*/ 18 w 18"/>
                    <a:gd name="T9" fmla="*/ 6 h 78"/>
                    <a:gd name="T10" fmla="*/ 12 w 18"/>
                    <a:gd name="T11" fmla="*/ 0 h 78"/>
                  </a:gdLst>
                  <a:ahLst/>
                  <a:cxnLst>
                    <a:cxn ang="0">
                      <a:pos x="T0" y="T1"/>
                    </a:cxn>
                    <a:cxn ang="0">
                      <a:pos x="T2" y="T3"/>
                    </a:cxn>
                    <a:cxn ang="0">
                      <a:pos x="T4" y="T5"/>
                    </a:cxn>
                    <a:cxn ang="0">
                      <a:pos x="T6" y="T7"/>
                    </a:cxn>
                    <a:cxn ang="0">
                      <a:pos x="T8" y="T9"/>
                    </a:cxn>
                    <a:cxn ang="0">
                      <a:pos x="T10" y="T11"/>
                    </a:cxn>
                  </a:cxnLst>
                  <a:rect l="0" t="0" r="r" b="b"/>
                  <a:pathLst>
                    <a:path w="18" h="78">
                      <a:moveTo>
                        <a:pt x="12" y="0"/>
                      </a:moveTo>
                      <a:lnTo>
                        <a:pt x="6" y="0"/>
                      </a:lnTo>
                      <a:lnTo>
                        <a:pt x="0" y="78"/>
                      </a:lnTo>
                      <a:lnTo>
                        <a:pt x="12" y="78"/>
                      </a:lnTo>
                      <a:lnTo>
                        <a:pt x="18" y="6"/>
                      </a:lnTo>
                      <a:lnTo>
                        <a:pt x="12" y="0"/>
                      </a:lnTo>
                      <a:close/>
                    </a:path>
                  </a:pathLst>
                </a:custGeom>
                <a:solidFill>
                  <a:srgbClr val="FFFF00"/>
                </a:solidFill>
                <a:ln w="19050" cmpd="sng">
                  <a:solidFill>
                    <a:srgbClr val="FFFF00"/>
                  </a:solidFill>
                  <a:round/>
                  <a:headEnd/>
                  <a:tailEnd/>
                </a:ln>
              </p:spPr>
              <p:txBody>
                <a:bodyPr/>
                <a:lstStyle/>
                <a:p>
                  <a:endParaRPr lang="en-US"/>
                </a:p>
              </p:txBody>
            </p:sp>
            <p:sp>
              <p:nvSpPr>
                <p:cNvPr id="67599" name="Freeform 15">
                  <a:extLst>
                    <a:ext uri="{FF2B5EF4-FFF2-40B4-BE49-F238E27FC236}">
                      <a16:creationId xmlns="" xmlns:a16="http://schemas.microsoft.com/office/drawing/2014/main" id="{7E1148CA-4596-7547-A6CE-B103075BC22B}"/>
                    </a:ext>
                  </a:extLst>
                </p:cNvPr>
                <p:cNvSpPr>
                  <a:spLocks noChangeAspect="1"/>
                </p:cNvSpPr>
                <p:nvPr/>
              </p:nvSpPr>
              <p:spPr bwMode="auto">
                <a:xfrm>
                  <a:off x="1991" y="1749"/>
                  <a:ext cx="88" cy="27"/>
                </a:xfrm>
                <a:custGeom>
                  <a:avLst/>
                  <a:gdLst>
                    <a:gd name="T0" fmla="*/ 0 w 78"/>
                    <a:gd name="T1" fmla="*/ 12 h 24"/>
                    <a:gd name="T2" fmla="*/ 0 w 78"/>
                    <a:gd name="T3" fmla="*/ 18 h 24"/>
                    <a:gd name="T4" fmla="*/ 72 w 78"/>
                    <a:gd name="T5" fmla="*/ 24 h 24"/>
                    <a:gd name="T6" fmla="*/ 78 w 78"/>
                    <a:gd name="T7" fmla="*/ 6 h 24"/>
                    <a:gd name="T8" fmla="*/ 0 w 78"/>
                    <a:gd name="T9" fmla="*/ 0 h 24"/>
                    <a:gd name="T10" fmla="*/ 0 w 78"/>
                    <a:gd name="T11" fmla="*/ 12 h 24"/>
                  </a:gdLst>
                  <a:ahLst/>
                  <a:cxnLst>
                    <a:cxn ang="0">
                      <a:pos x="T0" y="T1"/>
                    </a:cxn>
                    <a:cxn ang="0">
                      <a:pos x="T2" y="T3"/>
                    </a:cxn>
                    <a:cxn ang="0">
                      <a:pos x="T4" y="T5"/>
                    </a:cxn>
                    <a:cxn ang="0">
                      <a:pos x="T6" y="T7"/>
                    </a:cxn>
                    <a:cxn ang="0">
                      <a:pos x="T8" y="T9"/>
                    </a:cxn>
                    <a:cxn ang="0">
                      <a:pos x="T10" y="T11"/>
                    </a:cxn>
                  </a:cxnLst>
                  <a:rect l="0" t="0" r="r" b="b"/>
                  <a:pathLst>
                    <a:path w="78" h="24">
                      <a:moveTo>
                        <a:pt x="0" y="12"/>
                      </a:moveTo>
                      <a:lnTo>
                        <a:pt x="0" y="18"/>
                      </a:lnTo>
                      <a:lnTo>
                        <a:pt x="72" y="24"/>
                      </a:lnTo>
                      <a:lnTo>
                        <a:pt x="78" y="6"/>
                      </a:lnTo>
                      <a:lnTo>
                        <a:pt x="0" y="0"/>
                      </a:lnTo>
                      <a:lnTo>
                        <a:pt x="0" y="12"/>
                      </a:lnTo>
                      <a:close/>
                    </a:path>
                  </a:pathLst>
                </a:custGeom>
                <a:solidFill>
                  <a:srgbClr val="FFFF00"/>
                </a:solidFill>
                <a:ln w="19050" cmpd="sng">
                  <a:solidFill>
                    <a:srgbClr val="FFFF00"/>
                  </a:solidFill>
                  <a:round/>
                  <a:headEnd/>
                  <a:tailEnd/>
                </a:ln>
              </p:spPr>
              <p:txBody>
                <a:bodyPr/>
                <a:lstStyle/>
                <a:p>
                  <a:endParaRPr lang="en-US"/>
                </a:p>
              </p:txBody>
            </p:sp>
            <p:sp>
              <p:nvSpPr>
                <p:cNvPr id="67600" name="Freeform 16">
                  <a:extLst>
                    <a:ext uri="{FF2B5EF4-FFF2-40B4-BE49-F238E27FC236}">
                      <a16:creationId xmlns="" xmlns:a16="http://schemas.microsoft.com/office/drawing/2014/main" id="{251DF082-0988-114D-936B-B2973E07A71B}"/>
                    </a:ext>
                  </a:extLst>
                </p:cNvPr>
                <p:cNvSpPr>
                  <a:spLocks noChangeAspect="1"/>
                </p:cNvSpPr>
                <p:nvPr/>
              </p:nvSpPr>
              <p:spPr bwMode="auto">
                <a:xfrm>
                  <a:off x="894" y="2213"/>
                  <a:ext cx="20" cy="176"/>
                </a:xfrm>
                <a:custGeom>
                  <a:avLst/>
                  <a:gdLst>
                    <a:gd name="T0" fmla="*/ 6 w 18"/>
                    <a:gd name="T1" fmla="*/ 0 h 156"/>
                    <a:gd name="T2" fmla="*/ 0 w 18"/>
                    <a:gd name="T3" fmla="*/ 6 h 156"/>
                    <a:gd name="T4" fmla="*/ 0 w 18"/>
                    <a:gd name="T5" fmla="*/ 156 h 156"/>
                    <a:gd name="T6" fmla="*/ 18 w 18"/>
                    <a:gd name="T7" fmla="*/ 156 h 156"/>
                    <a:gd name="T8" fmla="*/ 18 w 18"/>
                    <a:gd name="T9" fmla="*/ 6 h 156"/>
                    <a:gd name="T10" fmla="*/ 12 w 18"/>
                    <a:gd name="T11" fmla="*/ 12 h 156"/>
                    <a:gd name="T12" fmla="*/ 6 w 18"/>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6" y="0"/>
                      </a:moveTo>
                      <a:lnTo>
                        <a:pt x="0" y="6"/>
                      </a:lnTo>
                      <a:lnTo>
                        <a:pt x="0" y="156"/>
                      </a:lnTo>
                      <a:lnTo>
                        <a:pt x="18" y="156"/>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01" name="Freeform 17">
                  <a:extLst>
                    <a:ext uri="{FF2B5EF4-FFF2-40B4-BE49-F238E27FC236}">
                      <a16:creationId xmlns="" xmlns:a16="http://schemas.microsoft.com/office/drawing/2014/main" id="{DE2BDC29-0442-C648-8289-73CBEE10C298}"/>
                    </a:ext>
                  </a:extLst>
                </p:cNvPr>
                <p:cNvSpPr>
                  <a:spLocks noChangeAspect="1"/>
                </p:cNvSpPr>
                <p:nvPr/>
              </p:nvSpPr>
              <p:spPr bwMode="auto">
                <a:xfrm>
                  <a:off x="900" y="2126"/>
                  <a:ext cx="155" cy="101"/>
                </a:xfrm>
                <a:custGeom>
                  <a:avLst/>
                  <a:gdLst>
                    <a:gd name="T0" fmla="*/ 138 w 138"/>
                    <a:gd name="T1" fmla="*/ 0 h 90"/>
                    <a:gd name="T2" fmla="*/ 126 w 138"/>
                    <a:gd name="T3" fmla="*/ 0 h 90"/>
                    <a:gd name="T4" fmla="*/ 0 w 138"/>
                    <a:gd name="T5" fmla="*/ 78 h 90"/>
                    <a:gd name="T6" fmla="*/ 6 w 138"/>
                    <a:gd name="T7" fmla="*/ 90 h 90"/>
                    <a:gd name="T8" fmla="*/ 138 w 138"/>
                    <a:gd name="T9" fmla="*/ 12 h 90"/>
                    <a:gd name="T10" fmla="*/ 126 w 138"/>
                    <a:gd name="T11" fmla="*/ 12 h 90"/>
                    <a:gd name="T12" fmla="*/ 138 w 13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0"/>
                      </a:moveTo>
                      <a:lnTo>
                        <a:pt x="126" y="0"/>
                      </a:lnTo>
                      <a:lnTo>
                        <a:pt x="0" y="78"/>
                      </a:lnTo>
                      <a:lnTo>
                        <a:pt x="6" y="90"/>
                      </a:lnTo>
                      <a:lnTo>
                        <a:pt x="138" y="12"/>
                      </a:lnTo>
                      <a:lnTo>
                        <a:pt x="126"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602" name="Freeform 18">
                  <a:extLst>
                    <a:ext uri="{FF2B5EF4-FFF2-40B4-BE49-F238E27FC236}">
                      <a16:creationId xmlns="" xmlns:a16="http://schemas.microsoft.com/office/drawing/2014/main" id="{A03B2E32-2DD1-8647-AF1B-E1C97D3C8F03}"/>
                    </a:ext>
                  </a:extLst>
                </p:cNvPr>
                <p:cNvSpPr>
                  <a:spLocks noChangeAspect="1"/>
                </p:cNvSpPr>
                <p:nvPr/>
              </p:nvSpPr>
              <p:spPr bwMode="auto">
                <a:xfrm>
                  <a:off x="1042" y="2126"/>
                  <a:ext cx="155" cy="101"/>
                </a:xfrm>
                <a:custGeom>
                  <a:avLst/>
                  <a:gdLst>
                    <a:gd name="T0" fmla="*/ 138 w 138"/>
                    <a:gd name="T1" fmla="*/ 84 h 90"/>
                    <a:gd name="T2" fmla="*/ 138 w 138"/>
                    <a:gd name="T3" fmla="*/ 78 h 90"/>
                    <a:gd name="T4" fmla="*/ 12 w 138"/>
                    <a:gd name="T5" fmla="*/ 0 h 90"/>
                    <a:gd name="T6" fmla="*/ 0 w 138"/>
                    <a:gd name="T7" fmla="*/ 12 h 90"/>
                    <a:gd name="T8" fmla="*/ 126 w 138"/>
                    <a:gd name="T9" fmla="*/ 90 h 90"/>
                    <a:gd name="T10" fmla="*/ 126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8" y="78"/>
                      </a:lnTo>
                      <a:lnTo>
                        <a:pt x="12" y="0"/>
                      </a:lnTo>
                      <a:lnTo>
                        <a:pt x="0" y="12"/>
                      </a:lnTo>
                      <a:lnTo>
                        <a:pt x="126" y="90"/>
                      </a:lnTo>
                      <a:lnTo>
                        <a:pt x="126"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603" name="Freeform 19">
                  <a:extLst>
                    <a:ext uri="{FF2B5EF4-FFF2-40B4-BE49-F238E27FC236}">
                      <a16:creationId xmlns="" xmlns:a16="http://schemas.microsoft.com/office/drawing/2014/main" id="{9CCCFD5E-C74D-634F-8D60-64539CFF7F81}"/>
                    </a:ext>
                  </a:extLst>
                </p:cNvPr>
                <p:cNvSpPr>
                  <a:spLocks noChangeAspect="1"/>
                </p:cNvSpPr>
                <p:nvPr/>
              </p:nvSpPr>
              <p:spPr bwMode="auto">
                <a:xfrm>
                  <a:off x="1183" y="2220"/>
                  <a:ext cx="14" cy="175"/>
                </a:xfrm>
                <a:custGeom>
                  <a:avLst/>
                  <a:gdLst>
                    <a:gd name="T0" fmla="*/ 12 w 12"/>
                    <a:gd name="T1" fmla="*/ 156 h 156"/>
                    <a:gd name="T2" fmla="*/ 12 w 12"/>
                    <a:gd name="T3" fmla="*/ 150 h 156"/>
                    <a:gd name="T4" fmla="*/ 12 w 12"/>
                    <a:gd name="T5" fmla="*/ 0 h 156"/>
                    <a:gd name="T6" fmla="*/ 0 w 12"/>
                    <a:gd name="T7" fmla="*/ 0 h 156"/>
                    <a:gd name="T8" fmla="*/ 0 w 12"/>
                    <a:gd name="T9" fmla="*/ 150 h 156"/>
                    <a:gd name="T10" fmla="*/ 0 w 12"/>
                    <a:gd name="T11" fmla="*/ 144 h 156"/>
                    <a:gd name="T12" fmla="*/ 12 w 1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12" y="156"/>
                      </a:moveTo>
                      <a:lnTo>
                        <a:pt x="12" y="150"/>
                      </a:lnTo>
                      <a:lnTo>
                        <a:pt x="12" y="0"/>
                      </a:lnTo>
                      <a:lnTo>
                        <a:pt x="0" y="0"/>
                      </a:lnTo>
                      <a:lnTo>
                        <a:pt x="0" y="150"/>
                      </a:lnTo>
                      <a:lnTo>
                        <a:pt x="0" y="144"/>
                      </a:lnTo>
                      <a:lnTo>
                        <a:pt x="12" y="156"/>
                      </a:lnTo>
                      <a:close/>
                    </a:path>
                  </a:pathLst>
                </a:custGeom>
                <a:solidFill>
                  <a:srgbClr val="FFFF00"/>
                </a:solidFill>
                <a:ln w="19050" cmpd="sng">
                  <a:solidFill>
                    <a:srgbClr val="FFFF00"/>
                  </a:solidFill>
                  <a:round/>
                  <a:headEnd/>
                  <a:tailEnd/>
                </a:ln>
              </p:spPr>
              <p:txBody>
                <a:bodyPr/>
                <a:lstStyle/>
                <a:p>
                  <a:endParaRPr lang="en-US"/>
                </a:p>
              </p:txBody>
            </p:sp>
            <p:sp>
              <p:nvSpPr>
                <p:cNvPr id="67604" name="Freeform 20">
                  <a:extLst>
                    <a:ext uri="{FF2B5EF4-FFF2-40B4-BE49-F238E27FC236}">
                      <a16:creationId xmlns="" xmlns:a16="http://schemas.microsoft.com/office/drawing/2014/main" id="{B9238C58-035D-DF46-ACB2-FCCD3111A50C}"/>
                    </a:ext>
                  </a:extLst>
                </p:cNvPr>
                <p:cNvSpPr>
                  <a:spLocks noChangeAspect="1"/>
                </p:cNvSpPr>
                <p:nvPr/>
              </p:nvSpPr>
              <p:spPr bwMode="auto">
                <a:xfrm>
                  <a:off x="1042" y="2382"/>
                  <a:ext cx="155" cy="101"/>
                </a:xfrm>
                <a:custGeom>
                  <a:avLst/>
                  <a:gdLst>
                    <a:gd name="T0" fmla="*/ 0 w 138"/>
                    <a:gd name="T1" fmla="*/ 90 h 90"/>
                    <a:gd name="T2" fmla="*/ 12 w 138"/>
                    <a:gd name="T3" fmla="*/ 90 h 90"/>
                    <a:gd name="T4" fmla="*/ 138 w 138"/>
                    <a:gd name="T5" fmla="*/ 12 h 90"/>
                    <a:gd name="T6" fmla="*/ 126 w 138"/>
                    <a:gd name="T7" fmla="*/ 0 h 90"/>
                    <a:gd name="T8" fmla="*/ 0 w 138"/>
                    <a:gd name="T9" fmla="*/ 72 h 90"/>
                    <a:gd name="T10" fmla="*/ 12 w 138"/>
                    <a:gd name="T11" fmla="*/ 72 h 90"/>
                    <a:gd name="T12" fmla="*/ 0 w 13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0" y="90"/>
                      </a:moveTo>
                      <a:lnTo>
                        <a:pt x="12" y="90"/>
                      </a:lnTo>
                      <a:lnTo>
                        <a:pt x="138" y="12"/>
                      </a:lnTo>
                      <a:lnTo>
                        <a:pt x="126" y="0"/>
                      </a:lnTo>
                      <a:lnTo>
                        <a:pt x="0" y="72"/>
                      </a:lnTo>
                      <a:lnTo>
                        <a:pt x="12" y="72"/>
                      </a:lnTo>
                      <a:lnTo>
                        <a:pt x="0" y="90"/>
                      </a:lnTo>
                      <a:close/>
                    </a:path>
                  </a:pathLst>
                </a:custGeom>
                <a:solidFill>
                  <a:srgbClr val="FFFF00"/>
                </a:solidFill>
                <a:ln w="19050" cmpd="sng">
                  <a:solidFill>
                    <a:srgbClr val="FFFF00"/>
                  </a:solidFill>
                  <a:round/>
                  <a:headEnd/>
                  <a:tailEnd/>
                </a:ln>
              </p:spPr>
              <p:txBody>
                <a:bodyPr/>
                <a:lstStyle/>
                <a:p>
                  <a:endParaRPr lang="en-US"/>
                </a:p>
              </p:txBody>
            </p:sp>
            <p:sp>
              <p:nvSpPr>
                <p:cNvPr id="67605" name="Freeform 21">
                  <a:extLst>
                    <a:ext uri="{FF2B5EF4-FFF2-40B4-BE49-F238E27FC236}">
                      <a16:creationId xmlns="" xmlns:a16="http://schemas.microsoft.com/office/drawing/2014/main" id="{BCB202A8-1E06-3941-939E-F46980AF0186}"/>
                    </a:ext>
                  </a:extLst>
                </p:cNvPr>
                <p:cNvSpPr>
                  <a:spLocks noChangeAspect="1"/>
                </p:cNvSpPr>
                <p:nvPr/>
              </p:nvSpPr>
              <p:spPr bwMode="auto">
                <a:xfrm>
                  <a:off x="894" y="2382"/>
                  <a:ext cx="161" cy="101"/>
                </a:xfrm>
                <a:custGeom>
                  <a:avLst/>
                  <a:gdLst>
                    <a:gd name="T0" fmla="*/ 0 w 144"/>
                    <a:gd name="T1" fmla="*/ 6 h 90"/>
                    <a:gd name="T2" fmla="*/ 6 w 144"/>
                    <a:gd name="T3" fmla="*/ 12 h 90"/>
                    <a:gd name="T4" fmla="*/ 132 w 144"/>
                    <a:gd name="T5" fmla="*/ 90 h 90"/>
                    <a:gd name="T6" fmla="*/ 144 w 144"/>
                    <a:gd name="T7" fmla="*/ 72 h 90"/>
                    <a:gd name="T8" fmla="*/ 12 w 144"/>
                    <a:gd name="T9" fmla="*/ 0 h 90"/>
                    <a:gd name="T10" fmla="*/ 18 w 144"/>
                    <a:gd name="T11" fmla="*/ 6 h 90"/>
                    <a:gd name="T12" fmla="*/ 0 w 14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144" h="90">
                      <a:moveTo>
                        <a:pt x="0" y="6"/>
                      </a:moveTo>
                      <a:lnTo>
                        <a:pt x="6" y="12"/>
                      </a:lnTo>
                      <a:lnTo>
                        <a:pt x="132" y="90"/>
                      </a:lnTo>
                      <a:lnTo>
                        <a:pt x="144" y="72"/>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06" name="Freeform 22">
                  <a:extLst>
                    <a:ext uri="{FF2B5EF4-FFF2-40B4-BE49-F238E27FC236}">
                      <a16:creationId xmlns="" xmlns:a16="http://schemas.microsoft.com/office/drawing/2014/main" id="{DA4BA3BB-E343-3B40-B494-A589F9DA2ACE}"/>
                    </a:ext>
                  </a:extLst>
                </p:cNvPr>
                <p:cNvSpPr>
                  <a:spLocks noChangeAspect="1"/>
                </p:cNvSpPr>
                <p:nvPr/>
              </p:nvSpPr>
              <p:spPr bwMode="auto">
                <a:xfrm>
                  <a:off x="1183" y="2213"/>
                  <a:ext cx="14" cy="176"/>
                </a:xfrm>
                <a:custGeom>
                  <a:avLst/>
                  <a:gdLst>
                    <a:gd name="T0" fmla="*/ 0 w 12"/>
                    <a:gd name="T1" fmla="*/ 0 h 156"/>
                    <a:gd name="T2" fmla="*/ 0 w 12"/>
                    <a:gd name="T3" fmla="*/ 6 h 156"/>
                    <a:gd name="T4" fmla="*/ 0 w 12"/>
                    <a:gd name="T5" fmla="*/ 156 h 156"/>
                    <a:gd name="T6" fmla="*/ 12 w 12"/>
                    <a:gd name="T7" fmla="*/ 156 h 156"/>
                    <a:gd name="T8" fmla="*/ 12 w 12"/>
                    <a:gd name="T9" fmla="*/ 6 h 156"/>
                    <a:gd name="T10" fmla="*/ 12 w 12"/>
                    <a:gd name="T11" fmla="*/ 12 h 156"/>
                    <a:gd name="T12" fmla="*/ 0 w 12"/>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0" y="0"/>
                      </a:moveTo>
                      <a:lnTo>
                        <a:pt x="0" y="6"/>
                      </a:lnTo>
                      <a:lnTo>
                        <a:pt x="0" y="156"/>
                      </a:lnTo>
                      <a:lnTo>
                        <a:pt x="12" y="156"/>
                      </a:lnTo>
                      <a:lnTo>
                        <a:pt x="12" y="6"/>
                      </a:lnTo>
                      <a:lnTo>
                        <a:pt x="12" y="12"/>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607" name="Freeform 23">
                  <a:extLst>
                    <a:ext uri="{FF2B5EF4-FFF2-40B4-BE49-F238E27FC236}">
                      <a16:creationId xmlns="" xmlns:a16="http://schemas.microsoft.com/office/drawing/2014/main" id="{28101F78-FB4E-DD43-B882-5DCC2A8D9FB3}"/>
                    </a:ext>
                  </a:extLst>
                </p:cNvPr>
                <p:cNvSpPr>
                  <a:spLocks noChangeAspect="1"/>
                </p:cNvSpPr>
                <p:nvPr/>
              </p:nvSpPr>
              <p:spPr bwMode="auto">
                <a:xfrm>
                  <a:off x="1183" y="2126"/>
                  <a:ext cx="155" cy="101"/>
                </a:xfrm>
                <a:custGeom>
                  <a:avLst/>
                  <a:gdLst>
                    <a:gd name="T0" fmla="*/ 138 w 138"/>
                    <a:gd name="T1" fmla="*/ 0 h 90"/>
                    <a:gd name="T2" fmla="*/ 132 w 138"/>
                    <a:gd name="T3" fmla="*/ 0 h 90"/>
                    <a:gd name="T4" fmla="*/ 0 w 138"/>
                    <a:gd name="T5" fmla="*/ 78 h 90"/>
                    <a:gd name="T6" fmla="*/ 12 w 138"/>
                    <a:gd name="T7" fmla="*/ 90 h 90"/>
                    <a:gd name="T8" fmla="*/ 138 w 138"/>
                    <a:gd name="T9" fmla="*/ 12 h 90"/>
                    <a:gd name="T10" fmla="*/ 132 w 138"/>
                    <a:gd name="T11" fmla="*/ 12 h 90"/>
                    <a:gd name="T12" fmla="*/ 138 w 13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0"/>
                      </a:moveTo>
                      <a:lnTo>
                        <a:pt x="132" y="0"/>
                      </a:lnTo>
                      <a:lnTo>
                        <a:pt x="0" y="78"/>
                      </a:lnTo>
                      <a:lnTo>
                        <a:pt x="12" y="90"/>
                      </a:lnTo>
                      <a:lnTo>
                        <a:pt x="138" y="12"/>
                      </a:lnTo>
                      <a:lnTo>
                        <a:pt x="132"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608" name="Freeform 24">
                  <a:extLst>
                    <a:ext uri="{FF2B5EF4-FFF2-40B4-BE49-F238E27FC236}">
                      <a16:creationId xmlns="" xmlns:a16="http://schemas.microsoft.com/office/drawing/2014/main" id="{02711486-28A2-8041-89A6-7D5FDCD44E25}"/>
                    </a:ext>
                  </a:extLst>
                </p:cNvPr>
                <p:cNvSpPr>
                  <a:spLocks noChangeAspect="1"/>
                </p:cNvSpPr>
                <p:nvPr/>
              </p:nvSpPr>
              <p:spPr bwMode="auto">
                <a:xfrm>
                  <a:off x="1331" y="2126"/>
                  <a:ext cx="155" cy="101"/>
                </a:xfrm>
                <a:custGeom>
                  <a:avLst/>
                  <a:gdLst>
                    <a:gd name="T0" fmla="*/ 138 w 138"/>
                    <a:gd name="T1" fmla="*/ 84 h 90"/>
                    <a:gd name="T2" fmla="*/ 132 w 138"/>
                    <a:gd name="T3" fmla="*/ 78 h 90"/>
                    <a:gd name="T4" fmla="*/ 6 w 138"/>
                    <a:gd name="T5" fmla="*/ 0 h 90"/>
                    <a:gd name="T6" fmla="*/ 0 w 138"/>
                    <a:gd name="T7" fmla="*/ 12 h 90"/>
                    <a:gd name="T8" fmla="*/ 126 w 138"/>
                    <a:gd name="T9" fmla="*/ 90 h 90"/>
                    <a:gd name="T10" fmla="*/ 120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2" y="78"/>
                      </a:lnTo>
                      <a:lnTo>
                        <a:pt x="6" y="0"/>
                      </a:lnTo>
                      <a:lnTo>
                        <a:pt x="0" y="12"/>
                      </a:lnTo>
                      <a:lnTo>
                        <a:pt x="126" y="90"/>
                      </a:lnTo>
                      <a:lnTo>
                        <a:pt x="120"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609" name="Freeform 25">
                  <a:extLst>
                    <a:ext uri="{FF2B5EF4-FFF2-40B4-BE49-F238E27FC236}">
                      <a16:creationId xmlns="" xmlns:a16="http://schemas.microsoft.com/office/drawing/2014/main" id="{08DA3371-DEA9-D84A-BF4E-B894E2269F82}"/>
                    </a:ext>
                  </a:extLst>
                </p:cNvPr>
                <p:cNvSpPr>
                  <a:spLocks noChangeAspect="1"/>
                </p:cNvSpPr>
                <p:nvPr/>
              </p:nvSpPr>
              <p:spPr bwMode="auto">
                <a:xfrm>
                  <a:off x="1466" y="2220"/>
                  <a:ext cx="20" cy="175"/>
                </a:xfrm>
                <a:custGeom>
                  <a:avLst/>
                  <a:gdLst>
                    <a:gd name="T0" fmla="*/ 12 w 18"/>
                    <a:gd name="T1" fmla="*/ 156 h 156"/>
                    <a:gd name="T2" fmla="*/ 18 w 18"/>
                    <a:gd name="T3" fmla="*/ 150 h 156"/>
                    <a:gd name="T4" fmla="*/ 18 w 18"/>
                    <a:gd name="T5" fmla="*/ 0 h 156"/>
                    <a:gd name="T6" fmla="*/ 0 w 18"/>
                    <a:gd name="T7" fmla="*/ 0 h 156"/>
                    <a:gd name="T8" fmla="*/ 0 w 18"/>
                    <a:gd name="T9" fmla="*/ 150 h 156"/>
                    <a:gd name="T10" fmla="*/ 6 w 18"/>
                    <a:gd name="T11" fmla="*/ 138 h 156"/>
                    <a:gd name="T12" fmla="*/ 12 w 1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12" y="156"/>
                      </a:moveTo>
                      <a:lnTo>
                        <a:pt x="18" y="150"/>
                      </a:lnTo>
                      <a:lnTo>
                        <a:pt x="18" y="0"/>
                      </a:lnTo>
                      <a:lnTo>
                        <a:pt x="0" y="0"/>
                      </a:lnTo>
                      <a:lnTo>
                        <a:pt x="0" y="150"/>
                      </a:lnTo>
                      <a:lnTo>
                        <a:pt x="6" y="138"/>
                      </a:lnTo>
                      <a:lnTo>
                        <a:pt x="12" y="156"/>
                      </a:lnTo>
                      <a:close/>
                    </a:path>
                  </a:pathLst>
                </a:custGeom>
                <a:solidFill>
                  <a:srgbClr val="FFFF00"/>
                </a:solidFill>
                <a:ln w="19050" cmpd="sng">
                  <a:solidFill>
                    <a:srgbClr val="FFFF00"/>
                  </a:solidFill>
                  <a:round/>
                  <a:headEnd/>
                  <a:tailEnd/>
                </a:ln>
              </p:spPr>
              <p:txBody>
                <a:bodyPr/>
                <a:lstStyle/>
                <a:p>
                  <a:endParaRPr lang="en-US"/>
                </a:p>
              </p:txBody>
            </p:sp>
            <p:sp>
              <p:nvSpPr>
                <p:cNvPr id="67610" name="Freeform 26">
                  <a:extLst>
                    <a:ext uri="{FF2B5EF4-FFF2-40B4-BE49-F238E27FC236}">
                      <a16:creationId xmlns="" xmlns:a16="http://schemas.microsoft.com/office/drawing/2014/main" id="{5B1E2FC5-6D84-8640-A1E1-136143FE7380}"/>
                    </a:ext>
                  </a:extLst>
                </p:cNvPr>
                <p:cNvSpPr>
                  <a:spLocks noChangeAspect="1"/>
                </p:cNvSpPr>
                <p:nvPr/>
              </p:nvSpPr>
              <p:spPr bwMode="auto">
                <a:xfrm>
                  <a:off x="1331" y="2375"/>
                  <a:ext cx="148" cy="101"/>
                </a:xfrm>
                <a:custGeom>
                  <a:avLst/>
                  <a:gdLst>
                    <a:gd name="T0" fmla="*/ 0 w 132"/>
                    <a:gd name="T1" fmla="*/ 90 h 90"/>
                    <a:gd name="T2" fmla="*/ 6 w 132"/>
                    <a:gd name="T3" fmla="*/ 90 h 90"/>
                    <a:gd name="T4" fmla="*/ 132 w 132"/>
                    <a:gd name="T5" fmla="*/ 18 h 90"/>
                    <a:gd name="T6" fmla="*/ 126 w 132"/>
                    <a:gd name="T7" fmla="*/ 0 h 90"/>
                    <a:gd name="T8" fmla="*/ 0 w 132"/>
                    <a:gd name="T9" fmla="*/ 78 h 90"/>
                    <a:gd name="T10" fmla="*/ 6 w 132"/>
                    <a:gd name="T11" fmla="*/ 78 h 90"/>
                    <a:gd name="T12" fmla="*/ 0 w 132"/>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32" h="90">
                      <a:moveTo>
                        <a:pt x="0" y="90"/>
                      </a:moveTo>
                      <a:lnTo>
                        <a:pt x="6" y="90"/>
                      </a:lnTo>
                      <a:lnTo>
                        <a:pt x="132" y="18"/>
                      </a:lnTo>
                      <a:lnTo>
                        <a:pt x="126" y="0"/>
                      </a:lnTo>
                      <a:lnTo>
                        <a:pt x="0" y="78"/>
                      </a:lnTo>
                      <a:lnTo>
                        <a:pt x="6" y="78"/>
                      </a:lnTo>
                      <a:lnTo>
                        <a:pt x="0" y="90"/>
                      </a:lnTo>
                      <a:close/>
                    </a:path>
                  </a:pathLst>
                </a:custGeom>
                <a:solidFill>
                  <a:srgbClr val="FFFF00"/>
                </a:solidFill>
                <a:ln w="19050" cmpd="sng">
                  <a:solidFill>
                    <a:srgbClr val="FFFF00"/>
                  </a:solidFill>
                  <a:round/>
                  <a:headEnd/>
                  <a:tailEnd/>
                </a:ln>
              </p:spPr>
              <p:txBody>
                <a:bodyPr/>
                <a:lstStyle/>
                <a:p>
                  <a:endParaRPr lang="en-US"/>
                </a:p>
              </p:txBody>
            </p:sp>
            <p:sp>
              <p:nvSpPr>
                <p:cNvPr id="67611" name="Freeform 27">
                  <a:extLst>
                    <a:ext uri="{FF2B5EF4-FFF2-40B4-BE49-F238E27FC236}">
                      <a16:creationId xmlns="" xmlns:a16="http://schemas.microsoft.com/office/drawing/2014/main" id="{75DE146D-58E4-244F-91B6-5F455BB82B7A}"/>
                    </a:ext>
                  </a:extLst>
                </p:cNvPr>
                <p:cNvSpPr>
                  <a:spLocks noChangeAspect="1"/>
                </p:cNvSpPr>
                <p:nvPr/>
              </p:nvSpPr>
              <p:spPr bwMode="auto">
                <a:xfrm>
                  <a:off x="1183" y="2375"/>
                  <a:ext cx="155" cy="101"/>
                </a:xfrm>
                <a:custGeom>
                  <a:avLst/>
                  <a:gdLst>
                    <a:gd name="T0" fmla="*/ 0 w 138"/>
                    <a:gd name="T1" fmla="*/ 12 h 90"/>
                    <a:gd name="T2" fmla="*/ 0 w 138"/>
                    <a:gd name="T3" fmla="*/ 18 h 90"/>
                    <a:gd name="T4" fmla="*/ 132 w 138"/>
                    <a:gd name="T5" fmla="*/ 90 h 90"/>
                    <a:gd name="T6" fmla="*/ 138 w 138"/>
                    <a:gd name="T7" fmla="*/ 78 h 90"/>
                    <a:gd name="T8" fmla="*/ 12 w 138"/>
                    <a:gd name="T9" fmla="*/ 0 h 90"/>
                    <a:gd name="T10" fmla="*/ 12 w 138"/>
                    <a:gd name="T11" fmla="*/ 12 h 90"/>
                    <a:gd name="T12" fmla="*/ 0 w 138"/>
                    <a:gd name="T13" fmla="*/ 12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0" y="12"/>
                      </a:moveTo>
                      <a:lnTo>
                        <a:pt x="0" y="18"/>
                      </a:lnTo>
                      <a:lnTo>
                        <a:pt x="132" y="90"/>
                      </a:lnTo>
                      <a:lnTo>
                        <a:pt x="138" y="78"/>
                      </a:lnTo>
                      <a:lnTo>
                        <a:pt x="12" y="0"/>
                      </a:lnTo>
                      <a:lnTo>
                        <a:pt x="12" y="12"/>
                      </a:lnTo>
                      <a:lnTo>
                        <a:pt x="0" y="12"/>
                      </a:lnTo>
                      <a:close/>
                    </a:path>
                  </a:pathLst>
                </a:custGeom>
                <a:solidFill>
                  <a:srgbClr val="FFFF00"/>
                </a:solidFill>
                <a:ln w="19050" cmpd="sng">
                  <a:solidFill>
                    <a:srgbClr val="FFFF00"/>
                  </a:solidFill>
                  <a:round/>
                  <a:headEnd/>
                  <a:tailEnd/>
                </a:ln>
              </p:spPr>
              <p:txBody>
                <a:bodyPr/>
                <a:lstStyle/>
                <a:p>
                  <a:endParaRPr lang="en-US"/>
                </a:p>
              </p:txBody>
            </p:sp>
            <p:sp>
              <p:nvSpPr>
                <p:cNvPr id="67612" name="Freeform 28">
                  <a:extLst>
                    <a:ext uri="{FF2B5EF4-FFF2-40B4-BE49-F238E27FC236}">
                      <a16:creationId xmlns="" xmlns:a16="http://schemas.microsoft.com/office/drawing/2014/main" id="{855DCE18-42FC-7E4D-BDDA-0958AE9337B9}"/>
                    </a:ext>
                  </a:extLst>
                </p:cNvPr>
                <p:cNvSpPr>
                  <a:spLocks noChangeAspect="1"/>
                </p:cNvSpPr>
                <p:nvPr/>
              </p:nvSpPr>
              <p:spPr bwMode="auto">
                <a:xfrm>
                  <a:off x="1325" y="1958"/>
                  <a:ext cx="20" cy="175"/>
                </a:xfrm>
                <a:custGeom>
                  <a:avLst/>
                  <a:gdLst>
                    <a:gd name="T0" fmla="*/ 6 w 18"/>
                    <a:gd name="T1" fmla="*/ 0 h 156"/>
                    <a:gd name="T2" fmla="*/ 0 w 18"/>
                    <a:gd name="T3" fmla="*/ 6 h 156"/>
                    <a:gd name="T4" fmla="*/ 0 w 18"/>
                    <a:gd name="T5" fmla="*/ 156 h 156"/>
                    <a:gd name="T6" fmla="*/ 18 w 18"/>
                    <a:gd name="T7" fmla="*/ 156 h 156"/>
                    <a:gd name="T8" fmla="*/ 18 w 18"/>
                    <a:gd name="T9" fmla="*/ 6 h 156"/>
                    <a:gd name="T10" fmla="*/ 12 w 18"/>
                    <a:gd name="T11" fmla="*/ 12 h 156"/>
                    <a:gd name="T12" fmla="*/ 6 w 18"/>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6" y="0"/>
                      </a:moveTo>
                      <a:lnTo>
                        <a:pt x="0" y="6"/>
                      </a:lnTo>
                      <a:lnTo>
                        <a:pt x="0" y="156"/>
                      </a:lnTo>
                      <a:lnTo>
                        <a:pt x="18" y="156"/>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13" name="Freeform 29">
                  <a:extLst>
                    <a:ext uri="{FF2B5EF4-FFF2-40B4-BE49-F238E27FC236}">
                      <a16:creationId xmlns="" xmlns:a16="http://schemas.microsoft.com/office/drawing/2014/main" id="{692A87EF-DBF1-5F4C-AC7C-E28CC4F9249C}"/>
                    </a:ext>
                  </a:extLst>
                </p:cNvPr>
                <p:cNvSpPr>
                  <a:spLocks noChangeAspect="1"/>
                </p:cNvSpPr>
                <p:nvPr/>
              </p:nvSpPr>
              <p:spPr bwMode="auto">
                <a:xfrm>
                  <a:off x="1331" y="1877"/>
                  <a:ext cx="148" cy="94"/>
                </a:xfrm>
                <a:custGeom>
                  <a:avLst/>
                  <a:gdLst>
                    <a:gd name="T0" fmla="*/ 132 w 132"/>
                    <a:gd name="T1" fmla="*/ 0 h 84"/>
                    <a:gd name="T2" fmla="*/ 126 w 132"/>
                    <a:gd name="T3" fmla="*/ 0 h 84"/>
                    <a:gd name="T4" fmla="*/ 0 w 132"/>
                    <a:gd name="T5" fmla="*/ 72 h 84"/>
                    <a:gd name="T6" fmla="*/ 6 w 132"/>
                    <a:gd name="T7" fmla="*/ 84 h 84"/>
                    <a:gd name="T8" fmla="*/ 132 w 132"/>
                    <a:gd name="T9" fmla="*/ 12 h 84"/>
                    <a:gd name="T10" fmla="*/ 126 w 132"/>
                    <a:gd name="T11" fmla="*/ 12 h 84"/>
                    <a:gd name="T12" fmla="*/ 132 w 132"/>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32" h="84">
                      <a:moveTo>
                        <a:pt x="132" y="0"/>
                      </a:moveTo>
                      <a:lnTo>
                        <a:pt x="126" y="0"/>
                      </a:lnTo>
                      <a:lnTo>
                        <a:pt x="0" y="72"/>
                      </a:lnTo>
                      <a:lnTo>
                        <a:pt x="6" y="84"/>
                      </a:lnTo>
                      <a:lnTo>
                        <a:pt x="132" y="12"/>
                      </a:lnTo>
                      <a:lnTo>
                        <a:pt x="126" y="12"/>
                      </a:lnTo>
                      <a:lnTo>
                        <a:pt x="132" y="0"/>
                      </a:lnTo>
                      <a:close/>
                    </a:path>
                  </a:pathLst>
                </a:custGeom>
                <a:solidFill>
                  <a:srgbClr val="FFFF00"/>
                </a:solidFill>
                <a:ln w="19050" cmpd="sng">
                  <a:solidFill>
                    <a:srgbClr val="FFFF00"/>
                  </a:solidFill>
                  <a:round/>
                  <a:headEnd/>
                  <a:tailEnd/>
                </a:ln>
              </p:spPr>
              <p:txBody>
                <a:bodyPr/>
                <a:lstStyle/>
                <a:p>
                  <a:endParaRPr lang="en-US"/>
                </a:p>
              </p:txBody>
            </p:sp>
            <p:sp>
              <p:nvSpPr>
                <p:cNvPr id="67614" name="Freeform 30">
                  <a:extLst>
                    <a:ext uri="{FF2B5EF4-FFF2-40B4-BE49-F238E27FC236}">
                      <a16:creationId xmlns="" xmlns:a16="http://schemas.microsoft.com/office/drawing/2014/main" id="{5492B4BD-4061-FA4B-8493-163230C3B82A}"/>
                    </a:ext>
                  </a:extLst>
                </p:cNvPr>
                <p:cNvSpPr>
                  <a:spLocks noChangeAspect="1"/>
                </p:cNvSpPr>
                <p:nvPr/>
              </p:nvSpPr>
              <p:spPr bwMode="auto">
                <a:xfrm>
                  <a:off x="1473" y="1877"/>
                  <a:ext cx="155" cy="94"/>
                </a:xfrm>
                <a:custGeom>
                  <a:avLst/>
                  <a:gdLst>
                    <a:gd name="T0" fmla="*/ 138 w 138"/>
                    <a:gd name="T1" fmla="*/ 78 h 84"/>
                    <a:gd name="T2" fmla="*/ 132 w 138"/>
                    <a:gd name="T3" fmla="*/ 72 h 84"/>
                    <a:gd name="T4" fmla="*/ 6 w 138"/>
                    <a:gd name="T5" fmla="*/ 0 h 84"/>
                    <a:gd name="T6" fmla="*/ 0 w 138"/>
                    <a:gd name="T7" fmla="*/ 12 h 84"/>
                    <a:gd name="T8" fmla="*/ 126 w 138"/>
                    <a:gd name="T9" fmla="*/ 84 h 84"/>
                    <a:gd name="T10" fmla="*/ 120 w 138"/>
                    <a:gd name="T11" fmla="*/ 78 h 84"/>
                    <a:gd name="T12" fmla="*/ 138 w 138"/>
                    <a:gd name="T13" fmla="*/ 78 h 84"/>
                  </a:gdLst>
                  <a:ahLst/>
                  <a:cxnLst>
                    <a:cxn ang="0">
                      <a:pos x="T0" y="T1"/>
                    </a:cxn>
                    <a:cxn ang="0">
                      <a:pos x="T2" y="T3"/>
                    </a:cxn>
                    <a:cxn ang="0">
                      <a:pos x="T4" y="T5"/>
                    </a:cxn>
                    <a:cxn ang="0">
                      <a:pos x="T6" y="T7"/>
                    </a:cxn>
                    <a:cxn ang="0">
                      <a:pos x="T8" y="T9"/>
                    </a:cxn>
                    <a:cxn ang="0">
                      <a:pos x="T10" y="T11"/>
                    </a:cxn>
                    <a:cxn ang="0">
                      <a:pos x="T12" y="T13"/>
                    </a:cxn>
                  </a:cxnLst>
                  <a:rect l="0" t="0" r="r" b="b"/>
                  <a:pathLst>
                    <a:path w="138" h="84">
                      <a:moveTo>
                        <a:pt x="138" y="78"/>
                      </a:moveTo>
                      <a:lnTo>
                        <a:pt x="132" y="72"/>
                      </a:lnTo>
                      <a:lnTo>
                        <a:pt x="6" y="0"/>
                      </a:lnTo>
                      <a:lnTo>
                        <a:pt x="0" y="12"/>
                      </a:lnTo>
                      <a:lnTo>
                        <a:pt x="126" y="84"/>
                      </a:lnTo>
                      <a:lnTo>
                        <a:pt x="120" y="78"/>
                      </a:lnTo>
                      <a:lnTo>
                        <a:pt x="138" y="78"/>
                      </a:lnTo>
                      <a:close/>
                    </a:path>
                  </a:pathLst>
                </a:custGeom>
                <a:solidFill>
                  <a:srgbClr val="FFFF00"/>
                </a:solidFill>
                <a:ln w="19050" cmpd="sng">
                  <a:solidFill>
                    <a:srgbClr val="FFFF00"/>
                  </a:solidFill>
                  <a:round/>
                  <a:headEnd/>
                  <a:tailEnd/>
                </a:ln>
              </p:spPr>
              <p:txBody>
                <a:bodyPr/>
                <a:lstStyle/>
                <a:p>
                  <a:endParaRPr lang="en-US"/>
                </a:p>
              </p:txBody>
            </p:sp>
            <p:sp>
              <p:nvSpPr>
                <p:cNvPr id="67615" name="Freeform 31">
                  <a:extLst>
                    <a:ext uri="{FF2B5EF4-FFF2-40B4-BE49-F238E27FC236}">
                      <a16:creationId xmlns="" xmlns:a16="http://schemas.microsoft.com/office/drawing/2014/main" id="{4FA3449A-846F-B047-9FF9-9A1DC941CC83}"/>
                    </a:ext>
                  </a:extLst>
                </p:cNvPr>
                <p:cNvSpPr>
                  <a:spLocks noChangeAspect="1"/>
                </p:cNvSpPr>
                <p:nvPr/>
              </p:nvSpPr>
              <p:spPr bwMode="auto">
                <a:xfrm>
                  <a:off x="1607" y="1964"/>
                  <a:ext cx="21" cy="175"/>
                </a:xfrm>
                <a:custGeom>
                  <a:avLst/>
                  <a:gdLst>
                    <a:gd name="T0" fmla="*/ 12 w 18"/>
                    <a:gd name="T1" fmla="*/ 156 h 156"/>
                    <a:gd name="T2" fmla="*/ 18 w 18"/>
                    <a:gd name="T3" fmla="*/ 150 h 156"/>
                    <a:gd name="T4" fmla="*/ 18 w 18"/>
                    <a:gd name="T5" fmla="*/ 0 h 156"/>
                    <a:gd name="T6" fmla="*/ 0 w 18"/>
                    <a:gd name="T7" fmla="*/ 0 h 156"/>
                    <a:gd name="T8" fmla="*/ 0 w 18"/>
                    <a:gd name="T9" fmla="*/ 150 h 156"/>
                    <a:gd name="T10" fmla="*/ 6 w 18"/>
                    <a:gd name="T11" fmla="*/ 144 h 156"/>
                    <a:gd name="T12" fmla="*/ 12 w 1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12" y="156"/>
                      </a:moveTo>
                      <a:lnTo>
                        <a:pt x="18" y="150"/>
                      </a:lnTo>
                      <a:lnTo>
                        <a:pt x="18" y="0"/>
                      </a:lnTo>
                      <a:lnTo>
                        <a:pt x="0" y="0"/>
                      </a:lnTo>
                      <a:lnTo>
                        <a:pt x="0" y="150"/>
                      </a:lnTo>
                      <a:lnTo>
                        <a:pt x="6" y="144"/>
                      </a:lnTo>
                      <a:lnTo>
                        <a:pt x="12" y="156"/>
                      </a:lnTo>
                      <a:close/>
                    </a:path>
                  </a:pathLst>
                </a:custGeom>
                <a:solidFill>
                  <a:srgbClr val="FFFF00"/>
                </a:solidFill>
                <a:ln w="19050" cmpd="sng">
                  <a:solidFill>
                    <a:srgbClr val="FFFF00"/>
                  </a:solidFill>
                  <a:round/>
                  <a:headEnd/>
                  <a:tailEnd/>
                </a:ln>
              </p:spPr>
              <p:txBody>
                <a:bodyPr/>
                <a:lstStyle/>
                <a:p>
                  <a:endParaRPr lang="en-US"/>
                </a:p>
              </p:txBody>
            </p:sp>
            <p:sp>
              <p:nvSpPr>
                <p:cNvPr id="67616" name="Freeform 32">
                  <a:extLst>
                    <a:ext uri="{FF2B5EF4-FFF2-40B4-BE49-F238E27FC236}">
                      <a16:creationId xmlns="" xmlns:a16="http://schemas.microsoft.com/office/drawing/2014/main" id="{27798923-0473-1E4A-B887-9E8644BC59E6}"/>
                    </a:ext>
                  </a:extLst>
                </p:cNvPr>
                <p:cNvSpPr>
                  <a:spLocks noChangeAspect="1"/>
                </p:cNvSpPr>
                <p:nvPr/>
              </p:nvSpPr>
              <p:spPr bwMode="auto">
                <a:xfrm>
                  <a:off x="1473" y="2126"/>
                  <a:ext cx="148" cy="101"/>
                </a:xfrm>
                <a:custGeom>
                  <a:avLst/>
                  <a:gdLst>
                    <a:gd name="T0" fmla="*/ 0 w 132"/>
                    <a:gd name="T1" fmla="*/ 90 h 90"/>
                    <a:gd name="T2" fmla="*/ 6 w 132"/>
                    <a:gd name="T3" fmla="*/ 90 h 90"/>
                    <a:gd name="T4" fmla="*/ 132 w 132"/>
                    <a:gd name="T5" fmla="*/ 12 h 90"/>
                    <a:gd name="T6" fmla="*/ 126 w 132"/>
                    <a:gd name="T7" fmla="*/ 0 h 90"/>
                    <a:gd name="T8" fmla="*/ 0 w 132"/>
                    <a:gd name="T9" fmla="*/ 78 h 90"/>
                    <a:gd name="T10" fmla="*/ 6 w 132"/>
                    <a:gd name="T11" fmla="*/ 78 h 90"/>
                    <a:gd name="T12" fmla="*/ 0 w 132"/>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32" h="90">
                      <a:moveTo>
                        <a:pt x="0" y="90"/>
                      </a:moveTo>
                      <a:lnTo>
                        <a:pt x="6" y="90"/>
                      </a:lnTo>
                      <a:lnTo>
                        <a:pt x="132" y="12"/>
                      </a:lnTo>
                      <a:lnTo>
                        <a:pt x="126" y="0"/>
                      </a:lnTo>
                      <a:lnTo>
                        <a:pt x="0" y="78"/>
                      </a:lnTo>
                      <a:lnTo>
                        <a:pt x="6" y="78"/>
                      </a:lnTo>
                      <a:lnTo>
                        <a:pt x="0" y="90"/>
                      </a:lnTo>
                      <a:close/>
                    </a:path>
                  </a:pathLst>
                </a:custGeom>
                <a:solidFill>
                  <a:srgbClr val="FFFF00"/>
                </a:solidFill>
                <a:ln w="19050" cmpd="sng">
                  <a:solidFill>
                    <a:srgbClr val="FFFF00"/>
                  </a:solidFill>
                  <a:round/>
                  <a:headEnd/>
                  <a:tailEnd/>
                </a:ln>
              </p:spPr>
              <p:txBody>
                <a:bodyPr/>
                <a:lstStyle/>
                <a:p>
                  <a:endParaRPr lang="en-US"/>
                </a:p>
              </p:txBody>
            </p:sp>
            <p:sp>
              <p:nvSpPr>
                <p:cNvPr id="67617" name="Freeform 33">
                  <a:extLst>
                    <a:ext uri="{FF2B5EF4-FFF2-40B4-BE49-F238E27FC236}">
                      <a16:creationId xmlns="" xmlns:a16="http://schemas.microsoft.com/office/drawing/2014/main" id="{10214CE4-0DAC-EF4E-A447-EF1292480C6C}"/>
                    </a:ext>
                  </a:extLst>
                </p:cNvPr>
                <p:cNvSpPr>
                  <a:spLocks noChangeAspect="1"/>
                </p:cNvSpPr>
                <p:nvPr/>
              </p:nvSpPr>
              <p:spPr bwMode="auto">
                <a:xfrm>
                  <a:off x="1325" y="2126"/>
                  <a:ext cx="154" cy="101"/>
                </a:xfrm>
                <a:custGeom>
                  <a:avLst/>
                  <a:gdLst>
                    <a:gd name="T0" fmla="*/ 0 w 138"/>
                    <a:gd name="T1" fmla="*/ 6 h 90"/>
                    <a:gd name="T2" fmla="*/ 6 w 138"/>
                    <a:gd name="T3" fmla="*/ 12 h 90"/>
                    <a:gd name="T4" fmla="*/ 132 w 138"/>
                    <a:gd name="T5" fmla="*/ 90 h 90"/>
                    <a:gd name="T6" fmla="*/ 138 w 138"/>
                    <a:gd name="T7" fmla="*/ 78 h 90"/>
                    <a:gd name="T8" fmla="*/ 12 w 138"/>
                    <a:gd name="T9" fmla="*/ 0 h 90"/>
                    <a:gd name="T10" fmla="*/ 18 w 138"/>
                    <a:gd name="T11" fmla="*/ 6 h 90"/>
                    <a:gd name="T12" fmla="*/ 0 w 138"/>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0" y="6"/>
                      </a:moveTo>
                      <a:lnTo>
                        <a:pt x="6" y="12"/>
                      </a:lnTo>
                      <a:lnTo>
                        <a:pt x="132" y="90"/>
                      </a:lnTo>
                      <a:lnTo>
                        <a:pt x="138" y="78"/>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18" name="Freeform 34">
                  <a:extLst>
                    <a:ext uri="{FF2B5EF4-FFF2-40B4-BE49-F238E27FC236}">
                      <a16:creationId xmlns="" xmlns:a16="http://schemas.microsoft.com/office/drawing/2014/main" id="{DD65A01B-E459-9D4C-B538-85F93923AA2E}"/>
                    </a:ext>
                  </a:extLst>
                </p:cNvPr>
                <p:cNvSpPr>
                  <a:spLocks noChangeAspect="1"/>
                </p:cNvSpPr>
                <p:nvPr/>
              </p:nvSpPr>
              <p:spPr bwMode="auto">
                <a:xfrm>
                  <a:off x="1607" y="1958"/>
                  <a:ext cx="21" cy="175"/>
                </a:xfrm>
                <a:custGeom>
                  <a:avLst/>
                  <a:gdLst>
                    <a:gd name="T0" fmla="*/ 6 w 18"/>
                    <a:gd name="T1" fmla="*/ 0 h 156"/>
                    <a:gd name="T2" fmla="*/ 0 w 18"/>
                    <a:gd name="T3" fmla="*/ 6 h 156"/>
                    <a:gd name="T4" fmla="*/ 0 w 18"/>
                    <a:gd name="T5" fmla="*/ 156 h 156"/>
                    <a:gd name="T6" fmla="*/ 18 w 18"/>
                    <a:gd name="T7" fmla="*/ 156 h 156"/>
                    <a:gd name="T8" fmla="*/ 18 w 18"/>
                    <a:gd name="T9" fmla="*/ 6 h 156"/>
                    <a:gd name="T10" fmla="*/ 12 w 18"/>
                    <a:gd name="T11" fmla="*/ 12 h 156"/>
                    <a:gd name="T12" fmla="*/ 6 w 18"/>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6" y="0"/>
                      </a:moveTo>
                      <a:lnTo>
                        <a:pt x="0" y="6"/>
                      </a:lnTo>
                      <a:lnTo>
                        <a:pt x="0" y="156"/>
                      </a:lnTo>
                      <a:lnTo>
                        <a:pt x="18" y="156"/>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19" name="Freeform 35">
                  <a:extLst>
                    <a:ext uri="{FF2B5EF4-FFF2-40B4-BE49-F238E27FC236}">
                      <a16:creationId xmlns="" xmlns:a16="http://schemas.microsoft.com/office/drawing/2014/main" id="{5B8715D5-BCA6-6D45-A04E-E0E980D18955}"/>
                    </a:ext>
                  </a:extLst>
                </p:cNvPr>
                <p:cNvSpPr>
                  <a:spLocks noChangeAspect="1"/>
                </p:cNvSpPr>
                <p:nvPr/>
              </p:nvSpPr>
              <p:spPr bwMode="auto">
                <a:xfrm>
                  <a:off x="1614" y="1870"/>
                  <a:ext cx="148" cy="101"/>
                </a:xfrm>
                <a:custGeom>
                  <a:avLst/>
                  <a:gdLst>
                    <a:gd name="T0" fmla="*/ 132 w 132"/>
                    <a:gd name="T1" fmla="*/ 0 h 90"/>
                    <a:gd name="T2" fmla="*/ 126 w 132"/>
                    <a:gd name="T3" fmla="*/ 6 h 90"/>
                    <a:gd name="T4" fmla="*/ 0 w 132"/>
                    <a:gd name="T5" fmla="*/ 78 h 90"/>
                    <a:gd name="T6" fmla="*/ 6 w 132"/>
                    <a:gd name="T7" fmla="*/ 90 h 90"/>
                    <a:gd name="T8" fmla="*/ 132 w 132"/>
                    <a:gd name="T9" fmla="*/ 18 h 90"/>
                    <a:gd name="T10" fmla="*/ 126 w 132"/>
                    <a:gd name="T11" fmla="*/ 18 h 90"/>
                    <a:gd name="T12" fmla="*/ 132 w 132"/>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2" h="90">
                      <a:moveTo>
                        <a:pt x="132" y="0"/>
                      </a:moveTo>
                      <a:lnTo>
                        <a:pt x="126" y="6"/>
                      </a:lnTo>
                      <a:lnTo>
                        <a:pt x="0" y="78"/>
                      </a:lnTo>
                      <a:lnTo>
                        <a:pt x="6" y="90"/>
                      </a:lnTo>
                      <a:lnTo>
                        <a:pt x="132" y="18"/>
                      </a:lnTo>
                      <a:lnTo>
                        <a:pt x="126" y="18"/>
                      </a:lnTo>
                      <a:lnTo>
                        <a:pt x="132" y="0"/>
                      </a:lnTo>
                      <a:close/>
                    </a:path>
                  </a:pathLst>
                </a:custGeom>
                <a:solidFill>
                  <a:srgbClr val="FFFF00"/>
                </a:solidFill>
                <a:ln w="19050" cmpd="sng">
                  <a:solidFill>
                    <a:srgbClr val="FFFF00"/>
                  </a:solidFill>
                  <a:round/>
                  <a:headEnd/>
                  <a:tailEnd/>
                </a:ln>
              </p:spPr>
              <p:txBody>
                <a:bodyPr/>
                <a:lstStyle/>
                <a:p>
                  <a:endParaRPr lang="en-US"/>
                </a:p>
              </p:txBody>
            </p:sp>
            <p:sp>
              <p:nvSpPr>
                <p:cNvPr id="67620" name="Freeform 36">
                  <a:extLst>
                    <a:ext uri="{FF2B5EF4-FFF2-40B4-BE49-F238E27FC236}">
                      <a16:creationId xmlns="" xmlns:a16="http://schemas.microsoft.com/office/drawing/2014/main" id="{EA4EA36A-D676-2C4E-9581-AD8E7147991A}"/>
                    </a:ext>
                  </a:extLst>
                </p:cNvPr>
                <p:cNvSpPr>
                  <a:spLocks noChangeAspect="1"/>
                </p:cNvSpPr>
                <p:nvPr/>
              </p:nvSpPr>
              <p:spPr bwMode="auto">
                <a:xfrm>
                  <a:off x="1756" y="1870"/>
                  <a:ext cx="154" cy="101"/>
                </a:xfrm>
                <a:custGeom>
                  <a:avLst/>
                  <a:gdLst>
                    <a:gd name="T0" fmla="*/ 138 w 138"/>
                    <a:gd name="T1" fmla="*/ 84 h 90"/>
                    <a:gd name="T2" fmla="*/ 138 w 138"/>
                    <a:gd name="T3" fmla="*/ 78 h 90"/>
                    <a:gd name="T4" fmla="*/ 6 w 138"/>
                    <a:gd name="T5" fmla="*/ 0 h 90"/>
                    <a:gd name="T6" fmla="*/ 0 w 138"/>
                    <a:gd name="T7" fmla="*/ 18 h 90"/>
                    <a:gd name="T8" fmla="*/ 126 w 138"/>
                    <a:gd name="T9" fmla="*/ 90 h 90"/>
                    <a:gd name="T10" fmla="*/ 126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8" y="78"/>
                      </a:lnTo>
                      <a:lnTo>
                        <a:pt x="6" y="0"/>
                      </a:lnTo>
                      <a:lnTo>
                        <a:pt x="0" y="18"/>
                      </a:lnTo>
                      <a:lnTo>
                        <a:pt x="126" y="90"/>
                      </a:lnTo>
                      <a:lnTo>
                        <a:pt x="126"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621" name="Freeform 37">
                  <a:extLst>
                    <a:ext uri="{FF2B5EF4-FFF2-40B4-BE49-F238E27FC236}">
                      <a16:creationId xmlns="" xmlns:a16="http://schemas.microsoft.com/office/drawing/2014/main" id="{4A57C2B4-AD79-3548-A7C5-F6AC9650A30B}"/>
                    </a:ext>
                  </a:extLst>
                </p:cNvPr>
                <p:cNvSpPr>
                  <a:spLocks noChangeAspect="1"/>
                </p:cNvSpPr>
                <p:nvPr/>
              </p:nvSpPr>
              <p:spPr bwMode="auto">
                <a:xfrm>
                  <a:off x="1897" y="1964"/>
                  <a:ext cx="13" cy="175"/>
                </a:xfrm>
                <a:custGeom>
                  <a:avLst/>
                  <a:gdLst>
                    <a:gd name="T0" fmla="*/ 6 w 12"/>
                    <a:gd name="T1" fmla="*/ 156 h 156"/>
                    <a:gd name="T2" fmla="*/ 12 w 12"/>
                    <a:gd name="T3" fmla="*/ 150 h 156"/>
                    <a:gd name="T4" fmla="*/ 12 w 12"/>
                    <a:gd name="T5" fmla="*/ 0 h 156"/>
                    <a:gd name="T6" fmla="*/ 0 w 12"/>
                    <a:gd name="T7" fmla="*/ 0 h 156"/>
                    <a:gd name="T8" fmla="*/ 0 w 12"/>
                    <a:gd name="T9" fmla="*/ 150 h 156"/>
                    <a:gd name="T10" fmla="*/ 6 w 12"/>
                    <a:gd name="T11" fmla="*/ 144 h 156"/>
                    <a:gd name="T12" fmla="*/ 6 w 1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6" y="156"/>
                      </a:moveTo>
                      <a:lnTo>
                        <a:pt x="12" y="150"/>
                      </a:lnTo>
                      <a:lnTo>
                        <a:pt x="12" y="0"/>
                      </a:lnTo>
                      <a:lnTo>
                        <a:pt x="0" y="0"/>
                      </a:lnTo>
                      <a:lnTo>
                        <a:pt x="0" y="150"/>
                      </a:lnTo>
                      <a:lnTo>
                        <a:pt x="6" y="144"/>
                      </a:lnTo>
                      <a:lnTo>
                        <a:pt x="6" y="156"/>
                      </a:lnTo>
                      <a:close/>
                    </a:path>
                  </a:pathLst>
                </a:custGeom>
                <a:solidFill>
                  <a:srgbClr val="FFFF00"/>
                </a:solidFill>
                <a:ln w="19050" cmpd="sng">
                  <a:solidFill>
                    <a:srgbClr val="FFFF00"/>
                  </a:solidFill>
                  <a:round/>
                  <a:headEnd/>
                  <a:tailEnd/>
                </a:ln>
              </p:spPr>
              <p:txBody>
                <a:bodyPr/>
                <a:lstStyle/>
                <a:p>
                  <a:endParaRPr lang="en-US"/>
                </a:p>
              </p:txBody>
            </p:sp>
            <p:sp>
              <p:nvSpPr>
                <p:cNvPr id="67622" name="Freeform 38">
                  <a:extLst>
                    <a:ext uri="{FF2B5EF4-FFF2-40B4-BE49-F238E27FC236}">
                      <a16:creationId xmlns="" xmlns:a16="http://schemas.microsoft.com/office/drawing/2014/main" id="{6B760C01-27ED-F441-A055-FAE5199A8640}"/>
                    </a:ext>
                  </a:extLst>
                </p:cNvPr>
                <p:cNvSpPr>
                  <a:spLocks noChangeAspect="1"/>
                </p:cNvSpPr>
                <p:nvPr/>
              </p:nvSpPr>
              <p:spPr bwMode="auto">
                <a:xfrm>
                  <a:off x="1607" y="2126"/>
                  <a:ext cx="297" cy="13"/>
                </a:xfrm>
                <a:custGeom>
                  <a:avLst/>
                  <a:gdLst>
                    <a:gd name="T0" fmla="*/ 0 w 264"/>
                    <a:gd name="T1" fmla="*/ 6 h 12"/>
                    <a:gd name="T2" fmla="*/ 12 w 264"/>
                    <a:gd name="T3" fmla="*/ 12 h 12"/>
                    <a:gd name="T4" fmla="*/ 264 w 264"/>
                    <a:gd name="T5" fmla="*/ 12 h 12"/>
                    <a:gd name="T6" fmla="*/ 264 w 264"/>
                    <a:gd name="T7" fmla="*/ 0 h 12"/>
                    <a:gd name="T8" fmla="*/ 12 w 264"/>
                    <a:gd name="T9" fmla="*/ 0 h 12"/>
                    <a:gd name="T10" fmla="*/ 18 w 264"/>
                    <a:gd name="T11" fmla="*/ 6 h 12"/>
                    <a:gd name="T12" fmla="*/ 0 w 26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64" h="12">
                      <a:moveTo>
                        <a:pt x="0" y="6"/>
                      </a:moveTo>
                      <a:lnTo>
                        <a:pt x="12" y="12"/>
                      </a:lnTo>
                      <a:lnTo>
                        <a:pt x="264" y="12"/>
                      </a:lnTo>
                      <a:lnTo>
                        <a:pt x="264" y="0"/>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23" name="Freeform 39">
                  <a:extLst>
                    <a:ext uri="{FF2B5EF4-FFF2-40B4-BE49-F238E27FC236}">
                      <a16:creationId xmlns="" xmlns:a16="http://schemas.microsoft.com/office/drawing/2014/main" id="{34BDAE1A-896E-F746-BA59-C864591FED91}"/>
                    </a:ext>
                  </a:extLst>
                </p:cNvPr>
                <p:cNvSpPr>
                  <a:spLocks noChangeAspect="1"/>
                </p:cNvSpPr>
                <p:nvPr/>
              </p:nvSpPr>
              <p:spPr bwMode="auto">
                <a:xfrm>
                  <a:off x="846" y="2382"/>
                  <a:ext cx="61" cy="47"/>
                </a:xfrm>
                <a:custGeom>
                  <a:avLst/>
                  <a:gdLst>
                    <a:gd name="T0" fmla="*/ 0 w 54"/>
                    <a:gd name="T1" fmla="*/ 36 h 42"/>
                    <a:gd name="T2" fmla="*/ 6 w 54"/>
                    <a:gd name="T3" fmla="*/ 42 h 42"/>
                    <a:gd name="T4" fmla="*/ 54 w 54"/>
                    <a:gd name="T5" fmla="*/ 12 h 42"/>
                    <a:gd name="T6" fmla="*/ 48 w 54"/>
                    <a:gd name="T7" fmla="*/ 0 h 42"/>
                    <a:gd name="T8" fmla="*/ 0 w 54"/>
                    <a:gd name="T9" fmla="*/ 24 h 42"/>
                    <a:gd name="T10" fmla="*/ 0 w 54"/>
                    <a:gd name="T11" fmla="*/ 36 h 42"/>
                  </a:gdLst>
                  <a:ahLst/>
                  <a:cxnLst>
                    <a:cxn ang="0">
                      <a:pos x="T0" y="T1"/>
                    </a:cxn>
                    <a:cxn ang="0">
                      <a:pos x="T2" y="T3"/>
                    </a:cxn>
                    <a:cxn ang="0">
                      <a:pos x="T4" y="T5"/>
                    </a:cxn>
                    <a:cxn ang="0">
                      <a:pos x="T6" y="T7"/>
                    </a:cxn>
                    <a:cxn ang="0">
                      <a:pos x="T8" y="T9"/>
                    </a:cxn>
                    <a:cxn ang="0">
                      <a:pos x="T10" y="T11"/>
                    </a:cxn>
                  </a:cxnLst>
                  <a:rect l="0" t="0" r="r" b="b"/>
                  <a:pathLst>
                    <a:path w="54" h="42">
                      <a:moveTo>
                        <a:pt x="0" y="36"/>
                      </a:moveTo>
                      <a:lnTo>
                        <a:pt x="6" y="42"/>
                      </a:lnTo>
                      <a:lnTo>
                        <a:pt x="54" y="12"/>
                      </a:lnTo>
                      <a:lnTo>
                        <a:pt x="48" y="0"/>
                      </a:lnTo>
                      <a:lnTo>
                        <a:pt x="0" y="24"/>
                      </a:lnTo>
                      <a:lnTo>
                        <a:pt x="0" y="36"/>
                      </a:lnTo>
                      <a:close/>
                    </a:path>
                  </a:pathLst>
                </a:custGeom>
                <a:solidFill>
                  <a:srgbClr val="FFFF00"/>
                </a:solidFill>
                <a:ln w="19050" cmpd="sng">
                  <a:solidFill>
                    <a:srgbClr val="FFFF00"/>
                  </a:solidFill>
                  <a:round/>
                  <a:headEnd/>
                  <a:tailEnd/>
                </a:ln>
              </p:spPr>
              <p:txBody>
                <a:bodyPr/>
                <a:lstStyle/>
                <a:p>
                  <a:endParaRPr lang="en-US"/>
                </a:p>
              </p:txBody>
            </p:sp>
            <p:sp>
              <p:nvSpPr>
                <p:cNvPr id="67624" name="Freeform 40">
                  <a:extLst>
                    <a:ext uri="{FF2B5EF4-FFF2-40B4-BE49-F238E27FC236}">
                      <a16:creationId xmlns="" xmlns:a16="http://schemas.microsoft.com/office/drawing/2014/main" id="{CF257A93-8F6A-B74A-816C-134AFE1FEF31}"/>
                    </a:ext>
                  </a:extLst>
                </p:cNvPr>
                <p:cNvSpPr>
                  <a:spLocks noChangeAspect="1"/>
                </p:cNvSpPr>
                <p:nvPr/>
              </p:nvSpPr>
              <p:spPr bwMode="auto">
                <a:xfrm>
                  <a:off x="1183" y="2146"/>
                  <a:ext cx="14" cy="67"/>
                </a:xfrm>
                <a:custGeom>
                  <a:avLst/>
                  <a:gdLst>
                    <a:gd name="T0" fmla="*/ 6 w 12"/>
                    <a:gd name="T1" fmla="*/ 0 h 60"/>
                    <a:gd name="T2" fmla="*/ 0 w 12"/>
                    <a:gd name="T3" fmla="*/ 0 h 60"/>
                    <a:gd name="T4" fmla="*/ 0 w 12"/>
                    <a:gd name="T5" fmla="*/ 60 h 60"/>
                    <a:gd name="T6" fmla="*/ 12 w 12"/>
                    <a:gd name="T7" fmla="*/ 60 h 60"/>
                    <a:gd name="T8" fmla="*/ 12 w 12"/>
                    <a:gd name="T9" fmla="*/ 0 h 60"/>
                    <a:gd name="T10" fmla="*/ 6 w 12"/>
                    <a:gd name="T11" fmla="*/ 0 h 60"/>
                  </a:gdLst>
                  <a:ahLst/>
                  <a:cxnLst>
                    <a:cxn ang="0">
                      <a:pos x="T0" y="T1"/>
                    </a:cxn>
                    <a:cxn ang="0">
                      <a:pos x="T2" y="T3"/>
                    </a:cxn>
                    <a:cxn ang="0">
                      <a:pos x="T4" y="T5"/>
                    </a:cxn>
                    <a:cxn ang="0">
                      <a:pos x="T6" y="T7"/>
                    </a:cxn>
                    <a:cxn ang="0">
                      <a:pos x="T8" y="T9"/>
                    </a:cxn>
                    <a:cxn ang="0">
                      <a:pos x="T10" y="T11"/>
                    </a:cxn>
                  </a:cxnLst>
                  <a:rect l="0" t="0" r="r" b="b"/>
                  <a:pathLst>
                    <a:path w="12" h="60">
                      <a:moveTo>
                        <a:pt x="6" y="0"/>
                      </a:moveTo>
                      <a:lnTo>
                        <a:pt x="0" y="0"/>
                      </a:lnTo>
                      <a:lnTo>
                        <a:pt x="0" y="60"/>
                      </a:lnTo>
                      <a:lnTo>
                        <a:pt x="12" y="60"/>
                      </a:lnTo>
                      <a:lnTo>
                        <a:pt x="12" y="0"/>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25" name="Freeform 41">
                  <a:extLst>
                    <a:ext uri="{FF2B5EF4-FFF2-40B4-BE49-F238E27FC236}">
                      <a16:creationId xmlns="" xmlns:a16="http://schemas.microsoft.com/office/drawing/2014/main" id="{339BC99C-0EFA-274A-BAE2-6CA8169D47A3}"/>
                    </a:ext>
                  </a:extLst>
                </p:cNvPr>
                <p:cNvSpPr>
                  <a:spLocks noChangeAspect="1"/>
                </p:cNvSpPr>
                <p:nvPr/>
              </p:nvSpPr>
              <p:spPr bwMode="auto">
                <a:xfrm>
                  <a:off x="1607" y="1884"/>
                  <a:ext cx="21" cy="67"/>
                </a:xfrm>
                <a:custGeom>
                  <a:avLst/>
                  <a:gdLst>
                    <a:gd name="T0" fmla="*/ 12 w 18"/>
                    <a:gd name="T1" fmla="*/ 0 h 60"/>
                    <a:gd name="T2" fmla="*/ 0 w 18"/>
                    <a:gd name="T3" fmla="*/ 0 h 60"/>
                    <a:gd name="T4" fmla="*/ 0 w 18"/>
                    <a:gd name="T5" fmla="*/ 60 h 60"/>
                    <a:gd name="T6" fmla="*/ 18 w 18"/>
                    <a:gd name="T7" fmla="*/ 60 h 60"/>
                    <a:gd name="T8" fmla="*/ 18 w 18"/>
                    <a:gd name="T9" fmla="*/ 0 h 60"/>
                    <a:gd name="T10" fmla="*/ 12 w 18"/>
                    <a:gd name="T11" fmla="*/ 0 h 60"/>
                  </a:gdLst>
                  <a:ahLst/>
                  <a:cxnLst>
                    <a:cxn ang="0">
                      <a:pos x="T0" y="T1"/>
                    </a:cxn>
                    <a:cxn ang="0">
                      <a:pos x="T2" y="T3"/>
                    </a:cxn>
                    <a:cxn ang="0">
                      <a:pos x="T4" y="T5"/>
                    </a:cxn>
                    <a:cxn ang="0">
                      <a:pos x="T6" y="T7"/>
                    </a:cxn>
                    <a:cxn ang="0">
                      <a:pos x="T8" y="T9"/>
                    </a:cxn>
                    <a:cxn ang="0">
                      <a:pos x="T10" y="T11"/>
                    </a:cxn>
                  </a:cxnLst>
                  <a:rect l="0" t="0" r="r" b="b"/>
                  <a:pathLst>
                    <a:path w="18" h="60">
                      <a:moveTo>
                        <a:pt x="12" y="0"/>
                      </a:moveTo>
                      <a:lnTo>
                        <a:pt x="0" y="0"/>
                      </a:lnTo>
                      <a:lnTo>
                        <a:pt x="0" y="60"/>
                      </a:lnTo>
                      <a:lnTo>
                        <a:pt x="18" y="60"/>
                      </a:lnTo>
                      <a:lnTo>
                        <a:pt x="18" y="0"/>
                      </a:lnTo>
                      <a:lnTo>
                        <a:pt x="12" y="0"/>
                      </a:lnTo>
                      <a:close/>
                    </a:path>
                  </a:pathLst>
                </a:custGeom>
                <a:solidFill>
                  <a:srgbClr val="FFFF00"/>
                </a:solidFill>
                <a:ln w="19050" cmpd="sng">
                  <a:solidFill>
                    <a:srgbClr val="FFFF00"/>
                  </a:solidFill>
                  <a:round/>
                  <a:headEnd/>
                  <a:tailEnd/>
                </a:ln>
              </p:spPr>
              <p:txBody>
                <a:bodyPr/>
                <a:lstStyle/>
                <a:p>
                  <a:endParaRPr lang="en-US"/>
                </a:p>
              </p:txBody>
            </p:sp>
            <p:sp>
              <p:nvSpPr>
                <p:cNvPr id="67626" name="Freeform 42">
                  <a:extLst>
                    <a:ext uri="{FF2B5EF4-FFF2-40B4-BE49-F238E27FC236}">
                      <a16:creationId xmlns="" xmlns:a16="http://schemas.microsoft.com/office/drawing/2014/main" id="{425D707D-5CCB-C043-B36F-D19534032484}"/>
                    </a:ext>
                  </a:extLst>
                </p:cNvPr>
                <p:cNvSpPr>
                  <a:spLocks noChangeAspect="1"/>
                </p:cNvSpPr>
                <p:nvPr/>
              </p:nvSpPr>
              <p:spPr bwMode="auto">
                <a:xfrm>
                  <a:off x="1203" y="2330"/>
                  <a:ext cx="182" cy="121"/>
                </a:xfrm>
                <a:custGeom>
                  <a:avLst/>
                  <a:gdLst>
                    <a:gd name="T0" fmla="*/ 156 w 162"/>
                    <a:gd name="T1" fmla="*/ 96 h 108"/>
                    <a:gd name="T2" fmla="*/ 162 w 162"/>
                    <a:gd name="T3" fmla="*/ 90 h 108"/>
                    <a:gd name="T4" fmla="*/ 6 w 162"/>
                    <a:gd name="T5" fmla="*/ 0 h 108"/>
                    <a:gd name="T6" fmla="*/ 0 w 162"/>
                    <a:gd name="T7" fmla="*/ 18 h 108"/>
                    <a:gd name="T8" fmla="*/ 156 w 162"/>
                    <a:gd name="T9" fmla="*/ 108 h 108"/>
                    <a:gd name="T10" fmla="*/ 156 w 162"/>
                    <a:gd name="T11" fmla="*/ 96 h 108"/>
                  </a:gdLst>
                  <a:ahLst/>
                  <a:cxnLst>
                    <a:cxn ang="0">
                      <a:pos x="T0" y="T1"/>
                    </a:cxn>
                    <a:cxn ang="0">
                      <a:pos x="T2" y="T3"/>
                    </a:cxn>
                    <a:cxn ang="0">
                      <a:pos x="T4" y="T5"/>
                    </a:cxn>
                    <a:cxn ang="0">
                      <a:pos x="T6" y="T7"/>
                    </a:cxn>
                    <a:cxn ang="0">
                      <a:pos x="T8" y="T9"/>
                    </a:cxn>
                    <a:cxn ang="0">
                      <a:pos x="T10" y="T11"/>
                    </a:cxn>
                  </a:cxnLst>
                  <a:rect l="0" t="0" r="r" b="b"/>
                  <a:pathLst>
                    <a:path w="162" h="108">
                      <a:moveTo>
                        <a:pt x="156" y="96"/>
                      </a:moveTo>
                      <a:lnTo>
                        <a:pt x="162" y="90"/>
                      </a:lnTo>
                      <a:lnTo>
                        <a:pt x="6" y="0"/>
                      </a:lnTo>
                      <a:lnTo>
                        <a:pt x="0" y="18"/>
                      </a:lnTo>
                      <a:lnTo>
                        <a:pt x="156" y="108"/>
                      </a:lnTo>
                      <a:lnTo>
                        <a:pt x="156" y="96"/>
                      </a:lnTo>
                      <a:close/>
                    </a:path>
                  </a:pathLst>
                </a:custGeom>
                <a:solidFill>
                  <a:srgbClr val="FFFF00"/>
                </a:solidFill>
                <a:ln w="19050" cmpd="sng">
                  <a:solidFill>
                    <a:srgbClr val="FFFF00"/>
                  </a:solidFill>
                  <a:round/>
                  <a:headEnd/>
                  <a:tailEnd/>
                </a:ln>
              </p:spPr>
              <p:txBody>
                <a:bodyPr/>
                <a:lstStyle/>
                <a:p>
                  <a:endParaRPr lang="en-US"/>
                </a:p>
              </p:txBody>
            </p:sp>
            <p:sp>
              <p:nvSpPr>
                <p:cNvPr id="67627" name="Freeform 43">
                  <a:extLst>
                    <a:ext uri="{FF2B5EF4-FFF2-40B4-BE49-F238E27FC236}">
                      <a16:creationId xmlns="" xmlns:a16="http://schemas.microsoft.com/office/drawing/2014/main" id="{F4855529-8D60-F243-B57F-24E07A75BD9E}"/>
                    </a:ext>
                  </a:extLst>
                </p:cNvPr>
                <p:cNvSpPr>
                  <a:spLocks noChangeAspect="1"/>
                </p:cNvSpPr>
                <p:nvPr/>
              </p:nvSpPr>
              <p:spPr bwMode="auto">
                <a:xfrm>
                  <a:off x="1412" y="2207"/>
                  <a:ext cx="20" cy="195"/>
                </a:xfrm>
                <a:custGeom>
                  <a:avLst/>
                  <a:gdLst>
                    <a:gd name="T0" fmla="*/ 12 w 18"/>
                    <a:gd name="T1" fmla="*/ 174 h 174"/>
                    <a:gd name="T2" fmla="*/ 18 w 18"/>
                    <a:gd name="T3" fmla="*/ 174 h 174"/>
                    <a:gd name="T4" fmla="*/ 18 w 18"/>
                    <a:gd name="T5" fmla="*/ 0 h 174"/>
                    <a:gd name="T6" fmla="*/ 0 w 18"/>
                    <a:gd name="T7" fmla="*/ 0 h 174"/>
                    <a:gd name="T8" fmla="*/ 0 w 18"/>
                    <a:gd name="T9" fmla="*/ 174 h 174"/>
                    <a:gd name="T10" fmla="*/ 12 w 18"/>
                    <a:gd name="T11" fmla="*/ 174 h 174"/>
                  </a:gdLst>
                  <a:ahLst/>
                  <a:cxnLst>
                    <a:cxn ang="0">
                      <a:pos x="T0" y="T1"/>
                    </a:cxn>
                    <a:cxn ang="0">
                      <a:pos x="T2" y="T3"/>
                    </a:cxn>
                    <a:cxn ang="0">
                      <a:pos x="T4" y="T5"/>
                    </a:cxn>
                    <a:cxn ang="0">
                      <a:pos x="T6" y="T7"/>
                    </a:cxn>
                    <a:cxn ang="0">
                      <a:pos x="T8" y="T9"/>
                    </a:cxn>
                    <a:cxn ang="0">
                      <a:pos x="T10" y="T11"/>
                    </a:cxn>
                  </a:cxnLst>
                  <a:rect l="0" t="0" r="r" b="b"/>
                  <a:pathLst>
                    <a:path w="18" h="174">
                      <a:moveTo>
                        <a:pt x="12" y="174"/>
                      </a:moveTo>
                      <a:lnTo>
                        <a:pt x="18" y="174"/>
                      </a:lnTo>
                      <a:lnTo>
                        <a:pt x="18" y="0"/>
                      </a:lnTo>
                      <a:lnTo>
                        <a:pt x="0" y="0"/>
                      </a:lnTo>
                      <a:lnTo>
                        <a:pt x="0" y="174"/>
                      </a:lnTo>
                      <a:lnTo>
                        <a:pt x="12" y="174"/>
                      </a:lnTo>
                      <a:close/>
                    </a:path>
                  </a:pathLst>
                </a:custGeom>
                <a:solidFill>
                  <a:srgbClr val="FFFF00"/>
                </a:solidFill>
                <a:ln w="19050" cmpd="sng">
                  <a:solidFill>
                    <a:srgbClr val="FFFF00"/>
                  </a:solidFill>
                  <a:round/>
                  <a:headEnd/>
                  <a:tailEnd/>
                </a:ln>
              </p:spPr>
              <p:txBody>
                <a:bodyPr/>
                <a:lstStyle/>
                <a:p>
                  <a:endParaRPr lang="en-US"/>
                </a:p>
              </p:txBody>
            </p:sp>
            <p:sp>
              <p:nvSpPr>
                <p:cNvPr id="67628" name="Line 44">
                  <a:extLst>
                    <a:ext uri="{FF2B5EF4-FFF2-40B4-BE49-F238E27FC236}">
                      <a16:creationId xmlns="" xmlns:a16="http://schemas.microsoft.com/office/drawing/2014/main" id="{1DCE77B3-F157-3D4D-8A1C-5EC12B4E1B5E}"/>
                    </a:ext>
                  </a:extLst>
                </p:cNvPr>
                <p:cNvSpPr>
                  <a:spLocks noChangeAspect="1" noChangeShapeType="1"/>
                </p:cNvSpPr>
                <p:nvPr/>
              </p:nvSpPr>
              <p:spPr bwMode="auto">
                <a:xfrm>
                  <a:off x="1614" y="1944"/>
                  <a:ext cx="1" cy="41"/>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29" name="Text Box 45">
                  <a:extLst>
                    <a:ext uri="{FF2B5EF4-FFF2-40B4-BE49-F238E27FC236}">
                      <a16:creationId xmlns="" xmlns:a16="http://schemas.microsoft.com/office/drawing/2014/main" id="{DE889C69-A6A2-2841-8E46-6C12A9244530}"/>
                    </a:ext>
                  </a:extLst>
                </p:cNvPr>
                <p:cNvSpPr txBox="1">
                  <a:spLocks noChangeAspect="1" noChangeArrowheads="1"/>
                </p:cNvSpPr>
                <p:nvPr/>
              </p:nvSpPr>
              <p:spPr bwMode="auto">
                <a:xfrm>
                  <a:off x="595" y="2349"/>
                  <a:ext cx="2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b="1">
                      <a:solidFill>
                        <a:srgbClr val="FFFF00"/>
                      </a:solidFill>
                      <a:latin typeface="Times New Roman" panose="02020603050405020304" pitchFamily="18" charset="0"/>
                    </a:rPr>
                    <a:t>HO</a:t>
                  </a:r>
                </a:p>
              </p:txBody>
            </p:sp>
          </p:grpSp>
          <p:grpSp>
            <p:nvGrpSpPr>
              <p:cNvPr id="67630" name="Group 46">
                <a:extLst>
                  <a:ext uri="{FF2B5EF4-FFF2-40B4-BE49-F238E27FC236}">
                    <a16:creationId xmlns="" xmlns:a16="http://schemas.microsoft.com/office/drawing/2014/main" id="{17D720E9-FE8F-B640-B3F2-AA28B46BF1B9}"/>
                  </a:ext>
                </a:extLst>
              </p:cNvPr>
              <p:cNvGrpSpPr>
                <a:grpSpLocks/>
              </p:cNvGrpSpPr>
              <p:nvPr/>
            </p:nvGrpSpPr>
            <p:grpSpPr bwMode="auto">
              <a:xfrm>
                <a:off x="3522" y="2783"/>
                <a:ext cx="1470" cy="865"/>
                <a:chOff x="3518" y="1702"/>
                <a:chExt cx="1470" cy="865"/>
              </a:xfrm>
            </p:grpSpPr>
            <p:sp>
              <p:nvSpPr>
                <p:cNvPr id="67631" name="Freeform 47">
                  <a:extLst>
                    <a:ext uri="{FF2B5EF4-FFF2-40B4-BE49-F238E27FC236}">
                      <a16:creationId xmlns="" xmlns:a16="http://schemas.microsoft.com/office/drawing/2014/main" id="{AFCBCAC2-B898-004A-A15C-88748876F46E}"/>
                    </a:ext>
                  </a:extLst>
                </p:cNvPr>
                <p:cNvSpPr>
                  <a:spLocks noChangeAspect="1"/>
                </p:cNvSpPr>
                <p:nvPr/>
              </p:nvSpPr>
              <p:spPr bwMode="auto">
                <a:xfrm>
                  <a:off x="3809" y="2240"/>
                  <a:ext cx="21" cy="182"/>
                </a:xfrm>
                <a:custGeom>
                  <a:avLst/>
                  <a:gdLst>
                    <a:gd name="T0" fmla="*/ 0 w 18"/>
                    <a:gd name="T1" fmla="*/ 0 h 162"/>
                    <a:gd name="T2" fmla="*/ 0 w 18"/>
                    <a:gd name="T3" fmla="*/ 6 h 162"/>
                    <a:gd name="T4" fmla="*/ 0 w 18"/>
                    <a:gd name="T5" fmla="*/ 162 h 162"/>
                    <a:gd name="T6" fmla="*/ 18 w 18"/>
                    <a:gd name="T7" fmla="*/ 162 h 162"/>
                    <a:gd name="T8" fmla="*/ 18 w 18"/>
                    <a:gd name="T9" fmla="*/ 6 h 162"/>
                    <a:gd name="T10" fmla="*/ 12 w 18"/>
                    <a:gd name="T11" fmla="*/ 12 h 162"/>
                    <a:gd name="T12" fmla="*/ 0 w 18"/>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8" h="162">
                      <a:moveTo>
                        <a:pt x="0" y="0"/>
                      </a:moveTo>
                      <a:lnTo>
                        <a:pt x="0" y="6"/>
                      </a:lnTo>
                      <a:lnTo>
                        <a:pt x="0" y="162"/>
                      </a:lnTo>
                      <a:lnTo>
                        <a:pt x="18" y="162"/>
                      </a:lnTo>
                      <a:lnTo>
                        <a:pt x="18" y="6"/>
                      </a:lnTo>
                      <a:lnTo>
                        <a:pt x="12" y="12"/>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632" name="Freeform 48">
                  <a:extLst>
                    <a:ext uri="{FF2B5EF4-FFF2-40B4-BE49-F238E27FC236}">
                      <a16:creationId xmlns="" xmlns:a16="http://schemas.microsoft.com/office/drawing/2014/main" id="{7AB1EFD6-9980-2046-A050-308C9A411738}"/>
                    </a:ext>
                  </a:extLst>
                </p:cNvPr>
                <p:cNvSpPr>
                  <a:spLocks noChangeAspect="1"/>
                </p:cNvSpPr>
                <p:nvPr/>
              </p:nvSpPr>
              <p:spPr bwMode="auto">
                <a:xfrm>
                  <a:off x="3809" y="2146"/>
                  <a:ext cx="155" cy="108"/>
                </a:xfrm>
                <a:custGeom>
                  <a:avLst/>
                  <a:gdLst>
                    <a:gd name="T0" fmla="*/ 138 w 138"/>
                    <a:gd name="T1" fmla="*/ 0 h 96"/>
                    <a:gd name="T2" fmla="*/ 132 w 138"/>
                    <a:gd name="T3" fmla="*/ 0 h 96"/>
                    <a:gd name="T4" fmla="*/ 0 w 138"/>
                    <a:gd name="T5" fmla="*/ 84 h 96"/>
                    <a:gd name="T6" fmla="*/ 12 w 138"/>
                    <a:gd name="T7" fmla="*/ 96 h 96"/>
                    <a:gd name="T8" fmla="*/ 138 w 138"/>
                    <a:gd name="T9" fmla="*/ 18 h 96"/>
                    <a:gd name="T10" fmla="*/ 132 w 138"/>
                    <a:gd name="T11" fmla="*/ 18 h 96"/>
                    <a:gd name="T12" fmla="*/ 138 w 13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138" y="0"/>
                      </a:moveTo>
                      <a:lnTo>
                        <a:pt x="132" y="0"/>
                      </a:lnTo>
                      <a:lnTo>
                        <a:pt x="0" y="84"/>
                      </a:lnTo>
                      <a:lnTo>
                        <a:pt x="12" y="96"/>
                      </a:lnTo>
                      <a:lnTo>
                        <a:pt x="138" y="18"/>
                      </a:lnTo>
                      <a:lnTo>
                        <a:pt x="132" y="18"/>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633" name="Freeform 49">
                  <a:extLst>
                    <a:ext uri="{FF2B5EF4-FFF2-40B4-BE49-F238E27FC236}">
                      <a16:creationId xmlns="" xmlns:a16="http://schemas.microsoft.com/office/drawing/2014/main" id="{8D7A1AD2-EAE0-5641-AF84-090195A228CC}"/>
                    </a:ext>
                  </a:extLst>
                </p:cNvPr>
                <p:cNvSpPr>
                  <a:spLocks noChangeAspect="1"/>
                </p:cNvSpPr>
                <p:nvPr/>
              </p:nvSpPr>
              <p:spPr bwMode="auto">
                <a:xfrm>
                  <a:off x="3958" y="2146"/>
                  <a:ext cx="155" cy="108"/>
                </a:xfrm>
                <a:custGeom>
                  <a:avLst/>
                  <a:gdLst>
                    <a:gd name="T0" fmla="*/ 138 w 138"/>
                    <a:gd name="T1" fmla="*/ 90 h 96"/>
                    <a:gd name="T2" fmla="*/ 132 w 138"/>
                    <a:gd name="T3" fmla="*/ 84 h 96"/>
                    <a:gd name="T4" fmla="*/ 6 w 138"/>
                    <a:gd name="T5" fmla="*/ 0 h 96"/>
                    <a:gd name="T6" fmla="*/ 0 w 138"/>
                    <a:gd name="T7" fmla="*/ 18 h 96"/>
                    <a:gd name="T8" fmla="*/ 126 w 138"/>
                    <a:gd name="T9" fmla="*/ 96 h 96"/>
                    <a:gd name="T10" fmla="*/ 120 w 138"/>
                    <a:gd name="T11" fmla="*/ 90 h 96"/>
                    <a:gd name="T12" fmla="*/ 138 w 138"/>
                    <a:gd name="T13" fmla="*/ 90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138" y="90"/>
                      </a:moveTo>
                      <a:lnTo>
                        <a:pt x="132" y="84"/>
                      </a:lnTo>
                      <a:lnTo>
                        <a:pt x="6" y="0"/>
                      </a:lnTo>
                      <a:lnTo>
                        <a:pt x="0" y="18"/>
                      </a:lnTo>
                      <a:lnTo>
                        <a:pt x="126" y="96"/>
                      </a:lnTo>
                      <a:lnTo>
                        <a:pt x="120" y="90"/>
                      </a:lnTo>
                      <a:lnTo>
                        <a:pt x="138" y="90"/>
                      </a:lnTo>
                      <a:close/>
                    </a:path>
                  </a:pathLst>
                </a:custGeom>
                <a:solidFill>
                  <a:srgbClr val="FFFF00"/>
                </a:solidFill>
                <a:ln w="19050" cmpd="sng">
                  <a:solidFill>
                    <a:srgbClr val="FFFF00"/>
                  </a:solidFill>
                  <a:round/>
                  <a:headEnd/>
                  <a:tailEnd/>
                </a:ln>
              </p:spPr>
              <p:txBody>
                <a:bodyPr/>
                <a:lstStyle/>
                <a:p>
                  <a:endParaRPr lang="en-US"/>
                </a:p>
              </p:txBody>
            </p:sp>
            <p:sp>
              <p:nvSpPr>
                <p:cNvPr id="67634" name="Freeform 50">
                  <a:extLst>
                    <a:ext uri="{FF2B5EF4-FFF2-40B4-BE49-F238E27FC236}">
                      <a16:creationId xmlns="" xmlns:a16="http://schemas.microsoft.com/office/drawing/2014/main" id="{1F6BBCF8-350B-2D41-92A5-2D41F9859F46}"/>
                    </a:ext>
                  </a:extLst>
                </p:cNvPr>
                <p:cNvSpPr>
                  <a:spLocks noChangeAspect="1"/>
                </p:cNvSpPr>
                <p:nvPr/>
              </p:nvSpPr>
              <p:spPr bwMode="auto">
                <a:xfrm>
                  <a:off x="4092" y="2247"/>
                  <a:ext cx="21" cy="182"/>
                </a:xfrm>
                <a:custGeom>
                  <a:avLst/>
                  <a:gdLst>
                    <a:gd name="T0" fmla="*/ 12 w 18"/>
                    <a:gd name="T1" fmla="*/ 162 h 162"/>
                    <a:gd name="T2" fmla="*/ 18 w 18"/>
                    <a:gd name="T3" fmla="*/ 156 h 162"/>
                    <a:gd name="T4" fmla="*/ 18 w 18"/>
                    <a:gd name="T5" fmla="*/ 0 h 162"/>
                    <a:gd name="T6" fmla="*/ 0 w 18"/>
                    <a:gd name="T7" fmla="*/ 0 h 162"/>
                    <a:gd name="T8" fmla="*/ 0 w 18"/>
                    <a:gd name="T9" fmla="*/ 156 h 162"/>
                    <a:gd name="T10" fmla="*/ 6 w 18"/>
                    <a:gd name="T11" fmla="*/ 150 h 162"/>
                    <a:gd name="T12" fmla="*/ 12 w 18"/>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8" h="162">
                      <a:moveTo>
                        <a:pt x="12" y="162"/>
                      </a:moveTo>
                      <a:lnTo>
                        <a:pt x="18" y="156"/>
                      </a:lnTo>
                      <a:lnTo>
                        <a:pt x="18" y="0"/>
                      </a:lnTo>
                      <a:lnTo>
                        <a:pt x="0" y="0"/>
                      </a:lnTo>
                      <a:lnTo>
                        <a:pt x="0" y="156"/>
                      </a:lnTo>
                      <a:lnTo>
                        <a:pt x="6" y="150"/>
                      </a:lnTo>
                      <a:lnTo>
                        <a:pt x="12" y="162"/>
                      </a:lnTo>
                      <a:close/>
                    </a:path>
                  </a:pathLst>
                </a:custGeom>
                <a:solidFill>
                  <a:srgbClr val="FFFF00"/>
                </a:solidFill>
                <a:ln w="19050" cmpd="sng">
                  <a:solidFill>
                    <a:srgbClr val="FFFF00"/>
                  </a:solidFill>
                  <a:round/>
                  <a:headEnd/>
                  <a:tailEnd/>
                </a:ln>
              </p:spPr>
              <p:txBody>
                <a:bodyPr/>
                <a:lstStyle/>
                <a:p>
                  <a:endParaRPr lang="en-US"/>
                </a:p>
              </p:txBody>
            </p:sp>
            <p:sp>
              <p:nvSpPr>
                <p:cNvPr id="67635" name="Freeform 51">
                  <a:extLst>
                    <a:ext uri="{FF2B5EF4-FFF2-40B4-BE49-F238E27FC236}">
                      <a16:creationId xmlns="" xmlns:a16="http://schemas.microsoft.com/office/drawing/2014/main" id="{FBE2E551-75CA-9E4B-9D8C-0670C6CC4043}"/>
                    </a:ext>
                  </a:extLst>
                </p:cNvPr>
                <p:cNvSpPr>
                  <a:spLocks noChangeAspect="1"/>
                </p:cNvSpPr>
                <p:nvPr/>
              </p:nvSpPr>
              <p:spPr bwMode="auto">
                <a:xfrm>
                  <a:off x="3958" y="2415"/>
                  <a:ext cx="148" cy="108"/>
                </a:xfrm>
                <a:custGeom>
                  <a:avLst/>
                  <a:gdLst>
                    <a:gd name="T0" fmla="*/ 0 w 132"/>
                    <a:gd name="T1" fmla="*/ 96 h 96"/>
                    <a:gd name="T2" fmla="*/ 6 w 132"/>
                    <a:gd name="T3" fmla="*/ 96 h 96"/>
                    <a:gd name="T4" fmla="*/ 132 w 132"/>
                    <a:gd name="T5" fmla="*/ 12 h 96"/>
                    <a:gd name="T6" fmla="*/ 126 w 132"/>
                    <a:gd name="T7" fmla="*/ 0 h 96"/>
                    <a:gd name="T8" fmla="*/ 0 w 132"/>
                    <a:gd name="T9" fmla="*/ 78 h 96"/>
                    <a:gd name="T10" fmla="*/ 6 w 132"/>
                    <a:gd name="T11" fmla="*/ 78 h 96"/>
                    <a:gd name="T12" fmla="*/ 0 w 13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32" h="96">
                      <a:moveTo>
                        <a:pt x="0" y="96"/>
                      </a:moveTo>
                      <a:lnTo>
                        <a:pt x="6" y="96"/>
                      </a:lnTo>
                      <a:lnTo>
                        <a:pt x="132" y="12"/>
                      </a:lnTo>
                      <a:lnTo>
                        <a:pt x="126" y="0"/>
                      </a:lnTo>
                      <a:lnTo>
                        <a:pt x="0" y="78"/>
                      </a:lnTo>
                      <a:lnTo>
                        <a:pt x="6" y="78"/>
                      </a:lnTo>
                      <a:lnTo>
                        <a:pt x="0" y="96"/>
                      </a:lnTo>
                      <a:close/>
                    </a:path>
                  </a:pathLst>
                </a:custGeom>
                <a:solidFill>
                  <a:srgbClr val="FFFF00"/>
                </a:solidFill>
                <a:ln w="19050" cmpd="sng">
                  <a:solidFill>
                    <a:srgbClr val="FFFF00"/>
                  </a:solidFill>
                  <a:round/>
                  <a:headEnd/>
                  <a:tailEnd/>
                </a:ln>
              </p:spPr>
              <p:txBody>
                <a:bodyPr/>
                <a:lstStyle/>
                <a:p>
                  <a:endParaRPr lang="en-US"/>
                </a:p>
              </p:txBody>
            </p:sp>
            <p:sp>
              <p:nvSpPr>
                <p:cNvPr id="67636" name="Freeform 52">
                  <a:extLst>
                    <a:ext uri="{FF2B5EF4-FFF2-40B4-BE49-F238E27FC236}">
                      <a16:creationId xmlns="" xmlns:a16="http://schemas.microsoft.com/office/drawing/2014/main" id="{5107E1AE-002C-9542-86CB-EAB504B4181B}"/>
                    </a:ext>
                  </a:extLst>
                </p:cNvPr>
                <p:cNvSpPr>
                  <a:spLocks noChangeAspect="1"/>
                </p:cNvSpPr>
                <p:nvPr/>
              </p:nvSpPr>
              <p:spPr bwMode="auto">
                <a:xfrm>
                  <a:off x="3809" y="2415"/>
                  <a:ext cx="155" cy="108"/>
                </a:xfrm>
                <a:custGeom>
                  <a:avLst/>
                  <a:gdLst>
                    <a:gd name="T0" fmla="*/ 0 w 138"/>
                    <a:gd name="T1" fmla="*/ 6 h 96"/>
                    <a:gd name="T2" fmla="*/ 0 w 138"/>
                    <a:gd name="T3" fmla="*/ 12 h 96"/>
                    <a:gd name="T4" fmla="*/ 132 w 138"/>
                    <a:gd name="T5" fmla="*/ 96 h 96"/>
                    <a:gd name="T6" fmla="*/ 138 w 138"/>
                    <a:gd name="T7" fmla="*/ 78 h 96"/>
                    <a:gd name="T8" fmla="*/ 12 w 138"/>
                    <a:gd name="T9" fmla="*/ 0 h 96"/>
                    <a:gd name="T10" fmla="*/ 18 w 138"/>
                    <a:gd name="T11" fmla="*/ 6 h 96"/>
                    <a:gd name="T12" fmla="*/ 0 w 138"/>
                    <a:gd name="T13" fmla="*/ 6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0" y="6"/>
                      </a:moveTo>
                      <a:lnTo>
                        <a:pt x="0" y="12"/>
                      </a:lnTo>
                      <a:lnTo>
                        <a:pt x="132" y="96"/>
                      </a:lnTo>
                      <a:lnTo>
                        <a:pt x="138" y="78"/>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37" name="Freeform 53">
                  <a:extLst>
                    <a:ext uri="{FF2B5EF4-FFF2-40B4-BE49-F238E27FC236}">
                      <a16:creationId xmlns="" xmlns:a16="http://schemas.microsoft.com/office/drawing/2014/main" id="{E1AF9FC5-2F1A-7B45-B056-1C62CAF937EA}"/>
                    </a:ext>
                  </a:extLst>
                </p:cNvPr>
                <p:cNvSpPr>
                  <a:spLocks noChangeAspect="1"/>
                </p:cNvSpPr>
                <p:nvPr/>
              </p:nvSpPr>
              <p:spPr bwMode="auto">
                <a:xfrm>
                  <a:off x="3809" y="2422"/>
                  <a:ext cx="21" cy="1"/>
                </a:xfrm>
                <a:custGeom>
                  <a:avLst/>
                  <a:gdLst>
                    <a:gd name="T0" fmla="*/ 0 w 18"/>
                    <a:gd name="T1" fmla="*/ 6 w 18"/>
                    <a:gd name="T2" fmla="*/ 6 w 18"/>
                    <a:gd name="T3" fmla="*/ 6 w 18"/>
                    <a:gd name="T4" fmla="*/ 6 w 18"/>
                    <a:gd name="T5" fmla="*/ 18 w 18"/>
                    <a:gd name="T6" fmla="*/ 0 w 18"/>
                  </a:gdLst>
                  <a:ahLst/>
                  <a:cxnLst>
                    <a:cxn ang="0">
                      <a:pos x="T0" y="0"/>
                    </a:cxn>
                    <a:cxn ang="0">
                      <a:pos x="T1" y="0"/>
                    </a:cxn>
                    <a:cxn ang="0">
                      <a:pos x="T2" y="0"/>
                    </a:cxn>
                    <a:cxn ang="0">
                      <a:pos x="T3" y="0"/>
                    </a:cxn>
                    <a:cxn ang="0">
                      <a:pos x="T4" y="0"/>
                    </a:cxn>
                    <a:cxn ang="0">
                      <a:pos x="T5" y="0"/>
                    </a:cxn>
                    <a:cxn ang="0">
                      <a:pos x="T6" y="0"/>
                    </a:cxn>
                  </a:cxnLst>
                  <a:rect l="0" t="0" r="r" b="b"/>
                  <a:pathLst>
                    <a:path w="18">
                      <a:moveTo>
                        <a:pt x="0" y="0"/>
                      </a:moveTo>
                      <a:lnTo>
                        <a:pt x="6" y="0"/>
                      </a:lnTo>
                      <a:lnTo>
                        <a:pt x="6" y="0"/>
                      </a:lnTo>
                      <a:lnTo>
                        <a:pt x="6" y="0"/>
                      </a:lnTo>
                      <a:lnTo>
                        <a:pt x="6" y="0"/>
                      </a:lnTo>
                      <a:lnTo>
                        <a:pt x="18" y="0"/>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638" name="Freeform 54">
                  <a:extLst>
                    <a:ext uri="{FF2B5EF4-FFF2-40B4-BE49-F238E27FC236}">
                      <a16:creationId xmlns="" xmlns:a16="http://schemas.microsoft.com/office/drawing/2014/main" id="{043A8503-5FEC-9A43-BC78-5F696C6806E0}"/>
                    </a:ext>
                  </a:extLst>
                </p:cNvPr>
                <p:cNvSpPr>
                  <a:spLocks noChangeAspect="1"/>
                </p:cNvSpPr>
                <p:nvPr/>
              </p:nvSpPr>
              <p:spPr bwMode="auto">
                <a:xfrm>
                  <a:off x="4092" y="2240"/>
                  <a:ext cx="21" cy="182"/>
                </a:xfrm>
                <a:custGeom>
                  <a:avLst/>
                  <a:gdLst>
                    <a:gd name="T0" fmla="*/ 6 w 18"/>
                    <a:gd name="T1" fmla="*/ 0 h 162"/>
                    <a:gd name="T2" fmla="*/ 0 w 18"/>
                    <a:gd name="T3" fmla="*/ 6 h 162"/>
                    <a:gd name="T4" fmla="*/ 0 w 18"/>
                    <a:gd name="T5" fmla="*/ 162 h 162"/>
                    <a:gd name="T6" fmla="*/ 18 w 18"/>
                    <a:gd name="T7" fmla="*/ 162 h 162"/>
                    <a:gd name="T8" fmla="*/ 18 w 18"/>
                    <a:gd name="T9" fmla="*/ 6 h 162"/>
                    <a:gd name="T10" fmla="*/ 12 w 18"/>
                    <a:gd name="T11" fmla="*/ 12 h 162"/>
                    <a:gd name="T12" fmla="*/ 6 w 18"/>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8" h="162">
                      <a:moveTo>
                        <a:pt x="6" y="0"/>
                      </a:moveTo>
                      <a:lnTo>
                        <a:pt x="0" y="6"/>
                      </a:lnTo>
                      <a:lnTo>
                        <a:pt x="0" y="162"/>
                      </a:lnTo>
                      <a:lnTo>
                        <a:pt x="18" y="162"/>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39" name="Freeform 55">
                  <a:extLst>
                    <a:ext uri="{FF2B5EF4-FFF2-40B4-BE49-F238E27FC236}">
                      <a16:creationId xmlns="" xmlns:a16="http://schemas.microsoft.com/office/drawing/2014/main" id="{739C0263-CEB2-5348-9B0D-67C95372A863}"/>
                    </a:ext>
                  </a:extLst>
                </p:cNvPr>
                <p:cNvSpPr>
                  <a:spLocks noChangeAspect="1"/>
                </p:cNvSpPr>
                <p:nvPr/>
              </p:nvSpPr>
              <p:spPr bwMode="auto">
                <a:xfrm>
                  <a:off x="4099" y="2146"/>
                  <a:ext cx="155" cy="108"/>
                </a:xfrm>
                <a:custGeom>
                  <a:avLst/>
                  <a:gdLst>
                    <a:gd name="T0" fmla="*/ 138 w 138"/>
                    <a:gd name="T1" fmla="*/ 0 h 96"/>
                    <a:gd name="T2" fmla="*/ 126 w 138"/>
                    <a:gd name="T3" fmla="*/ 0 h 96"/>
                    <a:gd name="T4" fmla="*/ 0 w 138"/>
                    <a:gd name="T5" fmla="*/ 84 h 96"/>
                    <a:gd name="T6" fmla="*/ 6 w 138"/>
                    <a:gd name="T7" fmla="*/ 96 h 96"/>
                    <a:gd name="T8" fmla="*/ 138 w 138"/>
                    <a:gd name="T9" fmla="*/ 12 h 96"/>
                    <a:gd name="T10" fmla="*/ 126 w 138"/>
                    <a:gd name="T11" fmla="*/ 12 h 96"/>
                    <a:gd name="T12" fmla="*/ 138 w 13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138" y="0"/>
                      </a:moveTo>
                      <a:lnTo>
                        <a:pt x="126" y="0"/>
                      </a:lnTo>
                      <a:lnTo>
                        <a:pt x="0" y="84"/>
                      </a:lnTo>
                      <a:lnTo>
                        <a:pt x="6" y="96"/>
                      </a:lnTo>
                      <a:lnTo>
                        <a:pt x="138" y="12"/>
                      </a:lnTo>
                      <a:lnTo>
                        <a:pt x="126"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640" name="Freeform 56">
                  <a:extLst>
                    <a:ext uri="{FF2B5EF4-FFF2-40B4-BE49-F238E27FC236}">
                      <a16:creationId xmlns="" xmlns:a16="http://schemas.microsoft.com/office/drawing/2014/main" id="{DBC3F479-88C5-9544-90E3-9EEF963577BE}"/>
                    </a:ext>
                  </a:extLst>
                </p:cNvPr>
                <p:cNvSpPr>
                  <a:spLocks noChangeAspect="1"/>
                </p:cNvSpPr>
                <p:nvPr/>
              </p:nvSpPr>
              <p:spPr bwMode="auto">
                <a:xfrm>
                  <a:off x="4240" y="2146"/>
                  <a:ext cx="155" cy="108"/>
                </a:xfrm>
                <a:custGeom>
                  <a:avLst/>
                  <a:gdLst>
                    <a:gd name="T0" fmla="*/ 138 w 138"/>
                    <a:gd name="T1" fmla="*/ 90 h 96"/>
                    <a:gd name="T2" fmla="*/ 138 w 138"/>
                    <a:gd name="T3" fmla="*/ 84 h 96"/>
                    <a:gd name="T4" fmla="*/ 12 w 138"/>
                    <a:gd name="T5" fmla="*/ 0 h 96"/>
                    <a:gd name="T6" fmla="*/ 0 w 138"/>
                    <a:gd name="T7" fmla="*/ 12 h 96"/>
                    <a:gd name="T8" fmla="*/ 126 w 138"/>
                    <a:gd name="T9" fmla="*/ 96 h 96"/>
                    <a:gd name="T10" fmla="*/ 126 w 138"/>
                    <a:gd name="T11" fmla="*/ 90 h 96"/>
                    <a:gd name="T12" fmla="*/ 138 w 138"/>
                    <a:gd name="T13" fmla="*/ 90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138" y="90"/>
                      </a:moveTo>
                      <a:lnTo>
                        <a:pt x="138" y="84"/>
                      </a:lnTo>
                      <a:lnTo>
                        <a:pt x="12" y="0"/>
                      </a:lnTo>
                      <a:lnTo>
                        <a:pt x="0" y="12"/>
                      </a:lnTo>
                      <a:lnTo>
                        <a:pt x="126" y="96"/>
                      </a:lnTo>
                      <a:lnTo>
                        <a:pt x="126" y="90"/>
                      </a:lnTo>
                      <a:lnTo>
                        <a:pt x="138" y="90"/>
                      </a:lnTo>
                      <a:close/>
                    </a:path>
                  </a:pathLst>
                </a:custGeom>
                <a:solidFill>
                  <a:srgbClr val="FFFF00"/>
                </a:solidFill>
                <a:ln w="19050" cmpd="sng">
                  <a:solidFill>
                    <a:srgbClr val="FFFF00"/>
                  </a:solidFill>
                  <a:round/>
                  <a:headEnd/>
                  <a:tailEnd/>
                </a:ln>
              </p:spPr>
              <p:txBody>
                <a:bodyPr/>
                <a:lstStyle/>
                <a:p>
                  <a:endParaRPr lang="en-US"/>
                </a:p>
              </p:txBody>
            </p:sp>
            <p:sp>
              <p:nvSpPr>
                <p:cNvPr id="67641" name="Freeform 57">
                  <a:extLst>
                    <a:ext uri="{FF2B5EF4-FFF2-40B4-BE49-F238E27FC236}">
                      <a16:creationId xmlns="" xmlns:a16="http://schemas.microsoft.com/office/drawing/2014/main" id="{8A04DF4F-A171-7645-BDF1-9DB74F5087B0}"/>
                    </a:ext>
                  </a:extLst>
                </p:cNvPr>
                <p:cNvSpPr>
                  <a:spLocks noChangeAspect="1"/>
                </p:cNvSpPr>
                <p:nvPr/>
              </p:nvSpPr>
              <p:spPr bwMode="auto">
                <a:xfrm>
                  <a:off x="4382" y="2247"/>
                  <a:ext cx="13" cy="182"/>
                </a:xfrm>
                <a:custGeom>
                  <a:avLst/>
                  <a:gdLst>
                    <a:gd name="T0" fmla="*/ 12 w 12"/>
                    <a:gd name="T1" fmla="*/ 162 h 162"/>
                    <a:gd name="T2" fmla="*/ 12 w 12"/>
                    <a:gd name="T3" fmla="*/ 156 h 162"/>
                    <a:gd name="T4" fmla="*/ 12 w 12"/>
                    <a:gd name="T5" fmla="*/ 0 h 162"/>
                    <a:gd name="T6" fmla="*/ 0 w 12"/>
                    <a:gd name="T7" fmla="*/ 0 h 162"/>
                    <a:gd name="T8" fmla="*/ 0 w 12"/>
                    <a:gd name="T9" fmla="*/ 156 h 162"/>
                    <a:gd name="T10" fmla="*/ 0 w 12"/>
                    <a:gd name="T11" fmla="*/ 150 h 162"/>
                    <a:gd name="T12" fmla="*/ 12 w 12"/>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2" h="162">
                      <a:moveTo>
                        <a:pt x="12" y="162"/>
                      </a:moveTo>
                      <a:lnTo>
                        <a:pt x="12" y="156"/>
                      </a:lnTo>
                      <a:lnTo>
                        <a:pt x="12" y="0"/>
                      </a:lnTo>
                      <a:lnTo>
                        <a:pt x="0" y="0"/>
                      </a:lnTo>
                      <a:lnTo>
                        <a:pt x="0" y="156"/>
                      </a:lnTo>
                      <a:lnTo>
                        <a:pt x="0" y="150"/>
                      </a:lnTo>
                      <a:lnTo>
                        <a:pt x="12" y="162"/>
                      </a:lnTo>
                      <a:close/>
                    </a:path>
                  </a:pathLst>
                </a:custGeom>
                <a:solidFill>
                  <a:srgbClr val="FFFF00"/>
                </a:solidFill>
                <a:ln w="19050" cmpd="sng">
                  <a:solidFill>
                    <a:srgbClr val="FFFF00"/>
                  </a:solidFill>
                  <a:round/>
                  <a:headEnd/>
                  <a:tailEnd/>
                </a:ln>
              </p:spPr>
              <p:txBody>
                <a:bodyPr/>
                <a:lstStyle/>
                <a:p>
                  <a:endParaRPr lang="en-US"/>
                </a:p>
              </p:txBody>
            </p:sp>
            <p:sp>
              <p:nvSpPr>
                <p:cNvPr id="67642" name="Freeform 58">
                  <a:extLst>
                    <a:ext uri="{FF2B5EF4-FFF2-40B4-BE49-F238E27FC236}">
                      <a16:creationId xmlns="" xmlns:a16="http://schemas.microsoft.com/office/drawing/2014/main" id="{51CBF5EA-7176-C34F-B1FC-4B8C45D4DDF7}"/>
                    </a:ext>
                  </a:extLst>
                </p:cNvPr>
                <p:cNvSpPr>
                  <a:spLocks noChangeAspect="1"/>
                </p:cNvSpPr>
                <p:nvPr/>
              </p:nvSpPr>
              <p:spPr bwMode="auto">
                <a:xfrm>
                  <a:off x="4240" y="2415"/>
                  <a:ext cx="155" cy="101"/>
                </a:xfrm>
                <a:custGeom>
                  <a:avLst/>
                  <a:gdLst>
                    <a:gd name="T0" fmla="*/ 0 w 138"/>
                    <a:gd name="T1" fmla="*/ 90 h 90"/>
                    <a:gd name="T2" fmla="*/ 12 w 138"/>
                    <a:gd name="T3" fmla="*/ 90 h 90"/>
                    <a:gd name="T4" fmla="*/ 138 w 138"/>
                    <a:gd name="T5" fmla="*/ 12 h 90"/>
                    <a:gd name="T6" fmla="*/ 126 w 138"/>
                    <a:gd name="T7" fmla="*/ 0 h 90"/>
                    <a:gd name="T8" fmla="*/ 0 w 138"/>
                    <a:gd name="T9" fmla="*/ 78 h 90"/>
                    <a:gd name="T10" fmla="*/ 12 w 138"/>
                    <a:gd name="T11" fmla="*/ 78 h 90"/>
                    <a:gd name="T12" fmla="*/ 0 w 13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0" y="90"/>
                      </a:moveTo>
                      <a:lnTo>
                        <a:pt x="12" y="90"/>
                      </a:lnTo>
                      <a:lnTo>
                        <a:pt x="138" y="12"/>
                      </a:lnTo>
                      <a:lnTo>
                        <a:pt x="126" y="0"/>
                      </a:lnTo>
                      <a:lnTo>
                        <a:pt x="0" y="78"/>
                      </a:lnTo>
                      <a:lnTo>
                        <a:pt x="12" y="78"/>
                      </a:lnTo>
                      <a:lnTo>
                        <a:pt x="0" y="90"/>
                      </a:lnTo>
                      <a:close/>
                    </a:path>
                  </a:pathLst>
                </a:custGeom>
                <a:solidFill>
                  <a:srgbClr val="FFFF00"/>
                </a:solidFill>
                <a:ln w="19050" cmpd="sng">
                  <a:solidFill>
                    <a:srgbClr val="FFFF00"/>
                  </a:solidFill>
                  <a:round/>
                  <a:headEnd/>
                  <a:tailEnd/>
                </a:ln>
              </p:spPr>
              <p:txBody>
                <a:bodyPr/>
                <a:lstStyle/>
                <a:p>
                  <a:endParaRPr lang="en-US"/>
                </a:p>
              </p:txBody>
            </p:sp>
            <p:sp>
              <p:nvSpPr>
                <p:cNvPr id="67643" name="Freeform 59">
                  <a:extLst>
                    <a:ext uri="{FF2B5EF4-FFF2-40B4-BE49-F238E27FC236}">
                      <a16:creationId xmlns="" xmlns:a16="http://schemas.microsoft.com/office/drawing/2014/main" id="{49A4FE61-7C58-7042-95EB-C17B45564D2B}"/>
                    </a:ext>
                  </a:extLst>
                </p:cNvPr>
                <p:cNvSpPr>
                  <a:spLocks noChangeAspect="1"/>
                </p:cNvSpPr>
                <p:nvPr/>
              </p:nvSpPr>
              <p:spPr bwMode="auto">
                <a:xfrm>
                  <a:off x="4092" y="2415"/>
                  <a:ext cx="162" cy="101"/>
                </a:xfrm>
                <a:custGeom>
                  <a:avLst/>
                  <a:gdLst>
                    <a:gd name="T0" fmla="*/ 0 w 144"/>
                    <a:gd name="T1" fmla="*/ 6 h 90"/>
                    <a:gd name="T2" fmla="*/ 6 w 144"/>
                    <a:gd name="T3" fmla="*/ 12 h 90"/>
                    <a:gd name="T4" fmla="*/ 132 w 144"/>
                    <a:gd name="T5" fmla="*/ 90 h 90"/>
                    <a:gd name="T6" fmla="*/ 144 w 144"/>
                    <a:gd name="T7" fmla="*/ 78 h 90"/>
                    <a:gd name="T8" fmla="*/ 12 w 144"/>
                    <a:gd name="T9" fmla="*/ 0 h 90"/>
                    <a:gd name="T10" fmla="*/ 18 w 144"/>
                    <a:gd name="T11" fmla="*/ 6 h 90"/>
                    <a:gd name="T12" fmla="*/ 0 w 14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144" h="90">
                      <a:moveTo>
                        <a:pt x="0" y="6"/>
                      </a:moveTo>
                      <a:lnTo>
                        <a:pt x="6" y="12"/>
                      </a:lnTo>
                      <a:lnTo>
                        <a:pt x="132" y="90"/>
                      </a:lnTo>
                      <a:lnTo>
                        <a:pt x="144" y="78"/>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44" name="Freeform 60">
                  <a:extLst>
                    <a:ext uri="{FF2B5EF4-FFF2-40B4-BE49-F238E27FC236}">
                      <a16:creationId xmlns="" xmlns:a16="http://schemas.microsoft.com/office/drawing/2014/main" id="{CD462A48-6A34-F241-B45C-FF169EF140C9}"/>
                    </a:ext>
                  </a:extLst>
                </p:cNvPr>
                <p:cNvSpPr>
                  <a:spLocks noChangeAspect="1"/>
                </p:cNvSpPr>
                <p:nvPr/>
              </p:nvSpPr>
              <p:spPr bwMode="auto">
                <a:xfrm>
                  <a:off x="4092" y="2422"/>
                  <a:ext cx="21" cy="1"/>
                </a:xfrm>
                <a:custGeom>
                  <a:avLst/>
                  <a:gdLst>
                    <a:gd name="T0" fmla="*/ 0 w 18"/>
                    <a:gd name="T1" fmla="*/ 12 w 18"/>
                    <a:gd name="T2" fmla="*/ 12 w 18"/>
                    <a:gd name="T3" fmla="*/ 12 w 18"/>
                    <a:gd name="T4" fmla="*/ 12 w 18"/>
                    <a:gd name="T5" fmla="*/ 18 w 18"/>
                    <a:gd name="T6" fmla="*/ 0 w 18"/>
                  </a:gdLst>
                  <a:ahLst/>
                  <a:cxnLst>
                    <a:cxn ang="0">
                      <a:pos x="T0" y="0"/>
                    </a:cxn>
                    <a:cxn ang="0">
                      <a:pos x="T1" y="0"/>
                    </a:cxn>
                    <a:cxn ang="0">
                      <a:pos x="T2" y="0"/>
                    </a:cxn>
                    <a:cxn ang="0">
                      <a:pos x="T3" y="0"/>
                    </a:cxn>
                    <a:cxn ang="0">
                      <a:pos x="T4" y="0"/>
                    </a:cxn>
                    <a:cxn ang="0">
                      <a:pos x="T5" y="0"/>
                    </a:cxn>
                    <a:cxn ang="0">
                      <a:pos x="T6" y="0"/>
                    </a:cxn>
                  </a:cxnLst>
                  <a:rect l="0" t="0" r="r" b="b"/>
                  <a:pathLst>
                    <a:path w="18">
                      <a:moveTo>
                        <a:pt x="0" y="0"/>
                      </a:moveTo>
                      <a:lnTo>
                        <a:pt x="12" y="0"/>
                      </a:lnTo>
                      <a:lnTo>
                        <a:pt x="12" y="0"/>
                      </a:lnTo>
                      <a:lnTo>
                        <a:pt x="12" y="0"/>
                      </a:lnTo>
                      <a:lnTo>
                        <a:pt x="12" y="0"/>
                      </a:lnTo>
                      <a:lnTo>
                        <a:pt x="18" y="0"/>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645" name="Freeform 61">
                  <a:extLst>
                    <a:ext uri="{FF2B5EF4-FFF2-40B4-BE49-F238E27FC236}">
                      <a16:creationId xmlns="" xmlns:a16="http://schemas.microsoft.com/office/drawing/2014/main" id="{011ACA4A-FB57-2E4B-8FFC-70D809116532}"/>
                    </a:ext>
                  </a:extLst>
                </p:cNvPr>
                <p:cNvSpPr>
                  <a:spLocks noChangeAspect="1"/>
                </p:cNvSpPr>
                <p:nvPr/>
              </p:nvSpPr>
              <p:spPr bwMode="auto">
                <a:xfrm>
                  <a:off x="4234" y="1971"/>
                  <a:ext cx="20" cy="182"/>
                </a:xfrm>
                <a:custGeom>
                  <a:avLst/>
                  <a:gdLst>
                    <a:gd name="T0" fmla="*/ 6 w 18"/>
                    <a:gd name="T1" fmla="*/ 0 h 162"/>
                    <a:gd name="T2" fmla="*/ 0 w 18"/>
                    <a:gd name="T3" fmla="*/ 6 h 162"/>
                    <a:gd name="T4" fmla="*/ 0 w 18"/>
                    <a:gd name="T5" fmla="*/ 162 h 162"/>
                    <a:gd name="T6" fmla="*/ 18 w 18"/>
                    <a:gd name="T7" fmla="*/ 162 h 162"/>
                    <a:gd name="T8" fmla="*/ 18 w 18"/>
                    <a:gd name="T9" fmla="*/ 6 h 162"/>
                    <a:gd name="T10" fmla="*/ 12 w 18"/>
                    <a:gd name="T11" fmla="*/ 12 h 162"/>
                    <a:gd name="T12" fmla="*/ 6 w 18"/>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8" h="162">
                      <a:moveTo>
                        <a:pt x="6" y="0"/>
                      </a:moveTo>
                      <a:lnTo>
                        <a:pt x="0" y="6"/>
                      </a:lnTo>
                      <a:lnTo>
                        <a:pt x="0" y="162"/>
                      </a:lnTo>
                      <a:lnTo>
                        <a:pt x="18" y="162"/>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46" name="Freeform 62">
                  <a:extLst>
                    <a:ext uri="{FF2B5EF4-FFF2-40B4-BE49-F238E27FC236}">
                      <a16:creationId xmlns="" xmlns:a16="http://schemas.microsoft.com/office/drawing/2014/main" id="{50932A72-0300-EA40-AC11-9239CD2C12D9}"/>
                    </a:ext>
                  </a:extLst>
                </p:cNvPr>
                <p:cNvSpPr>
                  <a:spLocks noChangeAspect="1"/>
                </p:cNvSpPr>
                <p:nvPr/>
              </p:nvSpPr>
              <p:spPr bwMode="auto">
                <a:xfrm>
                  <a:off x="4240" y="1884"/>
                  <a:ext cx="155" cy="101"/>
                </a:xfrm>
                <a:custGeom>
                  <a:avLst/>
                  <a:gdLst>
                    <a:gd name="T0" fmla="*/ 138 w 138"/>
                    <a:gd name="T1" fmla="*/ 0 h 90"/>
                    <a:gd name="T2" fmla="*/ 126 w 138"/>
                    <a:gd name="T3" fmla="*/ 0 h 90"/>
                    <a:gd name="T4" fmla="*/ 0 w 138"/>
                    <a:gd name="T5" fmla="*/ 78 h 90"/>
                    <a:gd name="T6" fmla="*/ 6 w 138"/>
                    <a:gd name="T7" fmla="*/ 90 h 90"/>
                    <a:gd name="T8" fmla="*/ 138 w 138"/>
                    <a:gd name="T9" fmla="*/ 12 h 90"/>
                    <a:gd name="T10" fmla="*/ 126 w 138"/>
                    <a:gd name="T11" fmla="*/ 12 h 90"/>
                    <a:gd name="T12" fmla="*/ 138 w 13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0"/>
                      </a:moveTo>
                      <a:lnTo>
                        <a:pt x="126" y="0"/>
                      </a:lnTo>
                      <a:lnTo>
                        <a:pt x="0" y="78"/>
                      </a:lnTo>
                      <a:lnTo>
                        <a:pt x="6" y="90"/>
                      </a:lnTo>
                      <a:lnTo>
                        <a:pt x="138" y="12"/>
                      </a:lnTo>
                      <a:lnTo>
                        <a:pt x="126"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647" name="Freeform 63">
                  <a:extLst>
                    <a:ext uri="{FF2B5EF4-FFF2-40B4-BE49-F238E27FC236}">
                      <a16:creationId xmlns="" xmlns:a16="http://schemas.microsoft.com/office/drawing/2014/main" id="{9CF84D82-B0A1-FE4B-8CBC-A8F0D445E3C1}"/>
                    </a:ext>
                  </a:extLst>
                </p:cNvPr>
                <p:cNvSpPr>
                  <a:spLocks noChangeAspect="1"/>
                </p:cNvSpPr>
                <p:nvPr/>
              </p:nvSpPr>
              <p:spPr bwMode="auto">
                <a:xfrm>
                  <a:off x="4382" y="1884"/>
                  <a:ext cx="155" cy="101"/>
                </a:xfrm>
                <a:custGeom>
                  <a:avLst/>
                  <a:gdLst>
                    <a:gd name="T0" fmla="*/ 138 w 138"/>
                    <a:gd name="T1" fmla="*/ 84 h 90"/>
                    <a:gd name="T2" fmla="*/ 138 w 138"/>
                    <a:gd name="T3" fmla="*/ 78 h 90"/>
                    <a:gd name="T4" fmla="*/ 12 w 138"/>
                    <a:gd name="T5" fmla="*/ 0 h 90"/>
                    <a:gd name="T6" fmla="*/ 0 w 138"/>
                    <a:gd name="T7" fmla="*/ 12 h 90"/>
                    <a:gd name="T8" fmla="*/ 126 w 138"/>
                    <a:gd name="T9" fmla="*/ 90 h 90"/>
                    <a:gd name="T10" fmla="*/ 126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8" y="78"/>
                      </a:lnTo>
                      <a:lnTo>
                        <a:pt x="12" y="0"/>
                      </a:lnTo>
                      <a:lnTo>
                        <a:pt x="0" y="12"/>
                      </a:lnTo>
                      <a:lnTo>
                        <a:pt x="126" y="90"/>
                      </a:lnTo>
                      <a:lnTo>
                        <a:pt x="126"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648" name="Freeform 64">
                  <a:extLst>
                    <a:ext uri="{FF2B5EF4-FFF2-40B4-BE49-F238E27FC236}">
                      <a16:creationId xmlns="" xmlns:a16="http://schemas.microsoft.com/office/drawing/2014/main" id="{E4354854-1C65-B941-B49F-7A7706C36A33}"/>
                    </a:ext>
                  </a:extLst>
                </p:cNvPr>
                <p:cNvSpPr>
                  <a:spLocks noChangeAspect="1"/>
                </p:cNvSpPr>
                <p:nvPr/>
              </p:nvSpPr>
              <p:spPr bwMode="auto">
                <a:xfrm>
                  <a:off x="4523" y="1978"/>
                  <a:ext cx="14" cy="182"/>
                </a:xfrm>
                <a:custGeom>
                  <a:avLst/>
                  <a:gdLst>
                    <a:gd name="T0" fmla="*/ 12 w 12"/>
                    <a:gd name="T1" fmla="*/ 162 h 162"/>
                    <a:gd name="T2" fmla="*/ 12 w 12"/>
                    <a:gd name="T3" fmla="*/ 156 h 162"/>
                    <a:gd name="T4" fmla="*/ 12 w 12"/>
                    <a:gd name="T5" fmla="*/ 0 h 162"/>
                    <a:gd name="T6" fmla="*/ 0 w 12"/>
                    <a:gd name="T7" fmla="*/ 0 h 162"/>
                    <a:gd name="T8" fmla="*/ 0 w 12"/>
                    <a:gd name="T9" fmla="*/ 156 h 162"/>
                    <a:gd name="T10" fmla="*/ 0 w 12"/>
                    <a:gd name="T11" fmla="*/ 150 h 162"/>
                    <a:gd name="T12" fmla="*/ 12 w 12"/>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2" h="162">
                      <a:moveTo>
                        <a:pt x="12" y="162"/>
                      </a:moveTo>
                      <a:lnTo>
                        <a:pt x="12" y="156"/>
                      </a:lnTo>
                      <a:lnTo>
                        <a:pt x="12" y="0"/>
                      </a:lnTo>
                      <a:lnTo>
                        <a:pt x="0" y="0"/>
                      </a:lnTo>
                      <a:lnTo>
                        <a:pt x="0" y="156"/>
                      </a:lnTo>
                      <a:lnTo>
                        <a:pt x="0" y="150"/>
                      </a:lnTo>
                      <a:lnTo>
                        <a:pt x="12" y="162"/>
                      </a:lnTo>
                      <a:close/>
                    </a:path>
                  </a:pathLst>
                </a:custGeom>
                <a:solidFill>
                  <a:srgbClr val="FFFF00"/>
                </a:solidFill>
                <a:ln w="19050" cmpd="sng">
                  <a:solidFill>
                    <a:srgbClr val="FFFF00"/>
                  </a:solidFill>
                  <a:round/>
                  <a:headEnd/>
                  <a:tailEnd/>
                </a:ln>
              </p:spPr>
              <p:txBody>
                <a:bodyPr/>
                <a:lstStyle/>
                <a:p>
                  <a:endParaRPr lang="en-US"/>
                </a:p>
              </p:txBody>
            </p:sp>
            <p:sp>
              <p:nvSpPr>
                <p:cNvPr id="67649" name="Freeform 65">
                  <a:extLst>
                    <a:ext uri="{FF2B5EF4-FFF2-40B4-BE49-F238E27FC236}">
                      <a16:creationId xmlns="" xmlns:a16="http://schemas.microsoft.com/office/drawing/2014/main" id="{ACC8CE8E-4276-AC4D-AA05-7C0739AE0977}"/>
                    </a:ext>
                  </a:extLst>
                </p:cNvPr>
                <p:cNvSpPr>
                  <a:spLocks noChangeAspect="1"/>
                </p:cNvSpPr>
                <p:nvPr/>
              </p:nvSpPr>
              <p:spPr bwMode="auto">
                <a:xfrm>
                  <a:off x="4382" y="2146"/>
                  <a:ext cx="155" cy="108"/>
                </a:xfrm>
                <a:custGeom>
                  <a:avLst/>
                  <a:gdLst>
                    <a:gd name="T0" fmla="*/ 0 w 138"/>
                    <a:gd name="T1" fmla="*/ 96 h 96"/>
                    <a:gd name="T2" fmla="*/ 12 w 138"/>
                    <a:gd name="T3" fmla="*/ 96 h 96"/>
                    <a:gd name="T4" fmla="*/ 138 w 138"/>
                    <a:gd name="T5" fmla="*/ 12 h 96"/>
                    <a:gd name="T6" fmla="*/ 126 w 138"/>
                    <a:gd name="T7" fmla="*/ 0 h 96"/>
                    <a:gd name="T8" fmla="*/ 0 w 138"/>
                    <a:gd name="T9" fmla="*/ 84 h 96"/>
                    <a:gd name="T10" fmla="*/ 12 w 138"/>
                    <a:gd name="T11" fmla="*/ 84 h 96"/>
                    <a:gd name="T12" fmla="*/ 0 w 13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0" y="96"/>
                      </a:moveTo>
                      <a:lnTo>
                        <a:pt x="12" y="96"/>
                      </a:lnTo>
                      <a:lnTo>
                        <a:pt x="138" y="12"/>
                      </a:lnTo>
                      <a:lnTo>
                        <a:pt x="126" y="0"/>
                      </a:lnTo>
                      <a:lnTo>
                        <a:pt x="0" y="84"/>
                      </a:lnTo>
                      <a:lnTo>
                        <a:pt x="12" y="84"/>
                      </a:lnTo>
                      <a:lnTo>
                        <a:pt x="0" y="96"/>
                      </a:lnTo>
                      <a:close/>
                    </a:path>
                  </a:pathLst>
                </a:custGeom>
                <a:solidFill>
                  <a:srgbClr val="FFFF00"/>
                </a:solidFill>
                <a:ln w="19050" cmpd="sng">
                  <a:solidFill>
                    <a:srgbClr val="FFFF00"/>
                  </a:solidFill>
                  <a:round/>
                  <a:headEnd/>
                  <a:tailEnd/>
                </a:ln>
              </p:spPr>
              <p:txBody>
                <a:bodyPr/>
                <a:lstStyle/>
                <a:p>
                  <a:endParaRPr lang="en-US"/>
                </a:p>
              </p:txBody>
            </p:sp>
            <p:sp>
              <p:nvSpPr>
                <p:cNvPr id="67650" name="Freeform 66">
                  <a:extLst>
                    <a:ext uri="{FF2B5EF4-FFF2-40B4-BE49-F238E27FC236}">
                      <a16:creationId xmlns="" xmlns:a16="http://schemas.microsoft.com/office/drawing/2014/main" id="{7B14FF97-F716-EC46-AE12-502053E205B5}"/>
                    </a:ext>
                  </a:extLst>
                </p:cNvPr>
                <p:cNvSpPr>
                  <a:spLocks noChangeAspect="1"/>
                </p:cNvSpPr>
                <p:nvPr/>
              </p:nvSpPr>
              <p:spPr bwMode="auto">
                <a:xfrm>
                  <a:off x="4234" y="2146"/>
                  <a:ext cx="161" cy="108"/>
                </a:xfrm>
                <a:custGeom>
                  <a:avLst/>
                  <a:gdLst>
                    <a:gd name="T0" fmla="*/ 0 w 144"/>
                    <a:gd name="T1" fmla="*/ 6 h 96"/>
                    <a:gd name="T2" fmla="*/ 6 w 144"/>
                    <a:gd name="T3" fmla="*/ 12 h 96"/>
                    <a:gd name="T4" fmla="*/ 132 w 144"/>
                    <a:gd name="T5" fmla="*/ 96 h 96"/>
                    <a:gd name="T6" fmla="*/ 144 w 144"/>
                    <a:gd name="T7" fmla="*/ 84 h 96"/>
                    <a:gd name="T8" fmla="*/ 12 w 144"/>
                    <a:gd name="T9" fmla="*/ 0 h 96"/>
                    <a:gd name="T10" fmla="*/ 18 w 144"/>
                    <a:gd name="T11" fmla="*/ 6 h 96"/>
                    <a:gd name="T12" fmla="*/ 0 w 144"/>
                    <a:gd name="T13" fmla="*/ 6 h 96"/>
                  </a:gdLst>
                  <a:ahLst/>
                  <a:cxnLst>
                    <a:cxn ang="0">
                      <a:pos x="T0" y="T1"/>
                    </a:cxn>
                    <a:cxn ang="0">
                      <a:pos x="T2" y="T3"/>
                    </a:cxn>
                    <a:cxn ang="0">
                      <a:pos x="T4" y="T5"/>
                    </a:cxn>
                    <a:cxn ang="0">
                      <a:pos x="T6" y="T7"/>
                    </a:cxn>
                    <a:cxn ang="0">
                      <a:pos x="T8" y="T9"/>
                    </a:cxn>
                    <a:cxn ang="0">
                      <a:pos x="T10" y="T11"/>
                    </a:cxn>
                    <a:cxn ang="0">
                      <a:pos x="T12" y="T13"/>
                    </a:cxn>
                  </a:cxnLst>
                  <a:rect l="0" t="0" r="r" b="b"/>
                  <a:pathLst>
                    <a:path w="144" h="96">
                      <a:moveTo>
                        <a:pt x="0" y="6"/>
                      </a:moveTo>
                      <a:lnTo>
                        <a:pt x="6" y="12"/>
                      </a:lnTo>
                      <a:lnTo>
                        <a:pt x="132" y="96"/>
                      </a:lnTo>
                      <a:lnTo>
                        <a:pt x="144" y="84"/>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51" name="Freeform 67">
                  <a:extLst>
                    <a:ext uri="{FF2B5EF4-FFF2-40B4-BE49-F238E27FC236}">
                      <a16:creationId xmlns="" xmlns:a16="http://schemas.microsoft.com/office/drawing/2014/main" id="{E7B50396-834F-7840-A8C8-D5C0DB36C599}"/>
                    </a:ext>
                  </a:extLst>
                </p:cNvPr>
                <p:cNvSpPr>
                  <a:spLocks noChangeAspect="1"/>
                </p:cNvSpPr>
                <p:nvPr/>
              </p:nvSpPr>
              <p:spPr bwMode="auto">
                <a:xfrm>
                  <a:off x="4234" y="2153"/>
                  <a:ext cx="20" cy="1"/>
                </a:xfrm>
                <a:custGeom>
                  <a:avLst/>
                  <a:gdLst>
                    <a:gd name="T0" fmla="*/ 0 w 18"/>
                    <a:gd name="T1" fmla="*/ 12 w 18"/>
                    <a:gd name="T2" fmla="*/ 12 w 18"/>
                    <a:gd name="T3" fmla="*/ 12 w 18"/>
                    <a:gd name="T4" fmla="*/ 12 w 18"/>
                    <a:gd name="T5" fmla="*/ 18 w 18"/>
                    <a:gd name="T6" fmla="*/ 0 w 18"/>
                  </a:gdLst>
                  <a:ahLst/>
                  <a:cxnLst>
                    <a:cxn ang="0">
                      <a:pos x="T0" y="0"/>
                    </a:cxn>
                    <a:cxn ang="0">
                      <a:pos x="T1" y="0"/>
                    </a:cxn>
                    <a:cxn ang="0">
                      <a:pos x="T2" y="0"/>
                    </a:cxn>
                    <a:cxn ang="0">
                      <a:pos x="T3" y="0"/>
                    </a:cxn>
                    <a:cxn ang="0">
                      <a:pos x="T4" y="0"/>
                    </a:cxn>
                    <a:cxn ang="0">
                      <a:pos x="T5" y="0"/>
                    </a:cxn>
                    <a:cxn ang="0">
                      <a:pos x="T6" y="0"/>
                    </a:cxn>
                  </a:cxnLst>
                  <a:rect l="0" t="0" r="r" b="b"/>
                  <a:pathLst>
                    <a:path w="18">
                      <a:moveTo>
                        <a:pt x="0" y="0"/>
                      </a:moveTo>
                      <a:lnTo>
                        <a:pt x="12" y="0"/>
                      </a:lnTo>
                      <a:lnTo>
                        <a:pt x="12" y="0"/>
                      </a:lnTo>
                      <a:lnTo>
                        <a:pt x="12" y="0"/>
                      </a:lnTo>
                      <a:lnTo>
                        <a:pt x="12" y="0"/>
                      </a:lnTo>
                      <a:lnTo>
                        <a:pt x="18" y="0"/>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652" name="Freeform 68">
                  <a:extLst>
                    <a:ext uri="{FF2B5EF4-FFF2-40B4-BE49-F238E27FC236}">
                      <a16:creationId xmlns="" xmlns:a16="http://schemas.microsoft.com/office/drawing/2014/main" id="{834EACAE-E4B2-D744-8648-A3997C859971}"/>
                    </a:ext>
                  </a:extLst>
                </p:cNvPr>
                <p:cNvSpPr>
                  <a:spLocks noChangeAspect="1"/>
                </p:cNvSpPr>
                <p:nvPr/>
              </p:nvSpPr>
              <p:spPr bwMode="auto">
                <a:xfrm>
                  <a:off x="4523" y="1971"/>
                  <a:ext cx="14" cy="182"/>
                </a:xfrm>
                <a:custGeom>
                  <a:avLst/>
                  <a:gdLst>
                    <a:gd name="T0" fmla="*/ 0 w 12"/>
                    <a:gd name="T1" fmla="*/ 0 h 162"/>
                    <a:gd name="T2" fmla="*/ 0 w 12"/>
                    <a:gd name="T3" fmla="*/ 6 h 162"/>
                    <a:gd name="T4" fmla="*/ 0 w 12"/>
                    <a:gd name="T5" fmla="*/ 162 h 162"/>
                    <a:gd name="T6" fmla="*/ 12 w 12"/>
                    <a:gd name="T7" fmla="*/ 162 h 162"/>
                    <a:gd name="T8" fmla="*/ 12 w 12"/>
                    <a:gd name="T9" fmla="*/ 6 h 162"/>
                    <a:gd name="T10" fmla="*/ 12 w 12"/>
                    <a:gd name="T11" fmla="*/ 12 h 162"/>
                    <a:gd name="T12" fmla="*/ 0 w 12"/>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2" h="162">
                      <a:moveTo>
                        <a:pt x="0" y="0"/>
                      </a:moveTo>
                      <a:lnTo>
                        <a:pt x="0" y="6"/>
                      </a:lnTo>
                      <a:lnTo>
                        <a:pt x="0" y="162"/>
                      </a:lnTo>
                      <a:lnTo>
                        <a:pt x="12" y="162"/>
                      </a:lnTo>
                      <a:lnTo>
                        <a:pt x="12" y="6"/>
                      </a:lnTo>
                      <a:lnTo>
                        <a:pt x="12" y="12"/>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653" name="Freeform 69">
                  <a:extLst>
                    <a:ext uri="{FF2B5EF4-FFF2-40B4-BE49-F238E27FC236}">
                      <a16:creationId xmlns="" xmlns:a16="http://schemas.microsoft.com/office/drawing/2014/main" id="{B825A19E-5A21-634D-A095-09EE27C76F2C}"/>
                    </a:ext>
                  </a:extLst>
                </p:cNvPr>
                <p:cNvSpPr>
                  <a:spLocks noChangeAspect="1"/>
                </p:cNvSpPr>
                <p:nvPr/>
              </p:nvSpPr>
              <p:spPr bwMode="auto">
                <a:xfrm>
                  <a:off x="4523" y="1884"/>
                  <a:ext cx="155" cy="101"/>
                </a:xfrm>
                <a:custGeom>
                  <a:avLst/>
                  <a:gdLst>
                    <a:gd name="T0" fmla="*/ 138 w 138"/>
                    <a:gd name="T1" fmla="*/ 0 h 90"/>
                    <a:gd name="T2" fmla="*/ 132 w 138"/>
                    <a:gd name="T3" fmla="*/ 0 h 90"/>
                    <a:gd name="T4" fmla="*/ 0 w 138"/>
                    <a:gd name="T5" fmla="*/ 78 h 90"/>
                    <a:gd name="T6" fmla="*/ 12 w 138"/>
                    <a:gd name="T7" fmla="*/ 90 h 90"/>
                    <a:gd name="T8" fmla="*/ 138 w 138"/>
                    <a:gd name="T9" fmla="*/ 12 h 90"/>
                    <a:gd name="T10" fmla="*/ 132 w 138"/>
                    <a:gd name="T11" fmla="*/ 12 h 90"/>
                    <a:gd name="T12" fmla="*/ 138 w 13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0"/>
                      </a:moveTo>
                      <a:lnTo>
                        <a:pt x="132" y="0"/>
                      </a:lnTo>
                      <a:lnTo>
                        <a:pt x="0" y="78"/>
                      </a:lnTo>
                      <a:lnTo>
                        <a:pt x="12" y="90"/>
                      </a:lnTo>
                      <a:lnTo>
                        <a:pt x="138" y="12"/>
                      </a:lnTo>
                      <a:lnTo>
                        <a:pt x="132"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654" name="Freeform 70">
                  <a:extLst>
                    <a:ext uri="{FF2B5EF4-FFF2-40B4-BE49-F238E27FC236}">
                      <a16:creationId xmlns="" xmlns:a16="http://schemas.microsoft.com/office/drawing/2014/main" id="{48C8C4D4-6852-E44A-ABAB-0913DBC70E08}"/>
                    </a:ext>
                  </a:extLst>
                </p:cNvPr>
                <p:cNvSpPr>
                  <a:spLocks noChangeAspect="1"/>
                </p:cNvSpPr>
                <p:nvPr/>
              </p:nvSpPr>
              <p:spPr bwMode="auto">
                <a:xfrm>
                  <a:off x="4671" y="1884"/>
                  <a:ext cx="155" cy="101"/>
                </a:xfrm>
                <a:custGeom>
                  <a:avLst/>
                  <a:gdLst>
                    <a:gd name="T0" fmla="*/ 138 w 138"/>
                    <a:gd name="T1" fmla="*/ 84 h 90"/>
                    <a:gd name="T2" fmla="*/ 132 w 138"/>
                    <a:gd name="T3" fmla="*/ 78 h 90"/>
                    <a:gd name="T4" fmla="*/ 6 w 138"/>
                    <a:gd name="T5" fmla="*/ 0 h 90"/>
                    <a:gd name="T6" fmla="*/ 0 w 138"/>
                    <a:gd name="T7" fmla="*/ 12 h 90"/>
                    <a:gd name="T8" fmla="*/ 126 w 138"/>
                    <a:gd name="T9" fmla="*/ 90 h 90"/>
                    <a:gd name="T10" fmla="*/ 120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2" y="78"/>
                      </a:lnTo>
                      <a:lnTo>
                        <a:pt x="6" y="0"/>
                      </a:lnTo>
                      <a:lnTo>
                        <a:pt x="0" y="12"/>
                      </a:lnTo>
                      <a:lnTo>
                        <a:pt x="126" y="90"/>
                      </a:lnTo>
                      <a:lnTo>
                        <a:pt x="120"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655" name="Freeform 71">
                  <a:extLst>
                    <a:ext uri="{FF2B5EF4-FFF2-40B4-BE49-F238E27FC236}">
                      <a16:creationId xmlns="" xmlns:a16="http://schemas.microsoft.com/office/drawing/2014/main" id="{8452ECD0-6F4F-D24D-B83B-B427970FB2D9}"/>
                    </a:ext>
                  </a:extLst>
                </p:cNvPr>
                <p:cNvSpPr>
                  <a:spLocks noChangeAspect="1"/>
                </p:cNvSpPr>
                <p:nvPr/>
              </p:nvSpPr>
              <p:spPr bwMode="auto">
                <a:xfrm>
                  <a:off x="4806" y="1978"/>
                  <a:ext cx="20" cy="188"/>
                </a:xfrm>
                <a:custGeom>
                  <a:avLst/>
                  <a:gdLst>
                    <a:gd name="T0" fmla="*/ 6 w 18"/>
                    <a:gd name="T1" fmla="*/ 168 h 168"/>
                    <a:gd name="T2" fmla="*/ 18 w 18"/>
                    <a:gd name="T3" fmla="*/ 156 h 168"/>
                    <a:gd name="T4" fmla="*/ 18 w 18"/>
                    <a:gd name="T5" fmla="*/ 0 h 168"/>
                    <a:gd name="T6" fmla="*/ 0 w 18"/>
                    <a:gd name="T7" fmla="*/ 0 h 168"/>
                    <a:gd name="T8" fmla="*/ 0 w 18"/>
                    <a:gd name="T9" fmla="*/ 156 h 168"/>
                    <a:gd name="T10" fmla="*/ 6 w 18"/>
                    <a:gd name="T11" fmla="*/ 150 h 168"/>
                    <a:gd name="T12" fmla="*/ 6 w 1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8" h="168">
                      <a:moveTo>
                        <a:pt x="6" y="168"/>
                      </a:moveTo>
                      <a:lnTo>
                        <a:pt x="18" y="156"/>
                      </a:lnTo>
                      <a:lnTo>
                        <a:pt x="18" y="0"/>
                      </a:lnTo>
                      <a:lnTo>
                        <a:pt x="0" y="0"/>
                      </a:lnTo>
                      <a:lnTo>
                        <a:pt x="0" y="156"/>
                      </a:lnTo>
                      <a:lnTo>
                        <a:pt x="6" y="150"/>
                      </a:lnTo>
                      <a:lnTo>
                        <a:pt x="6" y="168"/>
                      </a:lnTo>
                      <a:close/>
                    </a:path>
                  </a:pathLst>
                </a:custGeom>
                <a:solidFill>
                  <a:srgbClr val="FFFF00"/>
                </a:solidFill>
                <a:ln w="19050" cmpd="sng">
                  <a:solidFill>
                    <a:srgbClr val="FFFF00"/>
                  </a:solidFill>
                  <a:round/>
                  <a:headEnd/>
                  <a:tailEnd/>
                </a:ln>
              </p:spPr>
              <p:txBody>
                <a:bodyPr/>
                <a:lstStyle/>
                <a:p>
                  <a:endParaRPr lang="en-US"/>
                </a:p>
              </p:txBody>
            </p:sp>
            <p:sp>
              <p:nvSpPr>
                <p:cNvPr id="67656" name="Freeform 72">
                  <a:extLst>
                    <a:ext uri="{FF2B5EF4-FFF2-40B4-BE49-F238E27FC236}">
                      <a16:creationId xmlns="" xmlns:a16="http://schemas.microsoft.com/office/drawing/2014/main" id="{828CCA8C-B231-E442-B04A-06AE77E01884}"/>
                    </a:ext>
                  </a:extLst>
                </p:cNvPr>
                <p:cNvSpPr>
                  <a:spLocks noChangeAspect="1"/>
                </p:cNvSpPr>
                <p:nvPr/>
              </p:nvSpPr>
              <p:spPr bwMode="auto">
                <a:xfrm>
                  <a:off x="4523" y="2146"/>
                  <a:ext cx="290" cy="20"/>
                </a:xfrm>
                <a:custGeom>
                  <a:avLst/>
                  <a:gdLst>
                    <a:gd name="T0" fmla="*/ 0 w 258"/>
                    <a:gd name="T1" fmla="*/ 6 h 18"/>
                    <a:gd name="T2" fmla="*/ 6 w 258"/>
                    <a:gd name="T3" fmla="*/ 18 h 18"/>
                    <a:gd name="T4" fmla="*/ 258 w 258"/>
                    <a:gd name="T5" fmla="*/ 18 h 18"/>
                    <a:gd name="T6" fmla="*/ 258 w 258"/>
                    <a:gd name="T7" fmla="*/ 0 h 18"/>
                    <a:gd name="T8" fmla="*/ 6 w 258"/>
                    <a:gd name="T9" fmla="*/ 0 h 18"/>
                    <a:gd name="T10" fmla="*/ 12 w 258"/>
                    <a:gd name="T11" fmla="*/ 6 h 18"/>
                    <a:gd name="T12" fmla="*/ 0 w 25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258" h="18">
                      <a:moveTo>
                        <a:pt x="0" y="6"/>
                      </a:moveTo>
                      <a:lnTo>
                        <a:pt x="6" y="18"/>
                      </a:lnTo>
                      <a:lnTo>
                        <a:pt x="258" y="18"/>
                      </a:lnTo>
                      <a:lnTo>
                        <a:pt x="258" y="0"/>
                      </a:lnTo>
                      <a:lnTo>
                        <a:pt x="6" y="0"/>
                      </a:lnTo>
                      <a:lnTo>
                        <a:pt x="12"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57" name="Freeform 73">
                  <a:extLst>
                    <a:ext uri="{FF2B5EF4-FFF2-40B4-BE49-F238E27FC236}">
                      <a16:creationId xmlns="" xmlns:a16="http://schemas.microsoft.com/office/drawing/2014/main" id="{DB957C63-98EB-BB45-A426-B45CB022348E}"/>
                    </a:ext>
                  </a:extLst>
                </p:cNvPr>
                <p:cNvSpPr>
                  <a:spLocks noChangeAspect="1"/>
                </p:cNvSpPr>
                <p:nvPr/>
              </p:nvSpPr>
              <p:spPr bwMode="auto">
                <a:xfrm>
                  <a:off x="4523" y="2153"/>
                  <a:ext cx="14" cy="1"/>
                </a:xfrm>
                <a:custGeom>
                  <a:avLst/>
                  <a:gdLst>
                    <a:gd name="T0" fmla="*/ 0 w 12"/>
                    <a:gd name="T1" fmla="*/ 6 w 12"/>
                    <a:gd name="T2" fmla="*/ 6 w 12"/>
                    <a:gd name="T3" fmla="*/ 6 w 12"/>
                    <a:gd name="T4" fmla="*/ 6 w 12"/>
                    <a:gd name="T5" fmla="*/ 12 w 12"/>
                    <a:gd name="T6" fmla="*/ 0 w 12"/>
                  </a:gdLst>
                  <a:ahLst/>
                  <a:cxnLst>
                    <a:cxn ang="0">
                      <a:pos x="T0" y="0"/>
                    </a:cxn>
                    <a:cxn ang="0">
                      <a:pos x="T1" y="0"/>
                    </a:cxn>
                    <a:cxn ang="0">
                      <a:pos x="T2" y="0"/>
                    </a:cxn>
                    <a:cxn ang="0">
                      <a:pos x="T3" y="0"/>
                    </a:cxn>
                    <a:cxn ang="0">
                      <a:pos x="T4" y="0"/>
                    </a:cxn>
                    <a:cxn ang="0">
                      <a:pos x="T5" y="0"/>
                    </a:cxn>
                    <a:cxn ang="0">
                      <a:pos x="T6" y="0"/>
                    </a:cxn>
                  </a:cxnLst>
                  <a:rect l="0" t="0" r="r" b="b"/>
                  <a:pathLst>
                    <a:path w="12">
                      <a:moveTo>
                        <a:pt x="0" y="0"/>
                      </a:moveTo>
                      <a:lnTo>
                        <a:pt x="6" y="0"/>
                      </a:lnTo>
                      <a:lnTo>
                        <a:pt x="6" y="0"/>
                      </a:lnTo>
                      <a:lnTo>
                        <a:pt x="6" y="0"/>
                      </a:lnTo>
                      <a:lnTo>
                        <a:pt x="6" y="0"/>
                      </a:lnTo>
                      <a:lnTo>
                        <a:pt x="12" y="0"/>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658" name="Freeform 74">
                  <a:extLst>
                    <a:ext uri="{FF2B5EF4-FFF2-40B4-BE49-F238E27FC236}">
                      <a16:creationId xmlns="" xmlns:a16="http://schemas.microsoft.com/office/drawing/2014/main" id="{AECBABF0-0887-7842-868C-04C721C7747B}"/>
                    </a:ext>
                  </a:extLst>
                </p:cNvPr>
                <p:cNvSpPr>
                  <a:spLocks noChangeAspect="1"/>
                </p:cNvSpPr>
                <p:nvPr/>
              </p:nvSpPr>
              <p:spPr bwMode="auto">
                <a:xfrm>
                  <a:off x="3756" y="2415"/>
                  <a:ext cx="67" cy="48"/>
                </a:xfrm>
                <a:custGeom>
                  <a:avLst/>
                  <a:gdLst>
                    <a:gd name="T0" fmla="*/ 6 w 60"/>
                    <a:gd name="T1" fmla="*/ 36 h 42"/>
                    <a:gd name="T2" fmla="*/ 12 w 60"/>
                    <a:gd name="T3" fmla="*/ 42 h 42"/>
                    <a:gd name="T4" fmla="*/ 60 w 60"/>
                    <a:gd name="T5" fmla="*/ 12 h 42"/>
                    <a:gd name="T6" fmla="*/ 48 w 60"/>
                    <a:gd name="T7" fmla="*/ 0 h 42"/>
                    <a:gd name="T8" fmla="*/ 0 w 60"/>
                    <a:gd name="T9" fmla="*/ 30 h 42"/>
                    <a:gd name="T10" fmla="*/ 6 w 60"/>
                    <a:gd name="T11" fmla="*/ 36 h 42"/>
                  </a:gdLst>
                  <a:ahLst/>
                  <a:cxnLst>
                    <a:cxn ang="0">
                      <a:pos x="T0" y="T1"/>
                    </a:cxn>
                    <a:cxn ang="0">
                      <a:pos x="T2" y="T3"/>
                    </a:cxn>
                    <a:cxn ang="0">
                      <a:pos x="T4" y="T5"/>
                    </a:cxn>
                    <a:cxn ang="0">
                      <a:pos x="T6" y="T7"/>
                    </a:cxn>
                    <a:cxn ang="0">
                      <a:pos x="T8" y="T9"/>
                    </a:cxn>
                    <a:cxn ang="0">
                      <a:pos x="T10" y="T11"/>
                    </a:cxn>
                  </a:cxnLst>
                  <a:rect l="0" t="0" r="r" b="b"/>
                  <a:pathLst>
                    <a:path w="60" h="42">
                      <a:moveTo>
                        <a:pt x="6" y="36"/>
                      </a:moveTo>
                      <a:lnTo>
                        <a:pt x="12" y="42"/>
                      </a:lnTo>
                      <a:lnTo>
                        <a:pt x="60" y="12"/>
                      </a:lnTo>
                      <a:lnTo>
                        <a:pt x="48" y="0"/>
                      </a:lnTo>
                      <a:lnTo>
                        <a:pt x="0" y="30"/>
                      </a:lnTo>
                      <a:lnTo>
                        <a:pt x="6" y="36"/>
                      </a:lnTo>
                      <a:close/>
                    </a:path>
                  </a:pathLst>
                </a:custGeom>
                <a:solidFill>
                  <a:srgbClr val="FFFF00"/>
                </a:solidFill>
                <a:ln w="19050" cmpd="sng">
                  <a:solidFill>
                    <a:srgbClr val="FFFF00"/>
                  </a:solidFill>
                  <a:round/>
                  <a:headEnd/>
                  <a:tailEnd/>
                </a:ln>
              </p:spPr>
              <p:txBody>
                <a:bodyPr/>
                <a:lstStyle/>
                <a:p>
                  <a:endParaRPr lang="en-US"/>
                </a:p>
              </p:txBody>
            </p:sp>
            <p:sp>
              <p:nvSpPr>
                <p:cNvPr id="67659" name="Freeform 75">
                  <a:extLst>
                    <a:ext uri="{FF2B5EF4-FFF2-40B4-BE49-F238E27FC236}">
                      <a16:creationId xmlns="" xmlns:a16="http://schemas.microsoft.com/office/drawing/2014/main" id="{8640B647-938A-6A4A-A613-3303CE19EF76}"/>
                    </a:ext>
                  </a:extLst>
                </p:cNvPr>
                <p:cNvSpPr>
                  <a:spLocks noChangeAspect="1"/>
                </p:cNvSpPr>
                <p:nvPr/>
              </p:nvSpPr>
              <p:spPr bwMode="auto">
                <a:xfrm>
                  <a:off x="4665" y="1796"/>
                  <a:ext cx="20" cy="94"/>
                </a:xfrm>
                <a:custGeom>
                  <a:avLst/>
                  <a:gdLst>
                    <a:gd name="T0" fmla="*/ 6 w 18"/>
                    <a:gd name="T1" fmla="*/ 84 h 84"/>
                    <a:gd name="T2" fmla="*/ 18 w 18"/>
                    <a:gd name="T3" fmla="*/ 84 h 84"/>
                    <a:gd name="T4" fmla="*/ 18 w 18"/>
                    <a:gd name="T5" fmla="*/ 0 h 84"/>
                    <a:gd name="T6" fmla="*/ 0 w 18"/>
                    <a:gd name="T7" fmla="*/ 0 h 84"/>
                    <a:gd name="T8" fmla="*/ 0 w 18"/>
                    <a:gd name="T9" fmla="*/ 84 h 84"/>
                    <a:gd name="T10" fmla="*/ 6 w 18"/>
                    <a:gd name="T11" fmla="*/ 84 h 84"/>
                  </a:gdLst>
                  <a:ahLst/>
                  <a:cxnLst>
                    <a:cxn ang="0">
                      <a:pos x="T0" y="T1"/>
                    </a:cxn>
                    <a:cxn ang="0">
                      <a:pos x="T2" y="T3"/>
                    </a:cxn>
                    <a:cxn ang="0">
                      <a:pos x="T4" y="T5"/>
                    </a:cxn>
                    <a:cxn ang="0">
                      <a:pos x="T6" y="T7"/>
                    </a:cxn>
                    <a:cxn ang="0">
                      <a:pos x="T8" y="T9"/>
                    </a:cxn>
                    <a:cxn ang="0">
                      <a:pos x="T10" y="T11"/>
                    </a:cxn>
                  </a:cxnLst>
                  <a:rect l="0" t="0" r="r" b="b"/>
                  <a:pathLst>
                    <a:path w="18" h="84">
                      <a:moveTo>
                        <a:pt x="6" y="84"/>
                      </a:moveTo>
                      <a:lnTo>
                        <a:pt x="18" y="84"/>
                      </a:lnTo>
                      <a:lnTo>
                        <a:pt x="18" y="0"/>
                      </a:lnTo>
                      <a:lnTo>
                        <a:pt x="0" y="0"/>
                      </a:lnTo>
                      <a:lnTo>
                        <a:pt x="0" y="84"/>
                      </a:lnTo>
                      <a:lnTo>
                        <a:pt x="6" y="84"/>
                      </a:lnTo>
                      <a:close/>
                    </a:path>
                  </a:pathLst>
                </a:custGeom>
                <a:solidFill>
                  <a:srgbClr val="FFFF00"/>
                </a:solidFill>
                <a:ln w="19050" cmpd="sng">
                  <a:solidFill>
                    <a:srgbClr val="FFFF00"/>
                  </a:solidFill>
                  <a:round/>
                  <a:headEnd/>
                  <a:tailEnd/>
                </a:ln>
              </p:spPr>
              <p:txBody>
                <a:bodyPr/>
                <a:lstStyle/>
                <a:p>
                  <a:endParaRPr lang="en-US"/>
                </a:p>
              </p:txBody>
            </p:sp>
            <p:sp>
              <p:nvSpPr>
                <p:cNvPr id="67660" name="Freeform 76">
                  <a:extLst>
                    <a:ext uri="{FF2B5EF4-FFF2-40B4-BE49-F238E27FC236}">
                      <a16:creationId xmlns="" xmlns:a16="http://schemas.microsoft.com/office/drawing/2014/main" id="{7EB6DE5D-4180-B147-84FB-1E184EC5E0B3}"/>
                    </a:ext>
                  </a:extLst>
                </p:cNvPr>
                <p:cNvSpPr>
                  <a:spLocks noChangeAspect="1"/>
                </p:cNvSpPr>
                <p:nvPr/>
              </p:nvSpPr>
              <p:spPr bwMode="auto">
                <a:xfrm>
                  <a:off x="4712" y="1735"/>
                  <a:ext cx="81" cy="68"/>
                </a:xfrm>
                <a:custGeom>
                  <a:avLst/>
                  <a:gdLst>
                    <a:gd name="T0" fmla="*/ 6 w 72"/>
                    <a:gd name="T1" fmla="*/ 6 h 60"/>
                    <a:gd name="T2" fmla="*/ 0 w 72"/>
                    <a:gd name="T3" fmla="*/ 12 h 60"/>
                    <a:gd name="T4" fmla="*/ 60 w 72"/>
                    <a:gd name="T5" fmla="*/ 60 h 60"/>
                    <a:gd name="T6" fmla="*/ 72 w 72"/>
                    <a:gd name="T7" fmla="*/ 48 h 60"/>
                    <a:gd name="T8" fmla="*/ 12 w 72"/>
                    <a:gd name="T9" fmla="*/ 0 h 60"/>
                    <a:gd name="T10" fmla="*/ 6 w 72"/>
                    <a:gd name="T11" fmla="*/ 6 h 60"/>
                  </a:gdLst>
                  <a:ahLst/>
                  <a:cxnLst>
                    <a:cxn ang="0">
                      <a:pos x="T0" y="T1"/>
                    </a:cxn>
                    <a:cxn ang="0">
                      <a:pos x="T2" y="T3"/>
                    </a:cxn>
                    <a:cxn ang="0">
                      <a:pos x="T4" y="T5"/>
                    </a:cxn>
                    <a:cxn ang="0">
                      <a:pos x="T6" y="T7"/>
                    </a:cxn>
                    <a:cxn ang="0">
                      <a:pos x="T8" y="T9"/>
                    </a:cxn>
                    <a:cxn ang="0">
                      <a:pos x="T10" y="T11"/>
                    </a:cxn>
                  </a:cxnLst>
                  <a:rect l="0" t="0" r="r" b="b"/>
                  <a:pathLst>
                    <a:path w="72" h="60">
                      <a:moveTo>
                        <a:pt x="6" y="6"/>
                      </a:moveTo>
                      <a:lnTo>
                        <a:pt x="0" y="12"/>
                      </a:lnTo>
                      <a:lnTo>
                        <a:pt x="60" y="60"/>
                      </a:lnTo>
                      <a:lnTo>
                        <a:pt x="72" y="48"/>
                      </a:lnTo>
                      <a:lnTo>
                        <a:pt x="12" y="0"/>
                      </a:lnTo>
                      <a:lnTo>
                        <a:pt x="6" y="6"/>
                      </a:lnTo>
                      <a:close/>
                    </a:path>
                  </a:pathLst>
                </a:custGeom>
                <a:solidFill>
                  <a:srgbClr val="FFFF00"/>
                </a:solidFill>
                <a:ln w="19050" cmpd="sng">
                  <a:solidFill>
                    <a:srgbClr val="FFFF00"/>
                  </a:solidFill>
                  <a:round/>
                  <a:headEnd/>
                  <a:tailEnd/>
                </a:ln>
              </p:spPr>
              <p:txBody>
                <a:bodyPr/>
                <a:lstStyle/>
                <a:p>
                  <a:endParaRPr lang="en-US"/>
                </a:p>
              </p:txBody>
            </p:sp>
            <p:sp>
              <p:nvSpPr>
                <p:cNvPr id="67661" name="Freeform 77">
                  <a:extLst>
                    <a:ext uri="{FF2B5EF4-FFF2-40B4-BE49-F238E27FC236}">
                      <a16:creationId xmlns="" xmlns:a16="http://schemas.microsoft.com/office/drawing/2014/main" id="{A7430B7E-0F00-D747-A0DC-2659ABE9AE4C}"/>
                    </a:ext>
                  </a:extLst>
                </p:cNvPr>
                <p:cNvSpPr>
                  <a:spLocks noChangeAspect="1"/>
                </p:cNvSpPr>
                <p:nvPr/>
              </p:nvSpPr>
              <p:spPr bwMode="auto">
                <a:xfrm>
                  <a:off x="4604" y="1735"/>
                  <a:ext cx="81" cy="74"/>
                </a:xfrm>
                <a:custGeom>
                  <a:avLst/>
                  <a:gdLst>
                    <a:gd name="T0" fmla="*/ 6 w 72"/>
                    <a:gd name="T1" fmla="*/ 6 h 66"/>
                    <a:gd name="T2" fmla="*/ 0 w 72"/>
                    <a:gd name="T3" fmla="*/ 12 h 66"/>
                    <a:gd name="T4" fmla="*/ 60 w 72"/>
                    <a:gd name="T5" fmla="*/ 66 h 66"/>
                    <a:gd name="T6" fmla="*/ 72 w 72"/>
                    <a:gd name="T7" fmla="*/ 54 h 66"/>
                    <a:gd name="T8" fmla="*/ 12 w 72"/>
                    <a:gd name="T9" fmla="*/ 0 h 66"/>
                    <a:gd name="T10" fmla="*/ 6 w 72"/>
                    <a:gd name="T11" fmla="*/ 6 h 66"/>
                  </a:gdLst>
                  <a:ahLst/>
                  <a:cxnLst>
                    <a:cxn ang="0">
                      <a:pos x="T0" y="T1"/>
                    </a:cxn>
                    <a:cxn ang="0">
                      <a:pos x="T2" y="T3"/>
                    </a:cxn>
                    <a:cxn ang="0">
                      <a:pos x="T4" y="T5"/>
                    </a:cxn>
                    <a:cxn ang="0">
                      <a:pos x="T6" y="T7"/>
                    </a:cxn>
                    <a:cxn ang="0">
                      <a:pos x="T8" y="T9"/>
                    </a:cxn>
                    <a:cxn ang="0">
                      <a:pos x="T10" y="T11"/>
                    </a:cxn>
                  </a:cxnLst>
                  <a:rect l="0" t="0" r="r" b="b"/>
                  <a:pathLst>
                    <a:path w="72" h="66">
                      <a:moveTo>
                        <a:pt x="6" y="6"/>
                      </a:moveTo>
                      <a:lnTo>
                        <a:pt x="0" y="12"/>
                      </a:lnTo>
                      <a:lnTo>
                        <a:pt x="60" y="66"/>
                      </a:lnTo>
                      <a:lnTo>
                        <a:pt x="72" y="54"/>
                      </a:lnTo>
                      <a:lnTo>
                        <a:pt x="12" y="0"/>
                      </a:lnTo>
                      <a:lnTo>
                        <a:pt x="6" y="6"/>
                      </a:lnTo>
                      <a:close/>
                    </a:path>
                  </a:pathLst>
                </a:custGeom>
                <a:solidFill>
                  <a:srgbClr val="FFFF00"/>
                </a:solidFill>
                <a:ln w="19050" cmpd="sng">
                  <a:solidFill>
                    <a:srgbClr val="FFFF00"/>
                  </a:solidFill>
                  <a:round/>
                  <a:headEnd/>
                  <a:tailEnd/>
                </a:ln>
              </p:spPr>
              <p:txBody>
                <a:bodyPr/>
                <a:lstStyle/>
                <a:p>
                  <a:endParaRPr lang="en-US"/>
                </a:p>
              </p:txBody>
            </p:sp>
            <p:sp>
              <p:nvSpPr>
                <p:cNvPr id="67662" name="Freeform 78">
                  <a:extLst>
                    <a:ext uri="{FF2B5EF4-FFF2-40B4-BE49-F238E27FC236}">
                      <a16:creationId xmlns="" xmlns:a16="http://schemas.microsoft.com/office/drawing/2014/main" id="{B09D38CA-BA8D-8647-AEFF-132BCB6BC601}"/>
                    </a:ext>
                  </a:extLst>
                </p:cNvPr>
                <p:cNvSpPr>
                  <a:spLocks noChangeAspect="1"/>
                </p:cNvSpPr>
                <p:nvPr/>
              </p:nvSpPr>
              <p:spPr bwMode="auto">
                <a:xfrm>
                  <a:off x="4665" y="1729"/>
                  <a:ext cx="67" cy="80"/>
                </a:xfrm>
                <a:custGeom>
                  <a:avLst/>
                  <a:gdLst>
                    <a:gd name="T0" fmla="*/ 54 w 60"/>
                    <a:gd name="T1" fmla="*/ 6 h 72"/>
                    <a:gd name="T2" fmla="*/ 48 w 60"/>
                    <a:gd name="T3" fmla="*/ 0 h 72"/>
                    <a:gd name="T4" fmla="*/ 0 w 60"/>
                    <a:gd name="T5" fmla="*/ 60 h 72"/>
                    <a:gd name="T6" fmla="*/ 12 w 60"/>
                    <a:gd name="T7" fmla="*/ 72 h 72"/>
                    <a:gd name="T8" fmla="*/ 60 w 60"/>
                    <a:gd name="T9" fmla="*/ 12 h 72"/>
                    <a:gd name="T10" fmla="*/ 54 w 60"/>
                    <a:gd name="T11" fmla="*/ 6 h 72"/>
                  </a:gdLst>
                  <a:ahLst/>
                  <a:cxnLst>
                    <a:cxn ang="0">
                      <a:pos x="T0" y="T1"/>
                    </a:cxn>
                    <a:cxn ang="0">
                      <a:pos x="T2" y="T3"/>
                    </a:cxn>
                    <a:cxn ang="0">
                      <a:pos x="T4" y="T5"/>
                    </a:cxn>
                    <a:cxn ang="0">
                      <a:pos x="T6" y="T7"/>
                    </a:cxn>
                    <a:cxn ang="0">
                      <a:pos x="T8" y="T9"/>
                    </a:cxn>
                    <a:cxn ang="0">
                      <a:pos x="T10" y="T11"/>
                    </a:cxn>
                  </a:cxnLst>
                  <a:rect l="0" t="0" r="r" b="b"/>
                  <a:pathLst>
                    <a:path w="60" h="72">
                      <a:moveTo>
                        <a:pt x="54" y="6"/>
                      </a:moveTo>
                      <a:lnTo>
                        <a:pt x="48" y="0"/>
                      </a:lnTo>
                      <a:lnTo>
                        <a:pt x="0" y="60"/>
                      </a:lnTo>
                      <a:lnTo>
                        <a:pt x="12" y="72"/>
                      </a:lnTo>
                      <a:lnTo>
                        <a:pt x="60" y="12"/>
                      </a:lnTo>
                      <a:lnTo>
                        <a:pt x="54" y="6"/>
                      </a:lnTo>
                      <a:close/>
                    </a:path>
                  </a:pathLst>
                </a:custGeom>
                <a:solidFill>
                  <a:srgbClr val="FFFF00"/>
                </a:solidFill>
                <a:ln w="19050" cmpd="sng">
                  <a:solidFill>
                    <a:srgbClr val="FFFF00"/>
                  </a:solidFill>
                  <a:round/>
                  <a:headEnd/>
                  <a:tailEnd/>
                </a:ln>
              </p:spPr>
              <p:txBody>
                <a:bodyPr/>
                <a:lstStyle/>
                <a:p>
                  <a:endParaRPr lang="en-US"/>
                </a:p>
              </p:txBody>
            </p:sp>
            <p:sp>
              <p:nvSpPr>
                <p:cNvPr id="67663" name="Freeform 79">
                  <a:extLst>
                    <a:ext uri="{FF2B5EF4-FFF2-40B4-BE49-F238E27FC236}">
                      <a16:creationId xmlns="" xmlns:a16="http://schemas.microsoft.com/office/drawing/2014/main" id="{08C8878B-B3FE-524F-AB32-CA92DD4ED7A9}"/>
                    </a:ext>
                  </a:extLst>
                </p:cNvPr>
                <p:cNvSpPr>
                  <a:spLocks noChangeAspect="1"/>
                </p:cNvSpPr>
                <p:nvPr/>
              </p:nvSpPr>
              <p:spPr bwMode="auto">
                <a:xfrm>
                  <a:off x="4826" y="1702"/>
                  <a:ext cx="34" cy="27"/>
                </a:xfrm>
                <a:custGeom>
                  <a:avLst/>
                  <a:gdLst>
                    <a:gd name="T0" fmla="*/ 24 w 30"/>
                    <a:gd name="T1" fmla="*/ 0 h 24"/>
                    <a:gd name="T2" fmla="*/ 18 w 30"/>
                    <a:gd name="T3" fmla="*/ 0 h 24"/>
                    <a:gd name="T4" fmla="*/ 0 w 30"/>
                    <a:gd name="T5" fmla="*/ 18 h 24"/>
                    <a:gd name="T6" fmla="*/ 12 w 30"/>
                    <a:gd name="T7" fmla="*/ 24 h 24"/>
                    <a:gd name="T8" fmla="*/ 30 w 30"/>
                    <a:gd name="T9" fmla="*/ 6 h 24"/>
                    <a:gd name="T10" fmla="*/ 24 w 30"/>
                    <a:gd name="T11" fmla="*/ 0 h 24"/>
                  </a:gdLst>
                  <a:ahLst/>
                  <a:cxnLst>
                    <a:cxn ang="0">
                      <a:pos x="T0" y="T1"/>
                    </a:cxn>
                    <a:cxn ang="0">
                      <a:pos x="T2" y="T3"/>
                    </a:cxn>
                    <a:cxn ang="0">
                      <a:pos x="T4" y="T5"/>
                    </a:cxn>
                    <a:cxn ang="0">
                      <a:pos x="T6" y="T7"/>
                    </a:cxn>
                    <a:cxn ang="0">
                      <a:pos x="T8" y="T9"/>
                    </a:cxn>
                    <a:cxn ang="0">
                      <a:pos x="T10" y="T11"/>
                    </a:cxn>
                  </a:cxnLst>
                  <a:rect l="0" t="0" r="r" b="b"/>
                  <a:pathLst>
                    <a:path w="30" h="24">
                      <a:moveTo>
                        <a:pt x="24" y="0"/>
                      </a:moveTo>
                      <a:lnTo>
                        <a:pt x="18" y="0"/>
                      </a:lnTo>
                      <a:lnTo>
                        <a:pt x="0" y="18"/>
                      </a:lnTo>
                      <a:lnTo>
                        <a:pt x="12" y="24"/>
                      </a:lnTo>
                      <a:lnTo>
                        <a:pt x="30" y="6"/>
                      </a:lnTo>
                      <a:lnTo>
                        <a:pt x="24" y="0"/>
                      </a:lnTo>
                      <a:close/>
                    </a:path>
                  </a:pathLst>
                </a:custGeom>
                <a:solidFill>
                  <a:srgbClr val="FFFF00"/>
                </a:solidFill>
                <a:ln w="19050" cmpd="sng">
                  <a:solidFill>
                    <a:srgbClr val="FFFF00"/>
                  </a:solidFill>
                  <a:round/>
                  <a:headEnd/>
                  <a:tailEnd/>
                </a:ln>
              </p:spPr>
              <p:txBody>
                <a:bodyPr/>
                <a:lstStyle/>
                <a:p>
                  <a:endParaRPr lang="en-US"/>
                </a:p>
              </p:txBody>
            </p:sp>
            <p:sp>
              <p:nvSpPr>
                <p:cNvPr id="67664" name="Freeform 80">
                  <a:extLst>
                    <a:ext uri="{FF2B5EF4-FFF2-40B4-BE49-F238E27FC236}">
                      <a16:creationId xmlns="" xmlns:a16="http://schemas.microsoft.com/office/drawing/2014/main" id="{B9F5428A-8569-004A-8CF5-02A845351A4B}"/>
                    </a:ext>
                  </a:extLst>
                </p:cNvPr>
                <p:cNvSpPr>
                  <a:spLocks noChangeAspect="1"/>
                </p:cNvSpPr>
                <p:nvPr/>
              </p:nvSpPr>
              <p:spPr bwMode="auto">
                <a:xfrm>
                  <a:off x="4847" y="1708"/>
                  <a:ext cx="80" cy="68"/>
                </a:xfrm>
                <a:custGeom>
                  <a:avLst/>
                  <a:gdLst>
                    <a:gd name="T0" fmla="*/ 0 w 72"/>
                    <a:gd name="T1" fmla="*/ 6 h 60"/>
                    <a:gd name="T2" fmla="*/ 0 w 72"/>
                    <a:gd name="T3" fmla="*/ 12 h 60"/>
                    <a:gd name="T4" fmla="*/ 60 w 72"/>
                    <a:gd name="T5" fmla="*/ 60 h 60"/>
                    <a:gd name="T6" fmla="*/ 72 w 72"/>
                    <a:gd name="T7" fmla="*/ 48 h 60"/>
                    <a:gd name="T8" fmla="*/ 6 w 72"/>
                    <a:gd name="T9" fmla="*/ 0 h 60"/>
                    <a:gd name="T10" fmla="*/ 0 w 72"/>
                    <a:gd name="T11" fmla="*/ 6 h 60"/>
                  </a:gdLst>
                  <a:ahLst/>
                  <a:cxnLst>
                    <a:cxn ang="0">
                      <a:pos x="T0" y="T1"/>
                    </a:cxn>
                    <a:cxn ang="0">
                      <a:pos x="T2" y="T3"/>
                    </a:cxn>
                    <a:cxn ang="0">
                      <a:pos x="T4" y="T5"/>
                    </a:cxn>
                    <a:cxn ang="0">
                      <a:pos x="T6" y="T7"/>
                    </a:cxn>
                    <a:cxn ang="0">
                      <a:pos x="T8" y="T9"/>
                    </a:cxn>
                    <a:cxn ang="0">
                      <a:pos x="T10" y="T11"/>
                    </a:cxn>
                  </a:cxnLst>
                  <a:rect l="0" t="0" r="r" b="b"/>
                  <a:pathLst>
                    <a:path w="72" h="60">
                      <a:moveTo>
                        <a:pt x="0" y="6"/>
                      </a:moveTo>
                      <a:lnTo>
                        <a:pt x="0" y="12"/>
                      </a:lnTo>
                      <a:lnTo>
                        <a:pt x="60" y="60"/>
                      </a:lnTo>
                      <a:lnTo>
                        <a:pt x="72" y="48"/>
                      </a:lnTo>
                      <a:lnTo>
                        <a:pt x="6" y="0"/>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65" name="Freeform 81">
                  <a:extLst>
                    <a:ext uri="{FF2B5EF4-FFF2-40B4-BE49-F238E27FC236}">
                      <a16:creationId xmlns="" xmlns:a16="http://schemas.microsoft.com/office/drawing/2014/main" id="{9DD3CBB8-2866-8244-AC9D-6FF38FAD64E6}"/>
                    </a:ext>
                  </a:extLst>
                </p:cNvPr>
                <p:cNvSpPr>
                  <a:spLocks noChangeAspect="1"/>
                </p:cNvSpPr>
                <p:nvPr/>
              </p:nvSpPr>
              <p:spPr bwMode="auto">
                <a:xfrm>
                  <a:off x="4773" y="1722"/>
                  <a:ext cx="67" cy="81"/>
                </a:xfrm>
                <a:custGeom>
                  <a:avLst/>
                  <a:gdLst>
                    <a:gd name="T0" fmla="*/ 6 w 60"/>
                    <a:gd name="T1" fmla="*/ 66 h 72"/>
                    <a:gd name="T2" fmla="*/ 12 w 60"/>
                    <a:gd name="T3" fmla="*/ 72 h 72"/>
                    <a:gd name="T4" fmla="*/ 60 w 60"/>
                    <a:gd name="T5" fmla="*/ 6 h 72"/>
                    <a:gd name="T6" fmla="*/ 48 w 60"/>
                    <a:gd name="T7" fmla="*/ 0 h 72"/>
                    <a:gd name="T8" fmla="*/ 0 w 60"/>
                    <a:gd name="T9" fmla="*/ 60 h 72"/>
                    <a:gd name="T10" fmla="*/ 6 w 60"/>
                    <a:gd name="T11" fmla="*/ 66 h 72"/>
                  </a:gdLst>
                  <a:ahLst/>
                  <a:cxnLst>
                    <a:cxn ang="0">
                      <a:pos x="T0" y="T1"/>
                    </a:cxn>
                    <a:cxn ang="0">
                      <a:pos x="T2" y="T3"/>
                    </a:cxn>
                    <a:cxn ang="0">
                      <a:pos x="T4" y="T5"/>
                    </a:cxn>
                    <a:cxn ang="0">
                      <a:pos x="T6" y="T7"/>
                    </a:cxn>
                    <a:cxn ang="0">
                      <a:pos x="T8" y="T9"/>
                    </a:cxn>
                    <a:cxn ang="0">
                      <a:pos x="T10" y="T11"/>
                    </a:cxn>
                  </a:cxnLst>
                  <a:rect l="0" t="0" r="r" b="b"/>
                  <a:pathLst>
                    <a:path w="60" h="72">
                      <a:moveTo>
                        <a:pt x="6" y="66"/>
                      </a:moveTo>
                      <a:lnTo>
                        <a:pt x="12" y="72"/>
                      </a:lnTo>
                      <a:lnTo>
                        <a:pt x="60" y="6"/>
                      </a:lnTo>
                      <a:lnTo>
                        <a:pt x="48" y="0"/>
                      </a:lnTo>
                      <a:lnTo>
                        <a:pt x="0" y="60"/>
                      </a:lnTo>
                      <a:lnTo>
                        <a:pt x="6" y="66"/>
                      </a:lnTo>
                      <a:close/>
                    </a:path>
                  </a:pathLst>
                </a:custGeom>
                <a:solidFill>
                  <a:srgbClr val="FFFF00"/>
                </a:solidFill>
                <a:ln w="19050" cmpd="sng">
                  <a:solidFill>
                    <a:srgbClr val="FFFF00"/>
                  </a:solidFill>
                  <a:round/>
                  <a:headEnd/>
                  <a:tailEnd/>
                </a:ln>
              </p:spPr>
              <p:txBody>
                <a:bodyPr/>
                <a:lstStyle/>
                <a:p>
                  <a:endParaRPr lang="en-US"/>
                </a:p>
              </p:txBody>
            </p:sp>
            <p:sp>
              <p:nvSpPr>
                <p:cNvPr id="67666" name="Freeform 82">
                  <a:extLst>
                    <a:ext uri="{FF2B5EF4-FFF2-40B4-BE49-F238E27FC236}">
                      <a16:creationId xmlns="" xmlns:a16="http://schemas.microsoft.com/office/drawing/2014/main" id="{A5E63BCD-CC5E-AE46-8601-63E652CBDD0C}"/>
                    </a:ext>
                  </a:extLst>
                </p:cNvPr>
                <p:cNvSpPr>
                  <a:spLocks noChangeAspect="1"/>
                </p:cNvSpPr>
                <p:nvPr/>
              </p:nvSpPr>
              <p:spPr bwMode="auto">
                <a:xfrm>
                  <a:off x="4894" y="1762"/>
                  <a:ext cx="27" cy="95"/>
                </a:xfrm>
                <a:custGeom>
                  <a:avLst/>
                  <a:gdLst>
                    <a:gd name="T0" fmla="*/ 18 w 24"/>
                    <a:gd name="T1" fmla="*/ 0 h 84"/>
                    <a:gd name="T2" fmla="*/ 6 w 24"/>
                    <a:gd name="T3" fmla="*/ 0 h 84"/>
                    <a:gd name="T4" fmla="*/ 0 w 24"/>
                    <a:gd name="T5" fmla="*/ 84 h 84"/>
                    <a:gd name="T6" fmla="*/ 18 w 24"/>
                    <a:gd name="T7" fmla="*/ 84 h 84"/>
                    <a:gd name="T8" fmla="*/ 24 w 24"/>
                    <a:gd name="T9" fmla="*/ 0 h 84"/>
                    <a:gd name="T10" fmla="*/ 18 w 24"/>
                    <a:gd name="T11" fmla="*/ 0 h 84"/>
                  </a:gdLst>
                  <a:ahLst/>
                  <a:cxnLst>
                    <a:cxn ang="0">
                      <a:pos x="T0" y="T1"/>
                    </a:cxn>
                    <a:cxn ang="0">
                      <a:pos x="T2" y="T3"/>
                    </a:cxn>
                    <a:cxn ang="0">
                      <a:pos x="T4" y="T5"/>
                    </a:cxn>
                    <a:cxn ang="0">
                      <a:pos x="T6" y="T7"/>
                    </a:cxn>
                    <a:cxn ang="0">
                      <a:pos x="T8" y="T9"/>
                    </a:cxn>
                    <a:cxn ang="0">
                      <a:pos x="T10" y="T11"/>
                    </a:cxn>
                  </a:cxnLst>
                  <a:rect l="0" t="0" r="r" b="b"/>
                  <a:pathLst>
                    <a:path w="24" h="84">
                      <a:moveTo>
                        <a:pt x="18" y="0"/>
                      </a:moveTo>
                      <a:lnTo>
                        <a:pt x="6" y="0"/>
                      </a:lnTo>
                      <a:lnTo>
                        <a:pt x="0" y="84"/>
                      </a:lnTo>
                      <a:lnTo>
                        <a:pt x="18" y="84"/>
                      </a:lnTo>
                      <a:lnTo>
                        <a:pt x="24" y="0"/>
                      </a:lnTo>
                      <a:lnTo>
                        <a:pt x="18" y="0"/>
                      </a:lnTo>
                      <a:close/>
                    </a:path>
                  </a:pathLst>
                </a:custGeom>
                <a:solidFill>
                  <a:srgbClr val="FFFF00"/>
                </a:solidFill>
                <a:ln w="19050" cmpd="sng">
                  <a:solidFill>
                    <a:srgbClr val="FFFF00"/>
                  </a:solidFill>
                  <a:round/>
                  <a:headEnd/>
                  <a:tailEnd/>
                </a:ln>
              </p:spPr>
              <p:txBody>
                <a:bodyPr/>
                <a:lstStyle/>
                <a:p>
                  <a:endParaRPr lang="en-US"/>
                </a:p>
              </p:txBody>
            </p:sp>
            <p:sp>
              <p:nvSpPr>
                <p:cNvPr id="67667" name="Freeform 83">
                  <a:extLst>
                    <a:ext uri="{FF2B5EF4-FFF2-40B4-BE49-F238E27FC236}">
                      <a16:creationId xmlns="" xmlns:a16="http://schemas.microsoft.com/office/drawing/2014/main" id="{B1904EDD-8D17-3442-9E14-7D4C31CDAD72}"/>
                    </a:ext>
                  </a:extLst>
                </p:cNvPr>
                <p:cNvSpPr>
                  <a:spLocks noChangeAspect="1"/>
                </p:cNvSpPr>
                <p:nvPr/>
              </p:nvSpPr>
              <p:spPr bwMode="auto">
                <a:xfrm>
                  <a:off x="4900" y="1756"/>
                  <a:ext cx="88" cy="27"/>
                </a:xfrm>
                <a:custGeom>
                  <a:avLst/>
                  <a:gdLst>
                    <a:gd name="T0" fmla="*/ 0 w 78"/>
                    <a:gd name="T1" fmla="*/ 6 h 24"/>
                    <a:gd name="T2" fmla="*/ 0 w 78"/>
                    <a:gd name="T3" fmla="*/ 18 h 24"/>
                    <a:gd name="T4" fmla="*/ 78 w 78"/>
                    <a:gd name="T5" fmla="*/ 24 h 24"/>
                    <a:gd name="T6" fmla="*/ 78 w 78"/>
                    <a:gd name="T7" fmla="*/ 6 h 24"/>
                    <a:gd name="T8" fmla="*/ 0 w 78"/>
                    <a:gd name="T9" fmla="*/ 0 h 24"/>
                    <a:gd name="T10" fmla="*/ 0 w 78"/>
                    <a:gd name="T11" fmla="*/ 6 h 24"/>
                  </a:gdLst>
                  <a:ahLst/>
                  <a:cxnLst>
                    <a:cxn ang="0">
                      <a:pos x="T0" y="T1"/>
                    </a:cxn>
                    <a:cxn ang="0">
                      <a:pos x="T2" y="T3"/>
                    </a:cxn>
                    <a:cxn ang="0">
                      <a:pos x="T4" y="T5"/>
                    </a:cxn>
                    <a:cxn ang="0">
                      <a:pos x="T6" y="T7"/>
                    </a:cxn>
                    <a:cxn ang="0">
                      <a:pos x="T8" y="T9"/>
                    </a:cxn>
                    <a:cxn ang="0">
                      <a:pos x="T10" y="T11"/>
                    </a:cxn>
                  </a:cxnLst>
                  <a:rect l="0" t="0" r="r" b="b"/>
                  <a:pathLst>
                    <a:path w="78" h="24">
                      <a:moveTo>
                        <a:pt x="0" y="6"/>
                      </a:moveTo>
                      <a:lnTo>
                        <a:pt x="0" y="18"/>
                      </a:lnTo>
                      <a:lnTo>
                        <a:pt x="78" y="24"/>
                      </a:lnTo>
                      <a:lnTo>
                        <a:pt x="78" y="6"/>
                      </a:lnTo>
                      <a:lnTo>
                        <a:pt x="0" y="0"/>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68" name="Freeform 84">
                  <a:extLst>
                    <a:ext uri="{FF2B5EF4-FFF2-40B4-BE49-F238E27FC236}">
                      <a16:creationId xmlns="" xmlns:a16="http://schemas.microsoft.com/office/drawing/2014/main" id="{6806A8AA-465A-8148-879B-7415CDD1E736}"/>
                    </a:ext>
                  </a:extLst>
                </p:cNvPr>
                <p:cNvSpPr>
                  <a:spLocks noChangeAspect="1"/>
                </p:cNvSpPr>
                <p:nvPr/>
              </p:nvSpPr>
              <p:spPr bwMode="auto">
                <a:xfrm>
                  <a:off x="4092" y="2160"/>
                  <a:ext cx="21" cy="87"/>
                </a:xfrm>
                <a:custGeom>
                  <a:avLst/>
                  <a:gdLst>
                    <a:gd name="T0" fmla="*/ 6 w 18"/>
                    <a:gd name="T1" fmla="*/ 0 h 78"/>
                    <a:gd name="T2" fmla="*/ 0 w 18"/>
                    <a:gd name="T3" fmla="*/ 0 h 78"/>
                    <a:gd name="T4" fmla="*/ 0 w 18"/>
                    <a:gd name="T5" fmla="*/ 78 h 78"/>
                    <a:gd name="T6" fmla="*/ 18 w 18"/>
                    <a:gd name="T7" fmla="*/ 78 h 78"/>
                    <a:gd name="T8" fmla="*/ 18 w 18"/>
                    <a:gd name="T9" fmla="*/ 0 h 78"/>
                    <a:gd name="T10" fmla="*/ 6 w 18"/>
                    <a:gd name="T11" fmla="*/ 0 h 78"/>
                  </a:gdLst>
                  <a:ahLst/>
                  <a:cxnLst>
                    <a:cxn ang="0">
                      <a:pos x="T0" y="T1"/>
                    </a:cxn>
                    <a:cxn ang="0">
                      <a:pos x="T2" y="T3"/>
                    </a:cxn>
                    <a:cxn ang="0">
                      <a:pos x="T4" y="T5"/>
                    </a:cxn>
                    <a:cxn ang="0">
                      <a:pos x="T6" y="T7"/>
                    </a:cxn>
                    <a:cxn ang="0">
                      <a:pos x="T8" y="T9"/>
                    </a:cxn>
                    <a:cxn ang="0">
                      <a:pos x="T10" y="T11"/>
                    </a:cxn>
                  </a:cxnLst>
                  <a:rect l="0" t="0" r="r" b="b"/>
                  <a:pathLst>
                    <a:path w="18" h="78">
                      <a:moveTo>
                        <a:pt x="6" y="0"/>
                      </a:moveTo>
                      <a:lnTo>
                        <a:pt x="0" y="0"/>
                      </a:lnTo>
                      <a:lnTo>
                        <a:pt x="0" y="78"/>
                      </a:lnTo>
                      <a:lnTo>
                        <a:pt x="18" y="78"/>
                      </a:lnTo>
                      <a:lnTo>
                        <a:pt x="18" y="0"/>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69" name="Freeform 85">
                  <a:extLst>
                    <a:ext uri="{FF2B5EF4-FFF2-40B4-BE49-F238E27FC236}">
                      <a16:creationId xmlns="" xmlns:a16="http://schemas.microsoft.com/office/drawing/2014/main" id="{D34B2C43-FA56-7947-918F-6AA844287B8C}"/>
                    </a:ext>
                  </a:extLst>
                </p:cNvPr>
                <p:cNvSpPr>
                  <a:spLocks noChangeAspect="1"/>
                </p:cNvSpPr>
                <p:nvPr/>
              </p:nvSpPr>
              <p:spPr bwMode="auto">
                <a:xfrm>
                  <a:off x="4523" y="1890"/>
                  <a:ext cx="14" cy="88"/>
                </a:xfrm>
                <a:custGeom>
                  <a:avLst/>
                  <a:gdLst>
                    <a:gd name="T0" fmla="*/ 6 w 12"/>
                    <a:gd name="T1" fmla="*/ 0 h 78"/>
                    <a:gd name="T2" fmla="*/ 0 w 12"/>
                    <a:gd name="T3" fmla="*/ 0 h 78"/>
                    <a:gd name="T4" fmla="*/ 0 w 12"/>
                    <a:gd name="T5" fmla="*/ 78 h 78"/>
                    <a:gd name="T6" fmla="*/ 12 w 12"/>
                    <a:gd name="T7" fmla="*/ 78 h 78"/>
                    <a:gd name="T8" fmla="*/ 12 w 12"/>
                    <a:gd name="T9" fmla="*/ 0 h 78"/>
                    <a:gd name="T10" fmla="*/ 6 w 12"/>
                    <a:gd name="T11" fmla="*/ 0 h 78"/>
                  </a:gdLst>
                  <a:ahLst/>
                  <a:cxnLst>
                    <a:cxn ang="0">
                      <a:pos x="T0" y="T1"/>
                    </a:cxn>
                    <a:cxn ang="0">
                      <a:pos x="T2" y="T3"/>
                    </a:cxn>
                    <a:cxn ang="0">
                      <a:pos x="T4" y="T5"/>
                    </a:cxn>
                    <a:cxn ang="0">
                      <a:pos x="T6" y="T7"/>
                    </a:cxn>
                    <a:cxn ang="0">
                      <a:pos x="T8" y="T9"/>
                    </a:cxn>
                    <a:cxn ang="0">
                      <a:pos x="T10" y="T11"/>
                    </a:cxn>
                  </a:cxnLst>
                  <a:rect l="0" t="0" r="r" b="b"/>
                  <a:pathLst>
                    <a:path w="12" h="78">
                      <a:moveTo>
                        <a:pt x="6" y="0"/>
                      </a:moveTo>
                      <a:lnTo>
                        <a:pt x="0" y="0"/>
                      </a:lnTo>
                      <a:lnTo>
                        <a:pt x="0" y="78"/>
                      </a:lnTo>
                      <a:lnTo>
                        <a:pt x="12" y="78"/>
                      </a:lnTo>
                      <a:lnTo>
                        <a:pt x="12" y="0"/>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70" name="Freeform 86">
                  <a:extLst>
                    <a:ext uri="{FF2B5EF4-FFF2-40B4-BE49-F238E27FC236}">
                      <a16:creationId xmlns="" xmlns:a16="http://schemas.microsoft.com/office/drawing/2014/main" id="{9DE9A35F-A5BE-6544-B9E3-8D104E919C1C}"/>
                    </a:ext>
                  </a:extLst>
                </p:cNvPr>
                <p:cNvSpPr>
                  <a:spLocks noChangeAspect="1"/>
                </p:cNvSpPr>
                <p:nvPr/>
              </p:nvSpPr>
              <p:spPr bwMode="auto">
                <a:xfrm rot="-190789">
                  <a:off x="4110" y="2366"/>
                  <a:ext cx="169" cy="121"/>
                </a:xfrm>
                <a:custGeom>
                  <a:avLst/>
                  <a:gdLst>
                    <a:gd name="T0" fmla="*/ 150 w 150"/>
                    <a:gd name="T1" fmla="*/ 102 h 108"/>
                    <a:gd name="T2" fmla="*/ 150 w 150"/>
                    <a:gd name="T3" fmla="*/ 96 h 108"/>
                    <a:gd name="T4" fmla="*/ 6 w 150"/>
                    <a:gd name="T5" fmla="*/ 0 h 108"/>
                    <a:gd name="T6" fmla="*/ 0 w 150"/>
                    <a:gd name="T7" fmla="*/ 12 h 108"/>
                    <a:gd name="T8" fmla="*/ 144 w 150"/>
                    <a:gd name="T9" fmla="*/ 108 h 108"/>
                    <a:gd name="T10" fmla="*/ 150 w 150"/>
                    <a:gd name="T11" fmla="*/ 102 h 108"/>
                  </a:gdLst>
                  <a:ahLst/>
                  <a:cxnLst>
                    <a:cxn ang="0">
                      <a:pos x="T0" y="T1"/>
                    </a:cxn>
                    <a:cxn ang="0">
                      <a:pos x="T2" y="T3"/>
                    </a:cxn>
                    <a:cxn ang="0">
                      <a:pos x="T4" y="T5"/>
                    </a:cxn>
                    <a:cxn ang="0">
                      <a:pos x="T6" y="T7"/>
                    </a:cxn>
                    <a:cxn ang="0">
                      <a:pos x="T8" y="T9"/>
                    </a:cxn>
                    <a:cxn ang="0">
                      <a:pos x="T10" y="T11"/>
                    </a:cxn>
                  </a:cxnLst>
                  <a:rect l="0" t="0" r="r" b="b"/>
                  <a:pathLst>
                    <a:path w="150" h="108">
                      <a:moveTo>
                        <a:pt x="150" y="102"/>
                      </a:moveTo>
                      <a:lnTo>
                        <a:pt x="150" y="96"/>
                      </a:lnTo>
                      <a:lnTo>
                        <a:pt x="6" y="0"/>
                      </a:lnTo>
                      <a:lnTo>
                        <a:pt x="0" y="12"/>
                      </a:lnTo>
                      <a:lnTo>
                        <a:pt x="144" y="108"/>
                      </a:lnTo>
                      <a:lnTo>
                        <a:pt x="150" y="102"/>
                      </a:lnTo>
                      <a:close/>
                    </a:path>
                  </a:pathLst>
                </a:custGeom>
                <a:solidFill>
                  <a:srgbClr val="FFFF00"/>
                </a:solidFill>
                <a:ln w="19050" cmpd="sng">
                  <a:solidFill>
                    <a:srgbClr val="FFFF00"/>
                  </a:solidFill>
                  <a:round/>
                  <a:headEnd/>
                  <a:tailEnd/>
                </a:ln>
              </p:spPr>
              <p:txBody>
                <a:bodyPr/>
                <a:lstStyle/>
                <a:p>
                  <a:endParaRPr lang="en-US"/>
                </a:p>
              </p:txBody>
            </p:sp>
            <p:sp>
              <p:nvSpPr>
                <p:cNvPr id="67671" name="Text Box 87">
                  <a:extLst>
                    <a:ext uri="{FF2B5EF4-FFF2-40B4-BE49-F238E27FC236}">
                      <a16:creationId xmlns="" xmlns:a16="http://schemas.microsoft.com/office/drawing/2014/main" id="{8795CD38-55F0-C04C-94B6-E2E480B739ED}"/>
                    </a:ext>
                  </a:extLst>
                </p:cNvPr>
                <p:cNvSpPr txBox="1">
                  <a:spLocks noChangeAspect="1" noChangeArrowheads="1"/>
                </p:cNvSpPr>
                <p:nvPr/>
              </p:nvSpPr>
              <p:spPr bwMode="auto">
                <a:xfrm>
                  <a:off x="3518" y="2394"/>
                  <a:ext cx="2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b="1">
                      <a:solidFill>
                        <a:srgbClr val="FFFF00"/>
                      </a:solidFill>
                      <a:latin typeface="Times New Roman" panose="02020603050405020304" pitchFamily="18" charset="0"/>
                    </a:rPr>
                    <a:t>HO</a:t>
                  </a:r>
                </a:p>
              </p:txBody>
            </p:sp>
          </p:grpSp>
        </p:grpSp>
        <p:sp>
          <p:nvSpPr>
            <p:cNvPr id="67672" name="Line 88">
              <a:extLst>
                <a:ext uri="{FF2B5EF4-FFF2-40B4-BE49-F238E27FC236}">
                  <a16:creationId xmlns="" xmlns:a16="http://schemas.microsoft.com/office/drawing/2014/main" id="{DDC6433A-95D2-5045-BC2C-781259BC0832}"/>
                </a:ext>
              </a:extLst>
            </p:cNvPr>
            <p:cNvSpPr>
              <a:spLocks noChangeShapeType="1"/>
            </p:cNvSpPr>
            <p:nvPr/>
          </p:nvSpPr>
          <p:spPr bwMode="auto">
            <a:xfrm>
              <a:off x="2112" y="3504"/>
              <a:ext cx="1488" cy="0"/>
            </a:xfrm>
            <a:prstGeom prst="line">
              <a:avLst/>
            </a:prstGeom>
            <a:noFill/>
            <a:ln w="57150">
              <a:solidFill>
                <a:schemeClr val="accent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73" name="Text Box 89">
              <a:extLst>
                <a:ext uri="{FF2B5EF4-FFF2-40B4-BE49-F238E27FC236}">
                  <a16:creationId xmlns="" xmlns:a16="http://schemas.microsoft.com/office/drawing/2014/main" id="{3765A414-44BE-9645-8B06-B9FFB220D13C}"/>
                </a:ext>
              </a:extLst>
            </p:cNvPr>
            <p:cNvSpPr txBox="1">
              <a:spLocks noChangeArrowheads="1"/>
            </p:cNvSpPr>
            <p:nvPr/>
          </p:nvSpPr>
          <p:spPr bwMode="auto">
            <a:xfrm>
              <a:off x="2496" y="3218"/>
              <a:ext cx="8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DHCR7</a:t>
              </a:r>
              <a:r>
                <a:rPr lang="en-US" altLang="en-US" sz="2400" b="1">
                  <a:latin typeface="Times New Roman" panose="02020603050405020304" pitchFamily="18" charset="0"/>
                </a:rPr>
                <a:t> ?</a:t>
              </a:r>
            </a:p>
          </p:txBody>
        </p:sp>
        <p:sp>
          <p:nvSpPr>
            <p:cNvPr id="67674" name="Text Box 90">
              <a:extLst>
                <a:ext uri="{FF2B5EF4-FFF2-40B4-BE49-F238E27FC236}">
                  <a16:creationId xmlns="" xmlns:a16="http://schemas.microsoft.com/office/drawing/2014/main" id="{5E7F1866-A375-C741-86B4-86B243EBE5AC}"/>
                </a:ext>
              </a:extLst>
            </p:cNvPr>
            <p:cNvSpPr txBox="1">
              <a:spLocks noChangeArrowheads="1"/>
            </p:cNvSpPr>
            <p:nvPr/>
          </p:nvSpPr>
          <p:spPr bwMode="auto">
            <a:xfrm>
              <a:off x="336" y="3912"/>
              <a:ext cx="4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solidFill>
                    <a:srgbClr val="CC3300"/>
                  </a:solidFill>
                  <a:latin typeface="Times New Roman" panose="02020603050405020304" pitchFamily="18" charset="0"/>
                </a:rPr>
                <a:t>27-hydroxy-7-dehydrocholesterol</a:t>
              </a:r>
              <a:r>
                <a:rPr lang="en-US" altLang="en-US" b="1">
                  <a:solidFill>
                    <a:schemeClr val="bg1"/>
                  </a:solidFill>
                  <a:latin typeface="Times New Roman" panose="02020603050405020304" pitchFamily="18" charset="0"/>
                </a:rPr>
                <a:t>		           </a:t>
              </a:r>
              <a:r>
                <a:rPr lang="en-US" altLang="en-US" b="1">
                  <a:solidFill>
                    <a:srgbClr val="66FF33"/>
                  </a:solidFill>
                  <a:latin typeface="Times New Roman" panose="02020603050405020304" pitchFamily="18" charset="0"/>
                </a:rPr>
                <a:t>27-hydroxycholesterol</a:t>
              </a:r>
            </a:p>
          </p:txBody>
        </p:sp>
        <p:grpSp>
          <p:nvGrpSpPr>
            <p:cNvPr id="67675" name="Group 91">
              <a:extLst>
                <a:ext uri="{FF2B5EF4-FFF2-40B4-BE49-F238E27FC236}">
                  <a16:creationId xmlns="" xmlns:a16="http://schemas.microsoft.com/office/drawing/2014/main" id="{3C06641E-40AE-2742-9062-F32F17D03390}"/>
                </a:ext>
              </a:extLst>
            </p:cNvPr>
            <p:cNvGrpSpPr>
              <a:grpSpLocks/>
            </p:cNvGrpSpPr>
            <p:nvPr/>
          </p:nvGrpSpPr>
          <p:grpSpPr bwMode="auto">
            <a:xfrm>
              <a:off x="564" y="1233"/>
              <a:ext cx="4424" cy="1839"/>
              <a:chOff x="564" y="1041"/>
              <a:chExt cx="4424" cy="1839"/>
            </a:xfrm>
          </p:grpSpPr>
          <p:sp>
            <p:nvSpPr>
              <p:cNvPr id="67676" name="Text Box 92">
                <a:extLst>
                  <a:ext uri="{FF2B5EF4-FFF2-40B4-BE49-F238E27FC236}">
                    <a16:creationId xmlns="" xmlns:a16="http://schemas.microsoft.com/office/drawing/2014/main" id="{A7C2EF29-EE11-7A4C-A9D5-96A679935257}"/>
                  </a:ext>
                </a:extLst>
              </p:cNvPr>
              <p:cNvSpPr txBox="1">
                <a:spLocks noChangeArrowheads="1"/>
              </p:cNvSpPr>
              <p:nvPr/>
            </p:nvSpPr>
            <p:spPr bwMode="auto">
              <a:xfrm>
                <a:off x="1364" y="2313"/>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CYP27</a:t>
                </a:r>
              </a:p>
            </p:txBody>
          </p:sp>
          <p:sp>
            <p:nvSpPr>
              <p:cNvPr id="67677" name="Text Box 93">
                <a:extLst>
                  <a:ext uri="{FF2B5EF4-FFF2-40B4-BE49-F238E27FC236}">
                    <a16:creationId xmlns="" xmlns:a16="http://schemas.microsoft.com/office/drawing/2014/main" id="{F1ADC68C-7C39-F84D-9911-F0EE81EFFD42}"/>
                  </a:ext>
                </a:extLst>
              </p:cNvPr>
              <p:cNvSpPr txBox="1">
                <a:spLocks noChangeArrowheads="1"/>
              </p:cNvSpPr>
              <p:nvPr/>
            </p:nvSpPr>
            <p:spPr bwMode="auto">
              <a:xfrm>
                <a:off x="4320" y="2298"/>
                <a:ext cx="6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CYP27</a:t>
                </a:r>
              </a:p>
            </p:txBody>
          </p:sp>
          <p:grpSp>
            <p:nvGrpSpPr>
              <p:cNvPr id="67678" name="Group 94">
                <a:extLst>
                  <a:ext uri="{FF2B5EF4-FFF2-40B4-BE49-F238E27FC236}">
                    <a16:creationId xmlns="" xmlns:a16="http://schemas.microsoft.com/office/drawing/2014/main" id="{74D1132F-3D2F-8644-B2F2-3AFB9C9B71C2}"/>
                  </a:ext>
                </a:extLst>
              </p:cNvPr>
              <p:cNvGrpSpPr>
                <a:grpSpLocks/>
              </p:cNvGrpSpPr>
              <p:nvPr/>
            </p:nvGrpSpPr>
            <p:grpSpPr bwMode="auto">
              <a:xfrm>
                <a:off x="564" y="1041"/>
                <a:ext cx="4424" cy="1071"/>
                <a:chOff x="564" y="720"/>
                <a:chExt cx="4424" cy="1071"/>
              </a:xfrm>
            </p:grpSpPr>
            <p:grpSp>
              <p:nvGrpSpPr>
                <p:cNvPr id="67679" name="Group 95">
                  <a:extLst>
                    <a:ext uri="{FF2B5EF4-FFF2-40B4-BE49-F238E27FC236}">
                      <a16:creationId xmlns="" xmlns:a16="http://schemas.microsoft.com/office/drawing/2014/main" id="{E7A39FB4-4C84-F54D-953C-D78C6D4D4B7B}"/>
                    </a:ext>
                  </a:extLst>
                </p:cNvPr>
                <p:cNvGrpSpPr>
                  <a:grpSpLocks/>
                </p:cNvGrpSpPr>
                <p:nvPr/>
              </p:nvGrpSpPr>
              <p:grpSpPr bwMode="auto">
                <a:xfrm>
                  <a:off x="595" y="720"/>
                  <a:ext cx="4393" cy="872"/>
                  <a:chOff x="595" y="1152"/>
                  <a:chExt cx="4393" cy="872"/>
                </a:xfrm>
              </p:grpSpPr>
              <p:grpSp>
                <p:nvGrpSpPr>
                  <p:cNvPr id="67680" name="Group 96">
                    <a:extLst>
                      <a:ext uri="{FF2B5EF4-FFF2-40B4-BE49-F238E27FC236}">
                        <a16:creationId xmlns="" xmlns:a16="http://schemas.microsoft.com/office/drawing/2014/main" id="{671429C7-87C5-5045-9686-0F3A6B13A6B8}"/>
                      </a:ext>
                    </a:extLst>
                  </p:cNvPr>
                  <p:cNvGrpSpPr>
                    <a:grpSpLocks/>
                  </p:cNvGrpSpPr>
                  <p:nvPr/>
                </p:nvGrpSpPr>
                <p:grpSpPr bwMode="auto">
                  <a:xfrm>
                    <a:off x="595" y="1152"/>
                    <a:ext cx="1484" cy="827"/>
                    <a:chOff x="595" y="1695"/>
                    <a:chExt cx="1484" cy="827"/>
                  </a:xfrm>
                </p:grpSpPr>
                <p:sp>
                  <p:nvSpPr>
                    <p:cNvPr id="67681" name="Freeform 97">
                      <a:extLst>
                        <a:ext uri="{FF2B5EF4-FFF2-40B4-BE49-F238E27FC236}">
                          <a16:creationId xmlns="" xmlns:a16="http://schemas.microsoft.com/office/drawing/2014/main" id="{9159E197-61BD-8A46-8175-25FB26B3D6F6}"/>
                        </a:ext>
                      </a:extLst>
                    </p:cNvPr>
                    <p:cNvSpPr>
                      <a:spLocks noChangeAspect="1"/>
                    </p:cNvSpPr>
                    <p:nvPr/>
                  </p:nvSpPr>
                  <p:spPr bwMode="auto">
                    <a:xfrm>
                      <a:off x="1749" y="1789"/>
                      <a:ext cx="20" cy="88"/>
                    </a:xfrm>
                    <a:custGeom>
                      <a:avLst/>
                      <a:gdLst>
                        <a:gd name="T0" fmla="*/ 12 w 18"/>
                        <a:gd name="T1" fmla="*/ 78 h 78"/>
                        <a:gd name="T2" fmla="*/ 18 w 18"/>
                        <a:gd name="T3" fmla="*/ 78 h 78"/>
                        <a:gd name="T4" fmla="*/ 18 w 18"/>
                        <a:gd name="T5" fmla="*/ 0 h 78"/>
                        <a:gd name="T6" fmla="*/ 0 w 18"/>
                        <a:gd name="T7" fmla="*/ 0 h 78"/>
                        <a:gd name="T8" fmla="*/ 0 w 18"/>
                        <a:gd name="T9" fmla="*/ 78 h 78"/>
                        <a:gd name="T10" fmla="*/ 12 w 18"/>
                        <a:gd name="T11" fmla="*/ 78 h 78"/>
                      </a:gdLst>
                      <a:ahLst/>
                      <a:cxnLst>
                        <a:cxn ang="0">
                          <a:pos x="T0" y="T1"/>
                        </a:cxn>
                        <a:cxn ang="0">
                          <a:pos x="T2" y="T3"/>
                        </a:cxn>
                        <a:cxn ang="0">
                          <a:pos x="T4" y="T5"/>
                        </a:cxn>
                        <a:cxn ang="0">
                          <a:pos x="T6" y="T7"/>
                        </a:cxn>
                        <a:cxn ang="0">
                          <a:pos x="T8" y="T9"/>
                        </a:cxn>
                        <a:cxn ang="0">
                          <a:pos x="T10" y="T11"/>
                        </a:cxn>
                      </a:cxnLst>
                      <a:rect l="0" t="0" r="r" b="b"/>
                      <a:pathLst>
                        <a:path w="18" h="78">
                          <a:moveTo>
                            <a:pt x="12" y="78"/>
                          </a:moveTo>
                          <a:lnTo>
                            <a:pt x="18" y="78"/>
                          </a:lnTo>
                          <a:lnTo>
                            <a:pt x="18" y="0"/>
                          </a:lnTo>
                          <a:lnTo>
                            <a:pt x="0" y="0"/>
                          </a:lnTo>
                          <a:lnTo>
                            <a:pt x="0" y="78"/>
                          </a:lnTo>
                          <a:lnTo>
                            <a:pt x="12" y="78"/>
                          </a:lnTo>
                          <a:close/>
                        </a:path>
                      </a:pathLst>
                    </a:custGeom>
                    <a:solidFill>
                      <a:srgbClr val="FFFF00"/>
                    </a:solidFill>
                    <a:ln w="19050" cmpd="sng">
                      <a:solidFill>
                        <a:srgbClr val="FFFF00"/>
                      </a:solidFill>
                      <a:round/>
                      <a:headEnd/>
                      <a:tailEnd/>
                    </a:ln>
                  </p:spPr>
                  <p:txBody>
                    <a:bodyPr/>
                    <a:lstStyle/>
                    <a:p>
                      <a:endParaRPr lang="en-US"/>
                    </a:p>
                  </p:txBody>
                </p:sp>
                <p:sp>
                  <p:nvSpPr>
                    <p:cNvPr id="67682" name="Freeform 98">
                      <a:extLst>
                        <a:ext uri="{FF2B5EF4-FFF2-40B4-BE49-F238E27FC236}">
                          <a16:creationId xmlns="" xmlns:a16="http://schemas.microsoft.com/office/drawing/2014/main" id="{3F028A22-5033-CF47-A84E-47AC3C4E6AAF}"/>
                        </a:ext>
                      </a:extLst>
                    </p:cNvPr>
                    <p:cNvSpPr>
                      <a:spLocks noChangeAspect="1"/>
                    </p:cNvSpPr>
                    <p:nvPr/>
                  </p:nvSpPr>
                  <p:spPr bwMode="auto">
                    <a:xfrm>
                      <a:off x="1803" y="1729"/>
                      <a:ext cx="74" cy="67"/>
                    </a:xfrm>
                    <a:custGeom>
                      <a:avLst/>
                      <a:gdLst>
                        <a:gd name="T0" fmla="*/ 6 w 66"/>
                        <a:gd name="T1" fmla="*/ 6 h 60"/>
                        <a:gd name="T2" fmla="*/ 0 w 66"/>
                        <a:gd name="T3" fmla="*/ 12 h 60"/>
                        <a:gd name="T4" fmla="*/ 60 w 66"/>
                        <a:gd name="T5" fmla="*/ 60 h 60"/>
                        <a:gd name="T6" fmla="*/ 66 w 66"/>
                        <a:gd name="T7" fmla="*/ 48 h 60"/>
                        <a:gd name="T8" fmla="*/ 12 w 66"/>
                        <a:gd name="T9" fmla="*/ 0 h 60"/>
                        <a:gd name="T10" fmla="*/ 6 w 66"/>
                        <a:gd name="T11" fmla="*/ 6 h 60"/>
                      </a:gdLst>
                      <a:ahLst/>
                      <a:cxnLst>
                        <a:cxn ang="0">
                          <a:pos x="T0" y="T1"/>
                        </a:cxn>
                        <a:cxn ang="0">
                          <a:pos x="T2" y="T3"/>
                        </a:cxn>
                        <a:cxn ang="0">
                          <a:pos x="T4" y="T5"/>
                        </a:cxn>
                        <a:cxn ang="0">
                          <a:pos x="T6" y="T7"/>
                        </a:cxn>
                        <a:cxn ang="0">
                          <a:pos x="T8" y="T9"/>
                        </a:cxn>
                        <a:cxn ang="0">
                          <a:pos x="T10" y="T11"/>
                        </a:cxn>
                      </a:cxnLst>
                      <a:rect l="0" t="0" r="r" b="b"/>
                      <a:pathLst>
                        <a:path w="66" h="60">
                          <a:moveTo>
                            <a:pt x="6" y="6"/>
                          </a:moveTo>
                          <a:lnTo>
                            <a:pt x="0" y="12"/>
                          </a:lnTo>
                          <a:lnTo>
                            <a:pt x="60" y="60"/>
                          </a:lnTo>
                          <a:lnTo>
                            <a:pt x="66" y="48"/>
                          </a:lnTo>
                          <a:lnTo>
                            <a:pt x="12" y="0"/>
                          </a:lnTo>
                          <a:lnTo>
                            <a:pt x="6" y="6"/>
                          </a:lnTo>
                          <a:close/>
                        </a:path>
                      </a:pathLst>
                    </a:custGeom>
                    <a:solidFill>
                      <a:srgbClr val="FFFF00"/>
                    </a:solidFill>
                    <a:ln w="19050" cmpd="sng">
                      <a:solidFill>
                        <a:srgbClr val="FFFF00"/>
                      </a:solidFill>
                      <a:round/>
                      <a:headEnd/>
                      <a:tailEnd/>
                    </a:ln>
                  </p:spPr>
                  <p:txBody>
                    <a:bodyPr/>
                    <a:lstStyle/>
                    <a:p>
                      <a:endParaRPr lang="en-US"/>
                    </a:p>
                  </p:txBody>
                </p:sp>
                <p:sp>
                  <p:nvSpPr>
                    <p:cNvPr id="67683" name="Freeform 99">
                      <a:extLst>
                        <a:ext uri="{FF2B5EF4-FFF2-40B4-BE49-F238E27FC236}">
                          <a16:creationId xmlns="" xmlns:a16="http://schemas.microsoft.com/office/drawing/2014/main" id="{A9DD54F7-5A61-3E41-8C68-D9783CC85A8F}"/>
                        </a:ext>
                      </a:extLst>
                    </p:cNvPr>
                    <p:cNvSpPr>
                      <a:spLocks noChangeAspect="1"/>
                    </p:cNvSpPr>
                    <p:nvPr/>
                  </p:nvSpPr>
                  <p:spPr bwMode="auto">
                    <a:xfrm>
                      <a:off x="1688" y="1729"/>
                      <a:ext cx="81" cy="67"/>
                    </a:xfrm>
                    <a:custGeom>
                      <a:avLst/>
                      <a:gdLst>
                        <a:gd name="T0" fmla="*/ 6 w 72"/>
                        <a:gd name="T1" fmla="*/ 6 h 60"/>
                        <a:gd name="T2" fmla="*/ 0 w 72"/>
                        <a:gd name="T3" fmla="*/ 12 h 60"/>
                        <a:gd name="T4" fmla="*/ 60 w 72"/>
                        <a:gd name="T5" fmla="*/ 60 h 60"/>
                        <a:gd name="T6" fmla="*/ 72 w 72"/>
                        <a:gd name="T7" fmla="*/ 48 h 60"/>
                        <a:gd name="T8" fmla="*/ 12 w 72"/>
                        <a:gd name="T9" fmla="*/ 0 h 60"/>
                        <a:gd name="T10" fmla="*/ 6 w 72"/>
                        <a:gd name="T11" fmla="*/ 6 h 60"/>
                      </a:gdLst>
                      <a:ahLst/>
                      <a:cxnLst>
                        <a:cxn ang="0">
                          <a:pos x="T0" y="T1"/>
                        </a:cxn>
                        <a:cxn ang="0">
                          <a:pos x="T2" y="T3"/>
                        </a:cxn>
                        <a:cxn ang="0">
                          <a:pos x="T4" y="T5"/>
                        </a:cxn>
                        <a:cxn ang="0">
                          <a:pos x="T6" y="T7"/>
                        </a:cxn>
                        <a:cxn ang="0">
                          <a:pos x="T8" y="T9"/>
                        </a:cxn>
                        <a:cxn ang="0">
                          <a:pos x="T10" y="T11"/>
                        </a:cxn>
                      </a:cxnLst>
                      <a:rect l="0" t="0" r="r" b="b"/>
                      <a:pathLst>
                        <a:path w="72" h="60">
                          <a:moveTo>
                            <a:pt x="6" y="6"/>
                          </a:moveTo>
                          <a:lnTo>
                            <a:pt x="0" y="12"/>
                          </a:lnTo>
                          <a:lnTo>
                            <a:pt x="60" y="60"/>
                          </a:lnTo>
                          <a:lnTo>
                            <a:pt x="72" y="48"/>
                          </a:lnTo>
                          <a:lnTo>
                            <a:pt x="12" y="0"/>
                          </a:lnTo>
                          <a:lnTo>
                            <a:pt x="6" y="6"/>
                          </a:lnTo>
                          <a:close/>
                        </a:path>
                      </a:pathLst>
                    </a:custGeom>
                    <a:solidFill>
                      <a:srgbClr val="FFFF00"/>
                    </a:solidFill>
                    <a:ln w="19050" cmpd="sng">
                      <a:solidFill>
                        <a:srgbClr val="FFFF00"/>
                      </a:solidFill>
                      <a:round/>
                      <a:headEnd/>
                      <a:tailEnd/>
                    </a:ln>
                  </p:spPr>
                  <p:txBody>
                    <a:bodyPr/>
                    <a:lstStyle/>
                    <a:p>
                      <a:endParaRPr lang="en-US"/>
                    </a:p>
                  </p:txBody>
                </p:sp>
                <p:sp>
                  <p:nvSpPr>
                    <p:cNvPr id="67684" name="Freeform 100">
                      <a:extLst>
                        <a:ext uri="{FF2B5EF4-FFF2-40B4-BE49-F238E27FC236}">
                          <a16:creationId xmlns="" xmlns:a16="http://schemas.microsoft.com/office/drawing/2014/main" id="{DF7A35E7-45F1-FA4F-984A-C7E2326AE249}"/>
                        </a:ext>
                      </a:extLst>
                    </p:cNvPr>
                    <p:cNvSpPr>
                      <a:spLocks noChangeAspect="1"/>
                    </p:cNvSpPr>
                    <p:nvPr/>
                  </p:nvSpPr>
                  <p:spPr bwMode="auto">
                    <a:xfrm>
                      <a:off x="1749" y="1722"/>
                      <a:ext cx="74" cy="81"/>
                    </a:xfrm>
                    <a:custGeom>
                      <a:avLst/>
                      <a:gdLst>
                        <a:gd name="T0" fmla="*/ 60 w 66"/>
                        <a:gd name="T1" fmla="*/ 6 h 72"/>
                        <a:gd name="T2" fmla="*/ 54 w 66"/>
                        <a:gd name="T3" fmla="*/ 0 h 72"/>
                        <a:gd name="T4" fmla="*/ 0 w 66"/>
                        <a:gd name="T5" fmla="*/ 60 h 72"/>
                        <a:gd name="T6" fmla="*/ 12 w 66"/>
                        <a:gd name="T7" fmla="*/ 72 h 72"/>
                        <a:gd name="T8" fmla="*/ 66 w 66"/>
                        <a:gd name="T9" fmla="*/ 12 h 72"/>
                        <a:gd name="T10" fmla="*/ 60 w 66"/>
                        <a:gd name="T11" fmla="*/ 6 h 72"/>
                      </a:gdLst>
                      <a:ahLst/>
                      <a:cxnLst>
                        <a:cxn ang="0">
                          <a:pos x="T0" y="T1"/>
                        </a:cxn>
                        <a:cxn ang="0">
                          <a:pos x="T2" y="T3"/>
                        </a:cxn>
                        <a:cxn ang="0">
                          <a:pos x="T4" y="T5"/>
                        </a:cxn>
                        <a:cxn ang="0">
                          <a:pos x="T6" y="T7"/>
                        </a:cxn>
                        <a:cxn ang="0">
                          <a:pos x="T8" y="T9"/>
                        </a:cxn>
                        <a:cxn ang="0">
                          <a:pos x="T10" y="T11"/>
                        </a:cxn>
                      </a:cxnLst>
                      <a:rect l="0" t="0" r="r" b="b"/>
                      <a:pathLst>
                        <a:path w="66" h="72">
                          <a:moveTo>
                            <a:pt x="60" y="6"/>
                          </a:moveTo>
                          <a:lnTo>
                            <a:pt x="54" y="0"/>
                          </a:lnTo>
                          <a:lnTo>
                            <a:pt x="0" y="60"/>
                          </a:lnTo>
                          <a:lnTo>
                            <a:pt x="12" y="72"/>
                          </a:lnTo>
                          <a:lnTo>
                            <a:pt x="66" y="12"/>
                          </a:lnTo>
                          <a:lnTo>
                            <a:pt x="60" y="6"/>
                          </a:lnTo>
                          <a:close/>
                        </a:path>
                      </a:pathLst>
                    </a:custGeom>
                    <a:solidFill>
                      <a:srgbClr val="FFFF00"/>
                    </a:solidFill>
                    <a:ln w="19050" cmpd="sng">
                      <a:solidFill>
                        <a:srgbClr val="FFFF00"/>
                      </a:solidFill>
                      <a:round/>
                      <a:headEnd/>
                      <a:tailEnd/>
                    </a:ln>
                  </p:spPr>
                  <p:txBody>
                    <a:bodyPr/>
                    <a:lstStyle/>
                    <a:p>
                      <a:endParaRPr lang="en-US"/>
                    </a:p>
                  </p:txBody>
                </p:sp>
                <p:sp>
                  <p:nvSpPr>
                    <p:cNvPr id="67685" name="Freeform 101">
                      <a:extLst>
                        <a:ext uri="{FF2B5EF4-FFF2-40B4-BE49-F238E27FC236}">
                          <a16:creationId xmlns="" xmlns:a16="http://schemas.microsoft.com/office/drawing/2014/main" id="{8FEAED03-CC31-F345-9723-7958FE56B83F}"/>
                        </a:ext>
                      </a:extLst>
                    </p:cNvPr>
                    <p:cNvSpPr>
                      <a:spLocks noChangeAspect="1"/>
                    </p:cNvSpPr>
                    <p:nvPr/>
                  </p:nvSpPr>
                  <p:spPr bwMode="auto">
                    <a:xfrm>
                      <a:off x="1917" y="1695"/>
                      <a:ext cx="27" cy="34"/>
                    </a:xfrm>
                    <a:custGeom>
                      <a:avLst/>
                      <a:gdLst>
                        <a:gd name="T0" fmla="*/ 18 w 24"/>
                        <a:gd name="T1" fmla="*/ 6 h 30"/>
                        <a:gd name="T2" fmla="*/ 12 w 24"/>
                        <a:gd name="T3" fmla="*/ 0 h 30"/>
                        <a:gd name="T4" fmla="*/ 0 w 24"/>
                        <a:gd name="T5" fmla="*/ 18 h 30"/>
                        <a:gd name="T6" fmla="*/ 12 w 24"/>
                        <a:gd name="T7" fmla="*/ 30 h 30"/>
                        <a:gd name="T8" fmla="*/ 24 w 24"/>
                        <a:gd name="T9" fmla="*/ 12 h 30"/>
                        <a:gd name="T10" fmla="*/ 18 w 24"/>
                        <a:gd name="T11" fmla="*/ 6 h 30"/>
                      </a:gdLst>
                      <a:ahLst/>
                      <a:cxnLst>
                        <a:cxn ang="0">
                          <a:pos x="T0" y="T1"/>
                        </a:cxn>
                        <a:cxn ang="0">
                          <a:pos x="T2" y="T3"/>
                        </a:cxn>
                        <a:cxn ang="0">
                          <a:pos x="T4" y="T5"/>
                        </a:cxn>
                        <a:cxn ang="0">
                          <a:pos x="T6" y="T7"/>
                        </a:cxn>
                        <a:cxn ang="0">
                          <a:pos x="T8" y="T9"/>
                        </a:cxn>
                        <a:cxn ang="0">
                          <a:pos x="T10" y="T11"/>
                        </a:cxn>
                      </a:cxnLst>
                      <a:rect l="0" t="0" r="r" b="b"/>
                      <a:pathLst>
                        <a:path w="24" h="30">
                          <a:moveTo>
                            <a:pt x="18" y="6"/>
                          </a:moveTo>
                          <a:lnTo>
                            <a:pt x="12" y="0"/>
                          </a:lnTo>
                          <a:lnTo>
                            <a:pt x="0" y="18"/>
                          </a:lnTo>
                          <a:lnTo>
                            <a:pt x="12" y="30"/>
                          </a:lnTo>
                          <a:lnTo>
                            <a:pt x="24" y="12"/>
                          </a:lnTo>
                          <a:lnTo>
                            <a:pt x="18" y="6"/>
                          </a:lnTo>
                          <a:close/>
                        </a:path>
                      </a:pathLst>
                    </a:custGeom>
                    <a:solidFill>
                      <a:srgbClr val="FFFF00"/>
                    </a:solidFill>
                    <a:ln w="19050" cmpd="sng">
                      <a:solidFill>
                        <a:srgbClr val="FFFF00"/>
                      </a:solidFill>
                      <a:round/>
                      <a:headEnd/>
                      <a:tailEnd/>
                    </a:ln>
                  </p:spPr>
                  <p:txBody>
                    <a:bodyPr/>
                    <a:lstStyle/>
                    <a:p>
                      <a:endParaRPr lang="en-US"/>
                    </a:p>
                  </p:txBody>
                </p:sp>
                <p:sp>
                  <p:nvSpPr>
                    <p:cNvPr id="67686" name="Freeform 102">
                      <a:extLst>
                        <a:ext uri="{FF2B5EF4-FFF2-40B4-BE49-F238E27FC236}">
                          <a16:creationId xmlns="" xmlns:a16="http://schemas.microsoft.com/office/drawing/2014/main" id="{DE27FF13-1FBB-4948-9C0E-55AD3166DBA1}"/>
                        </a:ext>
                      </a:extLst>
                    </p:cNvPr>
                    <p:cNvSpPr>
                      <a:spLocks noChangeAspect="1"/>
                    </p:cNvSpPr>
                    <p:nvPr/>
                  </p:nvSpPr>
                  <p:spPr bwMode="auto">
                    <a:xfrm>
                      <a:off x="1931" y="1702"/>
                      <a:ext cx="80" cy="67"/>
                    </a:xfrm>
                    <a:custGeom>
                      <a:avLst/>
                      <a:gdLst>
                        <a:gd name="T0" fmla="*/ 6 w 72"/>
                        <a:gd name="T1" fmla="*/ 12 h 60"/>
                        <a:gd name="T2" fmla="*/ 0 w 72"/>
                        <a:gd name="T3" fmla="*/ 18 h 60"/>
                        <a:gd name="T4" fmla="*/ 60 w 72"/>
                        <a:gd name="T5" fmla="*/ 60 h 60"/>
                        <a:gd name="T6" fmla="*/ 72 w 72"/>
                        <a:gd name="T7" fmla="*/ 48 h 60"/>
                        <a:gd name="T8" fmla="*/ 12 w 72"/>
                        <a:gd name="T9" fmla="*/ 0 h 60"/>
                        <a:gd name="T10" fmla="*/ 6 w 72"/>
                        <a:gd name="T11" fmla="*/ 12 h 60"/>
                      </a:gdLst>
                      <a:ahLst/>
                      <a:cxnLst>
                        <a:cxn ang="0">
                          <a:pos x="T0" y="T1"/>
                        </a:cxn>
                        <a:cxn ang="0">
                          <a:pos x="T2" y="T3"/>
                        </a:cxn>
                        <a:cxn ang="0">
                          <a:pos x="T4" y="T5"/>
                        </a:cxn>
                        <a:cxn ang="0">
                          <a:pos x="T6" y="T7"/>
                        </a:cxn>
                        <a:cxn ang="0">
                          <a:pos x="T8" y="T9"/>
                        </a:cxn>
                        <a:cxn ang="0">
                          <a:pos x="T10" y="T11"/>
                        </a:cxn>
                      </a:cxnLst>
                      <a:rect l="0" t="0" r="r" b="b"/>
                      <a:pathLst>
                        <a:path w="72" h="60">
                          <a:moveTo>
                            <a:pt x="6" y="12"/>
                          </a:moveTo>
                          <a:lnTo>
                            <a:pt x="0" y="18"/>
                          </a:lnTo>
                          <a:lnTo>
                            <a:pt x="60" y="60"/>
                          </a:lnTo>
                          <a:lnTo>
                            <a:pt x="72" y="48"/>
                          </a:lnTo>
                          <a:lnTo>
                            <a:pt x="12" y="0"/>
                          </a:lnTo>
                          <a:lnTo>
                            <a:pt x="6" y="12"/>
                          </a:lnTo>
                          <a:close/>
                        </a:path>
                      </a:pathLst>
                    </a:custGeom>
                    <a:solidFill>
                      <a:srgbClr val="FFFF00"/>
                    </a:solidFill>
                    <a:ln w="19050" cmpd="sng">
                      <a:solidFill>
                        <a:srgbClr val="FFFF00"/>
                      </a:solidFill>
                      <a:round/>
                      <a:headEnd/>
                      <a:tailEnd/>
                    </a:ln>
                  </p:spPr>
                  <p:txBody>
                    <a:bodyPr/>
                    <a:lstStyle/>
                    <a:p>
                      <a:endParaRPr lang="en-US"/>
                    </a:p>
                  </p:txBody>
                </p:sp>
                <p:sp>
                  <p:nvSpPr>
                    <p:cNvPr id="67687" name="Freeform 103">
                      <a:extLst>
                        <a:ext uri="{FF2B5EF4-FFF2-40B4-BE49-F238E27FC236}">
                          <a16:creationId xmlns="" xmlns:a16="http://schemas.microsoft.com/office/drawing/2014/main" id="{9B9D9904-7B9E-D345-A69C-794D2250E5F4}"/>
                        </a:ext>
                      </a:extLst>
                    </p:cNvPr>
                    <p:cNvSpPr>
                      <a:spLocks noChangeAspect="1"/>
                    </p:cNvSpPr>
                    <p:nvPr/>
                  </p:nvSpPr>
                  <p:spPr bwMode="auto">
                    <a:xfrm>
                      <a:off x="1863" y="1715"/>
                      <a:ext cx="68" cy="81"/>
                    </a:xfrm>
                    <a:custGeom>
                      <a:avLst/>
                      <a:gdLst>
                        <a:gd name="T0" fmla="*/ 6 w 60"/>
                        <a:gd name="T1" fmla="*/ 66 h 72"/>
                        <a:gd name="T2" fmla="*/ 12 w 60"/>
                        <a:gd name="T3" fmla="*/ 72 h 72"/>
                        <a:gd name="T4" fmla="*/ 60 w 60"/>
                        <a:gd name="T5" fmla="*/ 6 h 72"/>
                        <a:gd name="T6" fmla="*/ 48 w 60"/>
                        <a:gd name="T7" fmla="*/ 0 h 72"/>
                        <a:gd name="T8" fmla="*/ 0 w 60"/>
                        <a:gd name="T9" fmla="*/ 60 h 72"/>
                        <a:gd name="T10" fmla="*/ 6 w 60"/>
                        <a:gd name="T11" fmla="*/ 66 h 72"/>
                      </a:gdLst>
                      <a:ahLst/>
                      <a:cxnLst>
                        <a:cxn ang="0">
                          <a:pos x="T0" y="T1"/>
                        </a:cxn>
                        <a:cxn ang="0">
                          <a:pos x="T2" y="T3"/>
                        </a:cxn>
                        <a:cxn ang="0">
                          <a:pos x="T4" y="T5"/>
                        </a:cxn>
                        <a:cxn ang="0">
                          <a:pos x="T6" y="T7"/>
                        </a:cxn>
                        <a:cxn ang="0">
                          <a:pos x="T8" y="T9"/>
                        </a:cxn>
                        <a:cxn ang="0">
                          <a:pos x="T10" y="T11"/>
                        </a:cxn>
                      </a:cxnLst>
                      <a:rect l="0" t="0" r="r" b="b"/>
                      <a:pathLst>
                        <a:path w="60" h="72">
                          <a:moveTo>
                            <a:pt x="6" y="66"/>
                          </a:moveTo>
                          <a:lnTo>
                            <a:pt x="12" y="72"/>
                          </a:lnTo>
                          <a:lnTo>
                            <a:pt x="60" y="6"/>
                          </a:lnTo>
                          <a:lnTo>
                            <a:pt x="48" y="0"/>
                          </a:lnTo>
                          <a:lnTo>
                            <a:pt x="0" y="60"/>
                          </a:lnTo>
                          <a:lnTo>
                            <a:pt x="6" y="66"/>
                          </a:lnTo>
                          <a:close/>
                        </a:path>
                      </a:pathLst>
                    </a:custGeom>
                    <a:solidFill>
                      <a:srgbClr val="FFFF00"/>
                    </a:solidFill>
                    <a:ln w="19050" cmpd="sng">
                      <a:solidFill>
                        <a:srgbClr val="FFFF00"/>
                      </a:solidFill>
                      <a:round/>
                      <a:headEnd/>
                      <a:tailEnd/>
                    </a:ln>
                  </p:spPr>
                  <p:txBody>
                    <a:bodyPr/>
                    <a:lstStyle/>
                    <a:p>
                      <a:endParaRPr lang="en-US"/>
                    </a:p>
                  </p:txBody>
                </p:sp>
                <p:sp>
                  <p:nvSpPr>
                    <p:cNvPr id="67688" name="Freeform 104">
                      <a:extLst>
                        <a:ext uri="{FF2B5EF4-FFF2-40B4-BE49-F238E27FC236}">
                          <a16:creationId xmlns="" xmlns:a16="http://schemas.microsoft.com/office/drawing/2014/main" id="{C082428B-5177-E848-8F6A-B13B969F30FF}"/>
                        </a:ext>
                      </a:extLst>
                    </p:cNvPr>
                    <p:cNvSpPr>
                      <a:spLocks noChangeAspect="1"/>
                    </p:cNvSpPr>
                    <p:nvPr/>
                  </p:nvSpPr>
                  <p:spPr bwMode="auto">
                    <a:xfrm>
                      <a:off x="1985" y="1756"/>
                      <a:ext cx="20" cy="87"/>
                    </a:xfrm>
                    <a:custGeom>
                      <a:avLst/>
                      <a:gdLst>
                        <a:gd name="T0" fmla="*/ 12 w 18"/>
                        <a:gd name="T1" fmla="*/ 0 h 78"/>
                        <a:gd name="T2" fmla="*/ 6 w 18"/>
                        <a:gd name="T3" fmla="*/ 0 h 78"/>
                        <a:gd name="T4" fmla="*/ 0 w 18"/>
                        <a:gd name="T5" fmla="*/ 78 h 78"/>
                        <a:gd name="T6" fmla="*/ 12 w 18"/>
                        <a:gd name="T7" fmla="*/ 78 h 78"/>
                        <a:gd name="T8" fmla="*/ 18 w 18"/>
                        <a:gd name="T9" fmla="*/ 6 h 78"/>
                        <a:gd name="T10" fmla="*/ 12 w 18"/>
                        <a:gd name="T11" fmla="*/ 0 h 78"/>
                      </a:gdLst>
                      <a:ahLst/>
                      <a:cxnLst>
                        <a:cxn ang="0">
                          <a:pos x="T0" y="T1"/>
                        </a:cxn>
                        <a:cxn ang="0">
                          <a:pos x="T2" y="T3"/>
                        </a:cxn>
                        <a:cxn ang="0">
                          <a:pos x="T4" y="T5"/>
                        </a:cxn>
                        <a:cxn ang="0">
                          <a:pos x="T6" y="T7"/>
                        </a:cxn>
                        <a:cxn ang="0">
                          <a:pos x="T8" y="T9"/>
                        </a:cxn>
                        <a:cxn ang="0">
                          <a:pos x="T10" y="T11"/>
                        </a:cxn>
                      </a:cxnLst>
                      <a:rect l="0" t="0" r="r" b="b"/>
                      <a:pathLst>
                        <a:path w="18" h="78">
                          <a:moveTo>
                            <a:pt x="12" y="0"/>
                          </a:moveTo>
                          <a:lnTo>
                            <a:pt x="6" y="0"/>
                          </a:lnTo>
                          <a:lnTo>
                            <a:pt x="0" y="78"/>
                          </a:lnTo>
                          <a:lnTo>
                            <a:pt x="12" y="78"/>
                          </a:lnTo>
                          <a:lnTo>
                            <a:pt x="18" y="6"/>
                          </a:lnTo>
                          <a:lnTo>
                            <a:pt x="12" y="0"/>
                          </a:lnTo>
                          <a:close/>
                        </a:path>
                      </a:pathLst>
                    </a:custGeom>
                    <a:solidFill>
                      <a:srgbClr val="FFFF00"/>
                    </a:solidFill>
                    <a:ln w="19050" cmpd="sng">
                      <a:solidFill>
                        <a:srgbClr val="FFFF00"/>
                      </a:solidFill>
                      <a:round/>
                      <a:headEnd/>
                      <a:tailEnd/>
                    </a:ln>
                  </p:spPr>
                  <p:txBody>
                    <a:bodyPr/>
                    <a:lstStyle/>
                    <a:p>
                      <a:endParaRPr lang="en-US"/>
                    </a:p>
                  </p:txBody>
                </p:sp>
                <p:sp>
                  <p:nvSpPr>
                    <p:cNvPr id="67689" name="Freeform 105">
                      <a:extLst>
                        <a:ext uri="{FF2B5EF4-FFF2-40B4-BE49-F238E27FC236}">
                          <a16:creationId xmlns="" xmlns:a16="http://schemas.microsoft.com/office/drawing/2014/main" id="{4F07E4A4-6091-3540-91D1-6148A5EC0B58}"/>
                        </a:ext>
                      </a:extLst>
                    </p:cNvPr>
                    <p:cNvSpPr>
                      <a:spLocks noChangeAspect="1"/>
                    </p:cNvSpPr>
                    <p:nvPr/>
                  </p:nvSpPr>
                  <p:spPr bwMode="auto">
                    <a:xfrm>
                      <a:off x="1991" y="1749"/>
                      <a:ext cx="88" cy="27"/>
                    </a:xfrm>
                    <a:custGeom>
                      <a:avLst/>
                      <a:gdLst>
                        <a:gd name="T0" fmla="*/ 0 w 78"/>
                        <a:gd name="T1" fmla="*/ 12 h 24"/>
                        <a:gd name="T2" fmla="*/ 0 w 78"/>
                        <a:gd name="T3" fmla="*/ 18 h 24"/>
                        <a:gd name="T4" fmla="*/ 72 w 78"/>
                        <a:gd name="T5" fmla="*/ 24 h 24"/>
                        <a:gd name="T6" fmla="*/ 78 w 78"/>
                        <a:gd name="T7" fmla="*/ 6 h 24"/>
                        <a:gd name="T8" fmla="*/ 0 w 78"/>
                        <a:gd name="T9" fmla="*/ 0 h 24"/>
                        <a:gd name="T10" fmla="*/ 0 w 78"/>
                        <a:gd name="T11" fmla="*/ 12 h 24"/>
                      </a:gdLst>
                      <a:ahLst/>
                      <a:cxnLst>
                        <a:cxn ang="0">
                          <a:pos x="T0" y="T1"/>
                        </a:cxn>
                        <a:cxn ang="0">
                          <a:pos x="T2" y="T3"/>
                        </a:cxn>
                        <a:cxn ang="0">
                          <a:pos x="T4" y="T5"/>
                        </a:cxn>
                        <a:cxn ang="0">
                          <a:pos x="T6" y="T7"/>
                        </a:cxn>
                        <a:cxn ang="0">
                          <a:pos x="T8" y="T9"/>
                        </a:cxn>
                        <a:cxn ang="0">
                          <a:pos x="T10" y="T11"/>
                        </a:cxn>
                      </a:cxnLst>
                      <a:rect l="0" t="0" r="r" b="b"/>
                      <a:pathLst>
                        <a:path w="78" h="24">
                          <a:moveTo>
                            <a:pt x="0" y="12"/>
                          </a:moveTo>
                          <a:lnTo>
                            <a:pt x="0" y="18"/>
                          </a:lnTo>
                          <a:lnTo>
                            <a:pt x="72" y="24"/>
                          </a:lnTo>
                          <a:lnTo>
                            <a:pt x="78" y="6"/>
                          </a:lnTo>
                          <a:lnTo>
                            <a:pt x="0" y="0"/>
                          </a:lnTo>
                          <a:lnTo>
                            <a:pt x="0" y="12"/>
                          </a:lnTo>
                          <a:close/>
                        </a:path>
                      </a:pathLst>
                    </a:custGeom>
                    <a:solidFill>
                      <a:srgbClr val="FFFF00"/>
                    </a:solidFill>
                    <a:ln w="19050" cmpd="sng">
                      <a:solidFill>
                        <a:srgbClr val="FFFF00"/>
                      </a:solidFill>
                      <a:round/>
                      <a:headEnd/>
                      <a:tailEnd/>
                    </a:ln>
                  </p:spPr>
                  <p:txBody>
                    <a:bodyPr/>
                    <a:lstStyle/>
                    <a:p>
                      <a:endParaRPr lang="en-US"/>
                    </a:p>
                  </p:txBody>
                </p:sp>
                <p:sp>
                  <p:nvSpPr>
                    <p:cNvPr id="67690" name="Freeform 106">
                      <a:extLst>
                        <a:ext uri="{FF2B5EF4-FFF2-40B4-BE49-F238E27FC236}">
                          <a16:creationId xmlns="" xmlns:a16="http://schemas.microsoft.com/office/drawing/2014/main" id="{00452E7B-0FC5-2F4E-8640-C0AC16CCA413}"/>
                        </a:ext>
                      </a:extLst>
                    </p:cNvPr>
                    <p:cNvSpPr>
                      <a:spLocks noChangeAspect="1"/>
                    </p:cNvSpPr>
                    <p:nvPr/>
                  </p:nvSpPr>
                  <p:spPr bwMode="auto">
                    <a:xfrm>
                      <a:off x="894" y="2213"/>
                      <a:ext cx="20" cy="176"/>
                    </a:xfrm>
                    <a:custGeom>
                      <a:avLst/>
                      <a:gdLst>
                        <a:gd name="T0" fmla="*/ 6 w 18"/>
                        <a:gd name="T1" fmla="*/ 0 h 156"/>
                        <a:gd name="T2" fmla="*/ 0 w 18"/>
                        <a:gd name="T3" fmla="*/ 6 h 156"/>
                        <a:gd name="T4" fmla="*/ 0 w 18"/>
                        <a:gd name="T5" fmla="*/ 156 h 156"/>
                        <a:gd name="T6" fmla="*/ 18 w 18"/>
                        <a:gd name="T7" fmla="*/ 156 h 156"/>
                        <a:gd name="T8" fmla="*/ 18 w 18"/>
                        <a:gd name="T9" fmla="*/ 6 h 156"/>
                        <a:gd name="T10" fmla="*/ 12 w 18"/>
                        <a:gd name="T11" fmla="*/ 12 h 156"/>
                        <a:gd name="T12" fmla="*/ 6 w 18"/>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6" y="0"/>
                          </a:moveTo>
                          <a:lnTo>
                            <a:pt x="0" y="6"/>
                          </a:lnTo>
                          <a:lnTo>
                            <a:pt x="0" y="156"/>
                          </a:lnTo>
                          <a:lnTo>
                            <a:pt x="18" y="156"/>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691" name="Freeform 107">
                      <a:extLst>
                        <a:ext uri="{FF2B5EF4-FFF2-40B4-BE49-F238E27FC236}">
                          <a16:creationId xmlns="" xmlns:a16="http://schemas.microsoft.com/office/drawing/2014/main" id="{57B1EB12-C021-B648-936D-F030DC833B3E}"/>
                        </a:ext>
                      </a:extLst>
                    </p:cNvPr>
                    <p:cNvSpPr>
                      <a:spLocks noChangeAspect="1"/>
                    </p:cNvSpPr>
                    <p:nvPr/>
                  </p:nvSpPr>
                  <p:spPr bwMode="auto">
                    <a:xfrm>
                      <a:off x="900" y="2126"/>
                      <a:ext cx="155" cy="101"/>
                    </a:xfrm>
                    <a:custGeom>
                      <a:avLst/>
                      <a:gdLst>
                        <a:gd name="T0" fmla="*/ 138 w 138"/>
                        <a:gd name="T1" fmla="*/ 0 h 90"/>
                        <a:gd name="T2" fmla="*/ 126 w 138"/>
                        <a:gd name="T3" fmla="*/ 0 h 90"/>
                        <a:gd name="T4" fmla="*/ 0 w 138"/>
                        <a:gd name="T5" fmla="*/ 78 h 90"/>
                        <a:gd name="T6" fmla="*/ 6 w 138"/>
                        <a:gd name="T7" fmla="*/ 90 h 90"/>
                        <a:gd name="T8" fmla="*/ 138 w 138"/>
                        <a:gd name="T9" fmla="*/ 12 h 90"/>
                        <a:gd name="T10" fmla="*/ 126 w 138"/>
                        <a:gd name="T11" fmla="*/ 12 h 90"/>
                        <a:gd name="T12" fmla="*/ 138 w 13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0"/>
                          </a:moveTo>
                          <a:lnTo>
                            <a:pt x="126" y="0"/>
                          </a:lnTo>
                          <a:lnTo>
                            <a:pt x="0" y="78"/>
                          </a:lnTo>
                          <a:lnTo>
                            <a:pt x="6" y="90"/>
                          </a:lnTo>
                          <a:lnTo>
                            <a:pt x="138" y="12"/>
                          </a:lnTo>
                          <a:lnTo>
                            <a:pt x="126"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692" name="Freeform 108">
                      <a:extLst>
                        <a:ext uri="{FF2B5EF4-FFF2-40B4-BE49-F238E27FC236}">
                          <a16:creationId xmlns="" xmlns:a16="http://schemas.microsoft.com/office/drawing/2014/main" id="{E4C82E38-1327-CD41-A5E8-C7D4FE946154}"/>
                        </a:ext>
                      </a:extLst>
                    </p:cNvPr>
                    <p:cNvSpPr>
                      <a:spLocks noChangeAspect="1"/>
                    </p:cNvSpPr>
                    <p:nvPr/>
                  </p:nvSpPr>
                  <p:spPr bwMode="auto">
                    <a:xfrm>
                      <a:off x="1042" y="2126"/>
                      <a:ext cx="155" cy="101"/>
                    </a:xfrm>
                    <a:custGeom>
                      <a:avLst/>
                      <a:gdLst>
                        <a:gd name="T0" fmla="*/ 138 w 138"/>
                        <a:gd name="T1" fmla="*/ 84 h 90"/>
                        <a:gd name="T2" fmla="*/ 138 w 138"/>
                        <a:gd name="T3" fmla="*/ 78 h 90"/>
                        <a:gd name="T4" fmla="*/ 12 w 138"/>
                        <a:gd name="T5" fmla="*/ 0 h 90"/>
                        <a:gd name="T6" fmla="*/ 0 w 138"/>
                        <a:gd name="T7" fmla="*/ 12 h 90"/>
                        <a:gd name="T8" fmla="*/ 126 w 138"/>
                        <a:gd name="T9" fmla="*/ 90 h 90"/>
                        <a:gd name="T10" fmla="*/ 126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8" y="78"/>
                          </a:lnTo>
                          <a:lnTo>
                            <a:pt x="12" y="0"/>
                          </a:lnTo>
                          <a:lnTo>
                            <a:pt x="0" y="12"/>
                          </a:lnTo>
                          <a:lnTo>
                            <a:pt x="126" y="90"/>
                          </a:lnTo>
                          <a:lnTo>
                            <a:pt x="126"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693" name="Freeform 109">
                      <a:extLst>
                        <a:ext uri="{FF2B5EF4-FFF2-40B4-BE49-F238E27FC236}">
                          <a16:creationId xmlns="" xmlns:a16="http://schemas.microsoft.com/office/drawing/2014/main" id="{C17A1AA4-1A66-C849-B962-4C99D6AD514F}"/>
                        </a:ext>
                      </a:extLst>
                    </p:cNvPr>
                    <p:cNvSpPr>
                      <a:spLocks noChangeAspect="1"/>
                    </p:cNvSpPr>
                    <p:nvPr/>
                  </p:nvSpPr>
                  <p:spPr bwMode="auto">
                    <a:xfrm>
                      <a:off x="1183" y="2220"/>
                      <a:ext cx="14" cy="175"/>
                    </a:xfrm>
                    <a:custGeom>
                      <a:avLst/>
                      <a:gdLst>
                        <a:gd name="T0" fmla="*/ 12 w 12"/>
                        <a:gd name="T1" fmla="*/ 156 h 156"/>
                        <a:gd name="T2" fmla="*/ 12 w 12"/>
                        <a:gd name="T3" fmla="*/ 150 h 156"/>
                        <a:gd name="T4" fmla="*/ 12 w 12"/>
                        <a:gd name="T5" fmla="*/ 0 h 156"/>
                        <a:gd name="T6" fmla="*/ 0 w 12"/>
                        <a:gd name="T7" fmla="*/ 0 h 156"/>
                        <a:gd name="T8" fmla="*/ 0 w 12"/>
                        <a:gd name="T9" fmla="*/ 150 h 156"/>
                        <a:gd name="T10" fmla="*/ 0 w 12"/>
                        <a:gd name="T11" fmla="*/ 144 h 156"/>
                        <a:gd name="T12" fmla="*/ 12 w 1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12" y="156"/>
                          </a:moveTo>
                          <a:lnTo>
                            <a:pt x="12" y="150"/>
                          </a:lnTo>
                          <a:lnTo>
                            <a:pt x="12" y="0"/>
                          </a:lnTo>
                          <a:lnTo>
                            <a:pt x="0" y="0"/>
                          </a:lnTo>
                          <a:lnTo>
                            <a:pt x="0" y="150"/>
                          </a:lnTo>
                          <a:lnTo>
                            <a:pt x="0" y="144"/>
                          </a:lnTo>
                          <a:lnTo>
                            <a:pt x="12" y="156"/>
                          </a:lnTo>
                          <a:close/>
                        </a:path>
                      </a:pathLst>
                    </a:custGeom>
                    <a:solidFill>
                      <a:srgbClr val="FFFF00"/>
                    </a:solidFill>
                    <a:ln w="19050" cmpd="sng">
                      <a:solidFill>
                        <a:srgbClr val="FFFF00"/>
                      </a:solidFill>
                      <a:round/>
                      <a:headEnd/>
                      <a:tailEnd/>
                    </a:ln>
                  </p:spPr>
                  <p:txBody>
                    <a:bodyPr/>
                    <a:lstStyle/>
                    <a:p>
                      <a:endParaRPr lang="en-US"/>
                    </a:p>
                  </p:txBody>
                </p:sp>
                <p:sp>
                  <p:nvSpPr>
                    <p:cNvPr id="67694" name="Freeform 110">
                      <a:extLst>
                        <a:ext uri="{FF2B5EF4-FFF2-40B4-BE49-F238E27FC236}">
                          <a16:creationId xmlns="" xmlns:a16="http://schemas.microsoft.com/office/drawing/2014/main" id="{E24F9F40-A1EF-DD43-B831-71634420E760}"/>
                        </a:ext>
                      </a:extLst>
                    </p:cNvPr>
                    <p:cNvSpPr>
                      <a:spLocks noChangeAspect="1"/>
                    </p:cNvSpPr>
                    <p:nvPr/>
                  </p:nvSpPr>
                  <p:spPr bwMode="auto">
                    <a:xfrm>
                      <a:off x="1042" y="2382"/>
                      <a:ext cx="155" cy="101"/>
                    </a:xfrm>
                    <a:custGeom>
                      <a:avLst/>
                      <a:gdLst>
                        <a:gd name="T0" fmla="*/ 0 w 138"/>
                        <a:gd name="T1" fmla="*/ 90 h 90"/>
                        <a:gd name="T2" fmla="*/ 12 w 138"/>
                        <a:gd name="T3" fmla="*/ 90 h 90"/>
                        <a:gd name="T4" fmla="*/ 138 w 138"/>
                        <a:gd name="T5" fmla="*/ 12 h 90"/>
                        <a:gd name="T6" fmla="*/ 126 w 138"/>
                        <a:gd name="T7" fmla="*/ 0 h 90"/>
                        <a:gd name="T8" fmla="*/ 0 w 138"/>
                        <a:gd name="T9" fmla="*/ 72 h 90"/>
                        <a:gd name="T10" fmla="*/ 12 w 138"/>
                        <a:gd name="T11" fmla="*/ 72 h 90"/>
                        <a:gd name="T12" fmla="*/ 0 w 13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0" y="90"/>
                          </a:moveTo>
                          <a:lnTo>
                            <a:pt x="12" y="90"/>
                          </a:lnTo>
                          <a:lnTo>
                            <a:pt x="138" y="12"/>
                          </a:lnTo>
                          <a:lnTo>
                            <a:pt x="126" y="0"/>
                          </a:lnTo>
                          <a:lnTo>
                            <a:pt x="0" y="72"/>
                          </a:lnTo>
                          <a:lnTo>
                            <a:pt x="12" y="72"/>
                          </a:lnTo>
                          <a:lnTo>
                            <a:pt x="0" y="90"/>
                          </a:lnTo>
                          <a:close/>
                        </a:path>
                      </a:pathLst>
                    </a:custGeom>
                    <a:solidFill>
                      <a:srgbClr val="FFFF00"/>
                    </a:solidFill>
                    <a:ln w="19050" cmpd="sng">
                      <a:solidFill>
                        <a:srgbClr val="FFFF00"/>
                      </a:solidFill>
                      <a:round/>
                      <a:headEnd/>
                      <a:tailEnd/>
                    </a:ln>
                  </p:spPr>
                  <p:txBody>
                    <a:bodyPr/>
                    <a:lstStyle/>
                    <a:p>
                      <a:endParaRPr lang="en-US"/>
                    </a:p>
                  </p:txBody>
                </p:sp>
                <p:sp>
                  <p:nvSpPr>
                    <p:cNvPr id="67695" name="Freeform 111">
                      <a:extLst>
                        <a:ext uri="{FF2B5EF4-FFF2-40B4-BE49-F238E27FC236}">
                          <a16:creationId xmlns="" xmlns:a16="http://schemas.microsoft.com/office/drawing/2014/main" id="{A1B5B842-1EC0-3F47-8F03-9D7EA35AB1BB}"/>
                        </a:ext>
                      </a:extLst>
                    </p:cNvPr>
                    <p:cNvSpPr>
                      <a:spLocks noChangeAspect="1"/>
                    </p:cNvSpPr>
                    <p:nvPr/>
                  </p:nvSpPr>
                  <p:spPr bwMode="auto">
                    <a:xfrm>
                      <a:off x="894" y="2382"/>
                      <a:ext cx="161" cy="101"/>
                    </a:xfrm>
                    <a:custGeom>
                      <a:avLst/>
                      <a:gdLst>
                        <a:gd name="T0" fmla="*/ 0 w 144"/>
                        <a:gd name="T1" fmla="*/ 6 h 90"/>
                        <a:gd name="T2" fmla="*/ 6 w 144"/>
                        <a:gd name="T3" fmla="*/ 12 h 90"/>
                        <a:gd name="T4" fmla="*/ 132 w 144"/>
                        <a:gd name="T5" fmla="*/ 90 h 90"/>
                        <a:gd name="T6" fmla="*/ 144 w 144"/>
                        <a:gd name="T7" fmla="*/ 72 h 90"/>
                        <a:gd name="T8" fmla="*/ 12 w 144"/>
                        <a:gd name="T9" fmla="*/ 0 h 90"/>
                        <a:gd name="T10" fmla="*/ 18 w 144"/>
                        <a:gd name="T11" fmla="*/ 6 h 90"/>
                        <a:gd name="T12" fmla="*/ 0 w 14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144" h="90">
                          <a:moveTo>
                            <a:pt x="0" y="6"/>
                          </a:moveTo>
                          <a:lnTo>
                            <a:pt x="6" y="12"/>
                          </a:lnTo>
                          <a:lnTo>
                            <a:pt x="132" y="90"/>
                          </a:lnTo>
                          <a:lnTo>
                            <a:pt x="144" y="72"/>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696" name="Freeform 112">
                      <a:extLst>
                        <a:ext uri="{FF2B5EF4-FFF2-40B4-BE49-F238E27FC236}">
                          <a16:creationId xmlns="" xmlns:a16="http://schemas.microsoft.com/office/drawing/2014/main" id="{ACFB9F06-400C-F64F-BF0A-09C4B5DAA97D}"/>
                        </a:ext>
                      </a:extLst>
                    </p:cNvPr>
                    <p:cNvSpPr>
                      <a:spLocks noChangeAspect="1"/>
                    </p:cNvSpPr>
                    <p:nvPr/>
                  </p:nvSpPr>
                  <p:spPr bwMode="auto">
                    <a:xfrm>
                      <a:off x="1183" y="2213"/>
                      <a:ext cx="14" cy="176"/>
                    </a:xfrm>
                    <a:custGeom>
                      <a:avLst/>
                      <a:gdLst>
                        <a:gd name="T0" fmla="*/ 0 w 12"/>
                        <a:gd name="T1" fmla="*/ 0 h 156"/>
                        <a:gd name="T2" fmla="*/ 0 w 12"/>
                        <a:gd name="T3" fmla="*/ 6 h 156"/>
                        <a:gd name="T4" fmla="*/ 0 w 12"/>
                        <a:gd name="T5" fmla="*/ 156 h 156"/>
                        <a:gd name="T6" fmla="*/ 12 w 12"/>
                        <a:gd name="T7" fmla="*/ 156 h 156"/>
                        <a:gd name="T8" fmla="*/ 12 w 12"/>
                        <a:gd name="T9" fmla="*/ 6 h 156"/>
                        <a:gd name="T10" fmla="*/ 12 w 12"/>
                        <a:gd name="T11" fmla="*/ 12 h 156"/>
                        <a:gd name="T12" fmla="*/ 0 w 12"/>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0" y="0"/>
                          </a:moveTo>
                          <a:lnTo>
                            <a:pt x="0" y="6"/>
                          </a:lnTo>
                          <a:lnTo>
                            <a:pt x="0" y="156"/>
                          </a:lnTo>
                          <a:lnTo>
                            <a:pt x="12" y="156"/>
                          </a:lnTo>
                          <a:lnTo>
                            <a:pt x="12" y="6"/>
                          </a:lnTo>
                          <a:lnTo>
                            <a:pt x="12" y="12"/>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697" name="Freeform 113">
                      <a:extLst>
                        <a:ext uri="{FF2B5EF4-FFF2-40B4-BE49-F238E27FC236}">
                          <a16:creationId xmlns="" xmlns:a16="http://schemas.microsoft.com/office/drawing/2014/main" id="{013ADC6E-B0EB-A945-8806-936692CA548F}"/>
                        </a:ext>
                      </a:extLst>
                    </p:cNvPr>
                    <p:cNvSpPr>
                      <a:spLocks noChangeAspect="1"/>
                    </p:cNvSpPr>
                    <p:nvPr/>
                  </p:nvSpPr>
                  <p:spPr bwMode="auto">
                    <a:xfrm>
                      <a:off x="1183" y="2126"/>
                      <a:ext cx="155" cy="101"/>
                    </a:xfrm>
                    <a:custGeom>
                      <a:avLst/>
                      <a:gdLst>
                        <a:gd name="T0" fmla="*/ 138 w 138"/>
                        <a:gd name="T1" fmla="*/ 0 h 90"/>
                        <a:gd name="T2" fmla="*/ 132 w 138"/>
                        <a:gd name="T3" fmla="*/ 0 h 90"/>
                        <a:gd name="T4" fmla="*/ 0 w 138"/>
                        <a:gd name="T5" fmla="*/ 78 h 90"/>
                        <a:gd name="T6" fmla="*/ 12 w 138"/>
                        <a:gd name="T7" fmla="*/ 90 h 90"/>
                        <a:gd name="T8" fmla="*/ 138 w 138"/>
                        <a:gd name="T9" fmla="*/ 12 h 90"/>
                        <a:gd name="T10" fmla="*/ 132 w 138"/>
                        <a:gd name="T11" fmla="*/ 12 h 90"/>
                        <a:gd name="T12" fmla="*/ 138 w 13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0"/>
                          </a:moveTo>
                          <a:lnTo>
                            <a:pt x="132" y="0"/>
                          </a:lnTo>
                          <a:lnTo>
                            <a:pt x="0" y="78"/>
                          </a:lnTo>
                          <a:lnTo>
                            <a:pt x="12" y="90"/>
                          </a:lnTo>
                          <a:lnTo>
                            <a:pt x="138" y="12"/>
                          </a:lnTo>
                          <a:lnTo>
                            <a:pt x="132"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698" name="Freeform 114">
                      <a:extLst>
                        <a:ext uri="{FF2B5EF4-FFF2-40B4-BE49-F238E27FC236}">
                          <a16:creationId xmlns="" xmlns:a16="http://schemas.microsoft.com/office/drawing/2014/main" id="{DE264565-47E2-DD41-AE72-45544D6FA0DF}"/>
                        </a:ext>
                      </a:extLst>
                    </p:cNvPr>
                    <p:cNvSpPr>
                      <a:spLocks noChangeAspect="1"/>
                    </p:cNvSpPr>
                    <p:nvPr/>
                  </p:nvSpPr>
                  <p:spPr bwMode="auto">
                    <a:xfrm>
                      <a:off x="1331" y="2126"/>
                      <a:ext cx="155" cy="101"/>
                    </a:xfrm>
                    <a:custGeom>
                      <a:avLst/>
                      <a:gdLst>
                        <a:gd name="T0" fmla="*/ 138 w 138"/>
                        <a:gd name="T1" fmla="*/ 84 h 90"/>
                        <a:gd name="T2" fmla="*/ 132 w 138"/>
                        <a:gd name="T3" fmla="*/ 78 h 90"/>
                        <a:gd name="T4" fmla="*/ 6 w 138"/>
                        <a:gd name="T5" fmla="*/ 0 h 90"/>
                        <a:gd name="T6" fmla="*/ 0 w 138"/>
                        <a:gd name="T7" fmla="*/ 12 h 90"/>
                        <a:gd name="T8" fmla="*/ 126 w 138"/>
                        <a:gd name="T9" fmla="*/ 90 h 90"/>
                        <a:gd name="T10" fmla="*/ 120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2" y="78"/>
                          </a:lnTo>
                          <a:lnTo>
                            <a:pt x="6" y="0"/>
                          </a:lnTo>
                          <a:lnTo>
                            <a:pt x="0" y="12"/>
                          </a:lnTo>
                          <a:lnTo>
                            <a:pt x="126" y="90"/>
                          </a:lnTo>
                          <a:lnTo>
                            <a:pt x="120"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699" name="Freeform 115">
                      <a:extLst>
                        <a:ext uri="{FF2B5EF4-FFF2-40B4-BE49-F238E27FC236}">
                          <a16:creationId xmlns="" xmlns:a16="http://schemas.microsoft.com/office/drawing/2014/main" id="{78CF0B7B-8779-4043-AE35-74B5B48F874F}"/>
                        </a:ext>
                      </a:extLst>
                    </p:cNvPr>
                    <p:cNvSpPr>
                      <a:spLocks noChangeAspect="1"/>
                    </p:cNvSpPr>
                    <p:nvPr/>
                  </p:nvSpPr>
                  <p:spPr bwMode="auto">
                    <a:xfrm>
                      <a:off x="1466" y="2220"/>
                      <a:ext cx="20" cy="175"/>
                    </a:xfrm>
                    <a:custGeom>
                      <a:avLst/>
                      <a:gdLst>
                        <a:gd name="T0" fmla="*/ 12 w 18"/>
                        <a:gd name="T1" fmla="*/ 156 h 156"/>
                        <a:gd name="T2" fmla="*/ 18 w 18"/>
                        <a:gd name="T3" fmla="*/ 150 h 156"/>
                        <a:gd name="T4" fmla="*/ 18 w 18"/>
                        <a:gd name="T5" fmla="*/ 0 h 156"/>
                        <a:gd name="T6" fmla="*/ 0 w 18"/>
                        <a:gd name="T7" fmla="*/ 0 h 156"/>
                        <a:gd name="T8" fmla="*/ 0 w 18"/>
                        <a:gd name="T9" fmla="*/ 150 h 156"/>
                        <a:gd name="T10" fmla="*/ 6 w 18"/>
                        <a:gd name="T11" fmla="*/ 138 h 156"/>
                        <a:gd name="T12" fmla="*/ 12 w 1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12" y="156"/>
                          </a:moveTo>
                          <a:lnTo>
                            <a:pt x="18" y="150"/>
                          </a:lnTo>
                          <a:lnTo>
                            <a:pt x="18" y="0"/>
                          </a:lnTo>
                          <a:lnTo>
                            <a:pt x="0" y="0"/>
                          </a:lnTo>
                          <a:lnTo>
                            <a:pt x="0" y="150"/>
                          </a:lnTo>
                          <a:lnTo>
                            <a:pt x="6" y="138"/>
                          </a:lnTo>
                          <a:lnTo>
                            <a:pt x="12" y="156"/>
                          </a:lnTo>
                          <a:close/>
                        </a:path>
                      </a:pathLst>
                    </a:custGeom>
                    <a:solidFill>
                      <a:srgbClr val="FFFF00"/>
                    </a:solidFill>
                    <a:ln w="19050" cmpd="sng">
                      <a:solidFill>
                        <a:srgbClr val="FFFF00"/>
                      </a:solidFill>
                      <a:round/>
                      <a:headEnd/>
                      <a:tailEnd/>
                    </a:ln>
                  </p:spPr>
                  <p:txBody>
                    <a:bodyPr/>
                    <a:lstStyle/>
                    <a:p>
                      <a:endParaRPr lang="en-US"/>
                    </a:p>
                  </p:txBody>
                </p:sp>
                <p:sp>
                  <p:nvSpPr>
                    <p:cNvPr id="67700" name="Freeform 116">
                      <a:extLst>
                        <a:ext uri="{FF2B5EF4-FFF2-40B4-BE49-F238E27FC236}">
                          <a16:creationId xmlns="" xmlns:a16="http://schemas.microsoft.com/office/drawing/2014/main" id="{84148710-114F-254D-92C9-35DC24B76D83}"/>
                        </a:ext>
                      </a:extLst>
                    </p:cNvPr>
                    <p:cNvSpPr>
                      <a:spLocks noChangeAspect="1"/>
                    </p:cNvSpPr>
                    <p:nvPr/>
                  </p:nvSpPr>
                  <p:spPr bwMode="auto">
                    <a:xfrm>
                      <a:off x="1331" y="2375"/>
                      <a:ext cx="148" cy="101"/>
                    </a:xfrm>
                    <a:custGeom>
                      <a:avLst/>
                      <a:gdLst>
                        <a:gd name="T0" fmla="*/ 0 w 132"/>
                        <a:gd name="T1" fmla="*/ 90 h 90"/>
                        <a:gd name="T2" fmla="*/ 6 w 132"/>
                        <a:gd name="T3" fmla="*/ 90 h 90"/>
                        <a:gd name="T4" fmla="*/ 132 w 132"/>
                        <a:gd name="T5" fmla="*/ 18 h 90"/>
                        <a:gd name="T6" fmla="*/ 126 w 132"/>
                        <a:gd name="T7" fmla="*/ 0 h 90"/>
                        <a:gd name="T8" fmla="*/ 0 w 132"/>
                        <a:gd name="T9" fmla="*/ 78 h 90"/>
                        <a:gd name="T10" fmla="*/ 6 w 132"/>
                        <a:gd name="T11" fmla="*/ 78 h 90"/>
                        <a:gd name="T12" fmla="*/ 0 w 132"/>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32" h="90">
                          <a:moveTo>
                            <a:pt x="0" y="90"/>
                          </a:moveTo>
                          <a:lnTo>
                            <a:pt x="6" y="90"/>
                          </a:lnTo>
                          <a:lnTo>
                            <a:pt x="132" y="18"/>
                          </a:lnTo>
                          <a:lnTo>
                            <a:pt x="126" y="0"/>
                          </a:lnTo>
                          <a:lnTo>
                            <a:pt x="0" y="78"/>
                          </a:lnTo>
                          <a:lnTo>
                            <a:pt x="6" y="78"/>
                          </a:lnTo>
                          <a:lnTo>
                            <a:pt x="0" y="90"/>
                          </a:lnTo>
                          <a:close/>
                        </a:path>
                      </a:pathLst>
                    </a:custGeom>
                    <a:solidFill>
                      <a:srgbClr val="FFFF00"/>
                    </a:solidFill>
                    <a:ln w="19050" cmpd="sng">
                      <a:solidFill>
                        <a:srgbClr val="FFFF00"/>
                      </a:solidFill>
                      <a:round/>
                      <a:headEnd/>
                      <a:tailEnd/>
                    </a:ln>
                  </p:spPr>
                  <p:txBody>
                    <a:bodyPr/>
                    <a:lstStyle/>
                    <a:p>
                      <a:endParaRPr lang="en-US"/>
                    </a:p>
                  </p:txBody>
                </p:sp>
                <p:sp>
                  <p:nvSpPr>
                    <p:cNvPr id="67701" name="Freeform 117">
                      <a:extLst>
                        <a:ext uri="{FF2B5EF4-FFF2-40B4-BE49-F238E27FC236}">
                          <a16:creationId xmlns="" xmlns:a16="http://schemas.microsoft.com/office/drawing/2014/main" id="{D9CAEC24-C3EE-C54D-9AD7-D95D5667F08B}"/>
                        </a:ext>
                      </a:extLst>
                    </p:cNvPr>
                    <p:cNvSpPr>
                      <a:spLocks noChangeAspect="1"/>
                    </p:cNvSpPr>
                    <p:nvPr/>
                  </p:nvSpPr>
                  <p:spPr bwMode="auto">
                    <a:xfrm>
                      <a:off x="1183" y="2375"/>
                      <a:ext cx="155" cy="101"/>
                    </a:xfrm>
                    <a:custGeom>
                      <a:avLst/>
                      <a:gdLst>
                        <a:gd name="T0" fmla="*/ 0 w 138"/>
                        <a:gd name="T1" fmla="*/ 12 h 90"/>
                        <a:gd name="T2" fmla="*/ 0 w 138"/>
                        <a:gd name="T3" fmla="*/ 18 h 90"/>
                        <a:gd name="T4" fmla="*/ 132 w 138"/>
                        <a:gd name="T5" fmla="*/ 90 h 90"/>
                        <a:gd name="T6" fmla="*/ 138 w 138"/>
                        <a:gd name="T7" fmla="*/ 78 h 90"/>
                        <a:gd name="T8" fmla="*/ 12 w 138"/>
                        <a:gd name="T9" fmla="*/ 0 h 90"/>
                        <a:gd name="T10" fmla="*/ 12 w 138"/>
                        <a:gd name="T11" fmla="*/ 12 h 90"/>
                        <a:gd name="T12" fmla="*/ 0 w 138"/>
                        <a:gd name="T13" fmla="*/ 12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0" y="12"/>
                          </a:moveTo>
                          <a:lnTo>
                            <a:pt x="0" y="18"/>
                          </a:lnTo>
                          <a:lnTo>
                            <a:pt x="132" y="90"/>
                          </a:lnTo>
                          <a:lnTo>
                            <a:pt x="138" y="78"/>
                          </a:lnTo>
                          <a:lnTo>
                            <a:pt x="12" y="0"/>
                          </a:lnTo>
                          <a:lnTo>
                            <a:pt x="12" y="12"/>
                          </a:lnTo>
                          <a:lnTo>
                            <a:pt x="0" y="12"/>
                          </a:lnTo>
                          <a:close/>
                        </a:path>
                      </a:pathLst>
                    </a:custGeom>
                    <a:solidFill>
                      <a:srgbClr val="FFFF00"/>
                    </a:solidFill>
                    <a:ln w="19050" cmpd="sng">
                      <a:solidFill>
                        <a:srgbClr val="FFFF00"/>
                      </a:solidFill>
                      <a:round/>
                      <a:headEnd/>
                      <a:tailEnd/>
                    </a:ln>
                  </p:spPr>
                  <p:txBody>
                    <a:bodyPr/>
                    <a:lstStyle/>
                    <a:p>
                      <a:endParaRPr lang="en-US"/>
                    </a:p>
                  </p:txBody>
                </p:sp>
                <p:sp>
                  <p:nvSpPr>
                    <p:cNvPr id="67702" name="Freeform 118">
                      <a:extLst>
                        <a:ext uri="{FF2B5EF4-FFF2-40B4-BE49-F238E27FC236}">
                          <a16:creationId xmlns="" xmlns:a16="http://schemas.microsoft.com/office/drawing/2014/main" id="{FA8DAA9B-5126-674D-8B96-C0105FDC85B8}"/>
                        </a:ext>
                      </a:extLst>
                    </p:cNvPr>
                    <p:cNvSpPr>
                      <a:spLocks noChangeAspect="1"/>
                    </p:cNvSpPr>
                    <p:nvPr/>
                  </p:nvSpPr>
                  <p:spPr bwMode="auto">
                    <a:xfrm>
                      <a:off x="1325" y="1958"/>
                      <a:ext cx="20" cy="175"/>
                    </a:xfrm>
                    <a:custGeom>
                      <a:avLst/>
                      <a:gdLst>
                        <a:gd name="T0" fmla="*/ 6 w 18"/>
                        <a:gd name="T1" fmla="*/ 0 h 156"/>
                        <a:gd name="T2" fmla="*/ 0 w 18"/>
                        <a:gd name="T3" fmla="*/ 6 h 156"/>
                        <a:gd name="T4" fmla="*/ 0 w 18"/>
                        <a:gd name="T5" fmla="*/ 156 h 156"/>
                        <a:gd name="T6" fmla="*/ 18 w 18"/>
                        <a:gd name="T7" fmla="*/ 156 h 156"/>
                        <a:gd name="T8" fmla="*/ 18 w 18"/>
                        <a:gd name="T9" fmla="*/ 6 h 156"/>
                        <a:gd name="T10" fmla="*/ 12 w 18"/>
                        <a:gd name="T11" fmla="*/ 12 h 156"/>
                        <a:gd name="T12" fmla="*/ 6 w 18"/>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6" y="0"/>
                          </a:moveTo>
                          <a:lnTo>
                            <a:pt x="0" y="6"/>
                          </a:lnTo>
                          <a:lnTo>
                            <a:pt x="0" y="156"/>
                          </a:lnTo>
                          <a:lnTo>
                            <a:pt x="18" y="156"/>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703" name="Freeform 119">
                      <a:extLst>
                        <a:ext uri="{FF2B5EF4-FFF2-40B4-BE49-F238E27FC236}">
                          <a16:creationId xmlns="" xmlns:a16="http://schemas.microsoft.com/office/drawing/2014/main" id="{35195C35-3B31-C448-843A-57A3861A9E1F}"/>
                        </a:ext>
                      </a:extLst>
                    </p:cNvPr>
                    <p:cNvSpPr>
                      <a:spLocks noChangeAspect="1"/>
                    </p:cNvSpPr>
                    <p:nvPr/>
                  </p:nvSpPr>
                  <p:spPr bwMode="auto">
                    <a:xfrm>
                      <a:off x="1331" y="1877"/>
                      <a:ext cx="148" cy="94"/>
                    </a:xfrm>
                    <a:custGeom>
                      <a:avLst/>
                      <a:gdLst>
                        <a:gd name="T0" fmla="*/ 132 w 132"/>
                        <a:gd name="T1" fmla="*/ 0 h 84"/>
                        <a:gd name="T2" fmla="*/ 126 w 132"/>
                        <a:gd name="T3" fmla="*/ 0 h 84"/>
                        <a:gd name="T4" fmla="*/ 0 w 132"/>
                        <a:gd name="T5" fmla="*/ 72 h 84"/>
                        <a:gd name="T6" fmla="*/ 6 w 132"/>
                        <a:gd name="T7" fmla="*/ 84 h 84"/>
                        <a:gd name="T8" fmla="*/ 132 w 132"/>
                        <a:gd name="T9" fmla="*/ 12 h 84"/>
                        <a:gd name="T10" fmla="*/ 126 w 132"/>
                        <a:gd name="T11" fmla="*/ 12 h 84"/>
                        <a:gd name="T12" fmla="*/ 132 w 132"/>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32" h="84">
                          <a:moveTo>
                            <a:pt x="132" y="0"/>
                          </a:moveTo>
                          <a:lnTo>
                            <a:pt x="126" y="0"/>
                          </a:lnTo>
                          <a:lnTo>
                            <a:pt x="0" y="72"/>
                          </a:lnTo>
                          <a:lnTo>
                            <a:pt x="6" y="84"/>
                          </a:lnTo>
                          <a:lnTo>
                            <a:pt x="132" y="12"/>
                          </a:lnTo>
                          <a:lnTo>
                            <a:pt x="126" y="12"/>
                          </a:lnTo>
                          <a:lnTo>
                            <a:pt x="132" y="0"/>
                          </a:lnTo>
                          <a:close/>
                        </a:path>
                      </a:pathLst>
                    </a:custGeom>
                    <a:solidFill>
                      <a:srgbClr val="FFFF00"/>
                    </a:solidFill>
                    <a:ln w="19050" cmpd="sng">
                      <a:solidFill>
                        <a:srgbClr val="FFFF00"/>
                      </a:solidFill>
                      <a:round/>
                      <a:headEnd/>
                      <a:tailEnd/>
                    </a:ln>
                  </p:spPr>
                  <p:txBody>
                    <a:bodyPr/>
                    <a:lstStyle/>
                    <a:p>
                      <a:endParaRPr lang="en-US"/>
                    </a:p>
                  </p:txBody>
                </p:sp>
                <p:sp>
                  <p:nvSpPr>
                    <p:cNvPr id="67704" name="Freeform 120">
                      <a:extLst>
                        <a:ext uri="{FF2B5EF4-FFF2-40B4-BE49-F238E27FC236}">
                          <a16:creationId xmlns="" xmlns:a16="http://schemas.microsoft.com/office/drawing/2014/main" id="{1869CD77-EA85-4C4A-A5AE-07ABDB0363F9}"/>
                        </a:ext>
                      </a:extLst>
                    </p:cNvPr>
                    <p:cNvSpPr>
                      <a:spLocks noChangeAspect="1"/>
                    </p:cNvSpPr>
                    <p:nvPr/>
                  </p:nvSpPr>
                  <p:spPr bwMode="auto">
                    <a:xfrm>
                      <a:off x="1473" y="1877"/>
                      <a:ext cx="155" cy="94"/>
                    </a:xfrm>
                    <a:custGeom>
                      <a:avLst/>
                      <a:gdLst>
                        <a:gd name="T0" fmla="*/ 138 w 138"/>
                        <a:gd name="T1" fmla="*/ 78 h 84"/>
                        <a:gd name="T2" fmla="*/ 132 w 138"/>
                        <a:gd name="T3" fmla="*/ 72 h 84"/>
                        <a:gd name="T4" fmla="*/ 6 w 138"/>
                        <a:gd name="T5" fmla="*/ 0 h 84"/>
                        <a:gd name="T6" fmla="*/ 0 w 138"/>
                        <a:gd name="T7" fmla="*/ 12 h 84"/>
                        <a:gd name="T8" fmla="*/ 126 w 138"/>
                        <a:gd name="T9" fmla="*/ 84 h 84"/>
                        <a:gd name="T10" fmla="*/ 120 w 138"/>
                        <a:gd name="T11" fmla="*/ 78 h 84"/>
                        <a:gd name="T12" fmla="*/ 138 w 138"/>
                        <a:gd name="T13" fmla="*/ 78 h 84"/>
                      </a:gdLst>
                      <a:ahLst/>
                      <a:cxnLst>
                        <a:cxn ang="0">
                          <a:pos x="T0" y="T1"/>
                        </a:cxn>
                        <a:cxn ang="0">
                          <a:pos x="T2" y="T3"/>
                        </a:cxn>
                        <a:cxn ang="0">
                          <a:pos x="T4" y="T5"/>
                        </a:cxn>
                        <a:cxn ang="0">
                          <a:pos x="T6" y="T7"/>
                        </a:cxn>
                        <a:cxn ang="0">
                          <a:pos x="T8" y="T9"/>
                        </a:cxn>
                        <a:cxn ang="0">
                          <a:pos x="T10" y="T11"/>
                        </a:cxn>
                        <a:cxn ang="0">
                          <a:pos x="T12" y="T13"/>
                        </a:cxn>
                      </a:cxnLst>
                      <a:rect l="0" t="0" r="r" b="b"/>
                      <a:pathLst>
                        <a:path w="138" h="84">
                          <a:moveTo>
                            <a:pt x="138" y="78"/>
                          </a:moveTo>
                          <a:lnTo>
                            <a:pt x="132" y="72"/>
                          </a:lnTo>
                          <a:lnTo>
                            <a:pt x="6" y="0"/>
                          </a:lnTo>
                          <a:lnTo>
                            <a:pt x="0" y="12"/>
                          </a:lnTo>
                          <a:lnTo>
                            <a:pt x="126" y="84"/>
                          </a:lnTo>
                          <a:lnTo>
                            <a:pt x="120" y="78"/>
                          </a:lnTo>
                          <a:lnTo>
                            <a:pt x="138" y="78"/>
                          </a:lnTo>
                          <a:close/>
                        </a:path>
                      </a:pathLst>
                    </a:custGeom>
                    <a:solidFill>
                      <a:srgbClr val="FFFF00"/>
                    </a:solidFill>
                    <a:ln w="19050" cmpd="sng">
                      <a:solidFill>
                        <a:srgbClr val="FFFF00"/>
                      </a:solidFill>
                      <a:round/>
                      <a:headEnd/>
                      <a:tailEnd/>
                    </a:ln>
                  </p:spPr>
                  <p:txBody>
                    <a:bodyPr/>
                    <a:lstStyle/>
                    <a:p>
                      <a:endParaRPr lang="en-US"/>
                    </a:p>
                  </p:txBody>
                </p:sp>
                <p:sp>
                  <p:nvSpPr>
                    <p:cNvPr id="67705" name="Freeform 121">
                      <a:extLst>
                        <a:ext uri="{FF2B5EF4-FFF2-40B4-BE49-F238E27FC236}">
                          <a16:creationId xmlns="" xmlns:a16="http://schemas.microsoft.com/office/drawing/2014/main" id="{6B67D602-8D80-0B46-8881-8173C5DE23FE}"/>
                        </a:ext>
                      </a:extLst>
                    </p:cNvPr>
                    <p:cNvSpPr>
                      <a:spLocks noChangeAspect="1"/>
                    </p:cNvSpPr>
                    <p:nvPr/>
                  </p:nvSpPr>
                  <p:spPr bwMode="auto">
                    <a:xfrm>
                      <a:off x="1607" y="1964"/>
                      <a:ext cx="21" cy="175"/>
                    </a:xfrm>
                    <a:custGeom>
                      <a:avLst/>
                      <a:gdLst>
                        <a:gd name="T0" fmla="*/ 12 w 18"/>
                        <a:gd name="T1" fmla="*/ 156 h 156"/>
                        <a:gd name="T2" fmla="*/ 18 w 18"/>
                        <a:gd name="T3" fmla="*/ 150 h 156"/>
                        <a:gd name="T4" fmla="*/ 18 w 18"/>
                        <a:gd name="T5" fmla="*/ 0 h 156"/>
                        <a:gd name="T6" fmla="*/ 0 w 18"/>
                        <a:gd name="T7" fmla="*/ 0 h 156"/>
                        <a:gd name="T8" fmla="*/ 0 w 18"/>
                        <a:gd name="T9" fmla="*/ 150 h 156"/>
                        <a:gd name="T10" fmla="*/ 6 w 18"/>
                        <a:gd name="T11" fmla="*/ 144 h 156"/>
                        <a:gd name="T12" fmla="*/ 12 w 18"/>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12" y="156"/>
                          </a:moveTo>
                          <a:lnTo>
                            <a:pt x="18" y="150"/>
                          </a:lnTo>
                          <a:lnTo>
                            <a:pt x="18" y="0"/>
                          </a:lnTo>
                          <a:lnTo>
                            <a:pt x="0" y="0"/>
                          </a:lnTo>
                          <a:lnTo>
                            <a:pt x="0" y="150"/>
                          </a:lnTo>
                          <a:lnTo>
                            <a:pt x="6" y="144"/>
                          </a:lnTo>
                          <a:lnTo>
                            <a:pt x="12" y="156"/>
                          </a:lnTo>
                          <a:close/>
                        </a:path>
                      </a:pathLst>
                    </a:custGeom>
                    <a:solidFill>
                      <a:srgbClr val="FFFF00"/>
                    </a:solidFill>
                    <a:ln w="19050" cmpd="sng">
                      <a:solidFill>
                        <a:srgbClr val="FFFF00"/>
                      </a:solidFill>
                      <a:round/>
                      <a:headEnd/>
                      <a:tailEnd/>
                    </a:ln>
                  </p:spPr>
                  <p:txBody>
                    <a:bodyPr/>
                    <a:lstStyle/>
                    <a:p>
                      <a:endParaRPr lang="en-US"/>
                    </a:p>
                  </p:txBody>
                </p:sp>
                <p:sp>
                  <p:nvSpPr>
                    <p:cNvPr id="67706" name="Freeform 122">
                      <a:extLst>
                        <a:ext uri="{FF2B5EF4-FFF2-40B4-BE49-F238E27FC236}">
                          <a16:creationId xmlns="" xmlns:a16="http://schemas.microsoft.com/office/drawing/2014/main" id="{B983B9EE-AF9B-B946-953F-B7A247196EA1}"/>
                        </a:ext>
                      </a:extLst>
                    </p:cNvPr>
                    <p:cNvSpPr>
                      <a:spLocks noChangeAspect="1"/>
                    </p:cNvSpPr>
                    <p:nvPr/>
                  </p:nvSpPr>
                  <p:spPr bwMode="auto">
                    <a:xfrm>
                      <a:off x="1473" y="2126"/>
                      <a:ext cx="148" cy="101"/>
                    </a:xfrm>
                    <a:custGeom>
                      <a:avLst/>
                      <a:gdLst>
                        <a:gd name="T0" fmla="*/ 0 w 132"/>
                        <a:gd name="T1" fmla="*/ 90 h 90"/>
                        <a:gd name="T2" fmla="*/ 6 w 132"/>
                        <a:gd name="T3" fmla="*/ 90 h 90"/>
                        <a:gd name="T4" fmla="*/ 132 w 132"/>
                        <a:gd name="T5" fmla="*/ 12 h 90"/>
                        <a:gd name="T6" fmla="*/ 126 w 132"/>
                        <a:gd name="T7" fmla="*/ 0 h 90"/>
                        <a:gd name="T8" fmla="*/ 0 w 132"/>
                        <a:gd name="T9" fmla="*/ 78 h 90"/>
                        <a:gd name="T10" fmla="*/ 6 w 132"/>
                        <a:gd name="T11" fmla="*/ 78 h 90"/>
                        <a:gd name="T12" fmla="*/ 0 w 132"/>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32" h="90">
                          <a:moveTo>
                            <a:pt x="0" y="90"/>
                          </a:moveTo>
                          <a:lnTo>
                            <a:pt x="6" y="90"/>
                          </a:lnTo>
                          <a:lnTo>
                            <a:pt x="132" y="12"/>
                          </a:lnTo>
                          <a:lnTo>
                            <a:pt x="126" y="0"/>
                          </a:lnTo>
                          <a:lnTo>
                            <a:pt x="0" y="78"/>
                          </a:lnTo>
                          <a:lnTo>
                            <a:pt x="6" y="78"/>
                          </a:lnTo>
                          <a:lnTo>
                            <a:pt x="0" y="90"/>
                          </a:lnTo>
                          <a:close/>
                        </a:path>
                      </a:pathLst>
                    </a:custGeom>
                    <a:solidFill>
                      <a:srgbClr val="FFFF00"/>
                    </a:solidFill>
                    <a:ln w="19050" cmpd="sng">
                      <a:solidFill>
                        <a:srgbClr val="FFFF00"/>
                      </a:solidFill>
                      <a:round/>
                      <a:headEnd/>
                      <a:tailEnd/>
                    </a:ln>
                  </p:spPr>
                  <p:txBody>
                    <a:bodyPr/>
                    <a:lstStyle/>
                    <a:p>
                      <a:endParaRPr lang="en-US"/>
                    </a:p>
                  </p:txBody>
                </p:sp>
                <p:sp>
                  <p:nvSpPr>
                    <p:cNvPr id="67707" name="Freeform 123">
                      <a:extLst>
                        <a:ext uri="{FF2B5EF4-FFF2-40B4-BE49-F238E27FC236}">
                          <a16:creationId xmlns="" xmlns:a16="http://schemas.microsoft.com/office/drawing/2014/main" id="{F1A970D7-AB3F-644F-8AEE-7FE4CACBC297}"/>
                        </a:ext>
                      </a:extLst>
                    </p:cNvPr>
                    <p:cNvSpPr>
                      <a:spLocks noChangeAspect="1"/>
                    </p:cNvSpPr>
                    <p:nvPr/>
                  </p:nvSpPr>
                  <p:spPr bwMode="auto">
                    <a:xfrm>
                      <a:off x="1325" y="2126"/>
                      <a:ext cx="154" cy="101"/>
                    </a:xfrm>
                    <a:custGeom>
                      <a:avLst/>
                      <a:gdLst>
                        <a:gd name="T0" fmla="*/ 0 w 138"/>
                        <a:gd name="T1" fmla="*/ 6 h 90"/>
                        <a:gd name="T2" fmla="*/ 6 w 138"/>
                        <a:gd name="T3" fmla="*/ 12 h 90"/>
                        <a:gd name="T4" fmla="*/ 132 w 138"/>
                        <a:gd name="T5" fmla="*/ 90 h 90"/>
                        <a:gd name="T6" fmla="*/ 138 w 138"/>
                        <a:gd name="T7" fmla="*/ 78 h 90"/>
                        <a:gd name="T8" fmla="*/ 12 w 138"/>
                        <a:gd name="T9" fmla="*/ 0 h 90"/>
                        <a:gd name="T10" fmla="*/ 18 w 138"/>
                        <a:gd name="T11" fmla="*/ 6 h 90"/>
                        <a:gd name="T12" fmla="*/ 0 w 138"/>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0" y="6"/>
                          </a:moveTo>
                          <a:lnTo>
                            <a:pt x="6" y="12"/>
                          </a:lnTo>
                          <a:lnTo>
                            <a:pt x="132" y="90"/>
                          </a:lnTo>
                          <a:lnTo>
                            <a:pt x="138" y="78"/>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708" name="Freeform 124">
                      <a:extLst>
                        <a:ext uri="{FF2B5EF4-FFF2-40B4-BE49-F238E27FC236}">
                          <a16:creationId xmlns="" xmlns:a16="http://schemas.microsoft.com/office/drawing/2014/main" id="{22A9D458-2EAE-FB4B-ACFD-67AD5C00F768}"/>
                        </a:ext>
                      </a:extLst>
                    </p:cNvPr>
                    <p:cNvSpPr>
                      <a:spLocks noChangeAspect="1"/>
                    </p:cNvSpPr>
                    <p:nvPr/>
                  </p:nvSpPr>
                  <p:spPr bwMode="auto">
                    <a:xfrm>
                      <a:off x="1607" y="1958"/>
                      <a:ext cx="21" cy="175"/>
                    </a:xfrm>
                    <a:custGeom>
                      <a:avLst/>
                      <a:gdLst>
                        <a:gd name="T0" fmla="*/ 6 w 18"/>
                        <a:gd name="T1" fmla="*/ 0 h 156"/>
                        <a:gd name="T2" fmla="*/ 0 w 18"/>
                        <a:gd name="T3" fmla="*/ 6 h 156"/>
                        <a:gd name="T4" fmla="*/ 0 w 18"/>
                        <a:gd name="T5" fmla="*/ 156 h 156"/>
                        <a:gd name="T6" fmla="*/ 18 w 18"/>
                        <a:gd name="T7" fmla="*/ 156 h 156"/>
                        <a:gd name="T8" fmla="*/ 18 w 18"/>
                        <a:gd name="T9" fmla="*/ 6 h 156"/>
                        <a:gd name="T10" fmla="*/ 12 w 18"/>
                        <a:gd name="T11" fmla="*/ 12 h 156"/>
                        <a:gd name="T12" fmla="*/ 6 w 18"/>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8" h="156">
                          <a:moveTo>
                            <a:pt x="6" y="0"/>
                          </a:moveTo>
                          <a:lnTo>
                            <a:pt x="0" y="6"/>
                          </a:lnTo>
                          <a:lnTo>
                            <a:pt x="0" y="156"/>
                          </a:lnTo>
                          <a:lnTo>
                            <a:pt x="18" y="156"/>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709" name="Freeform 125">
                      <a:extLst>
                        <a:ext uri="{FF2B5EF4-FFF2-40B4-BE49-F238E27FC236}">
                          <a16:creationId xmlns="" xmlns:a16="http://schemas.microsoft.com/office/drawing/2014/main" id="{6AE81C60-E336-2D45-8FC8-EB4190F3B4CA}"/>
                        </a:ext>
                      </a:extLst>
                    </p:cNvPr>
                    <p:cNvSpPr>
                      <a:spLocks noChangeAspect="1"/>
                    </p:cNvSpPr>
                    <p:nvPr/>
                  </p:nvSpPr>
                  <p:spPr bwMode="auto">
                    <a:xfrm>
                      <a:off x="1614" y="1870"/>
                      <a:ext cx="148" cy="101"/>
                    </a:xfrm>
                    <a:custGeom>
                      <a:avLst/>
                      <a:gdLst>
                        <a:gd name="T0" fmla="*/ 132 w 132"/>
                        <a:gd name="T1" fmla="*/ 0 h 90"/>
                        <a:gd name="T2" fmla="*/ 126 w 132"/>
                        <a:gd name="T3" fmla="*/ 6 h 90"/>
                        <a:gd name="T4" fmla="*/ 0 w 132"/>
                        <a:gd name="T5" fmla="*/ 78 h 90"/>
                        <a:gd name="T6" fmla="*/ 6 w 132"/>
                        <a:gd name="T7" fmla="*/ 90 h 90"/>
                        <a:gd name="T8" fmla="*/ 132 w 132"/>
                        <a:gd name="T9" fmla="*/ 18 h 90"/>
                        <a:gd name="T10" fmla="*/ 126 w 132"/>
                        <a:gd name="T11" fmla="*/ 18 h 90"/>
                        <a:gd name="T12" fmla="*/ 132 w 132"/>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2" h="90">
                          <a:moveTo>
                            <a:pt x="132" y="0"/>
                          </a:moveTo>
                          <a:lnTo>
                            <a:pt x="126" y="6"/>
                          </a:lnTo>
                          <a:lnTo>
                            <a:pt x="0" y="78"/>
                          </a:lnTo>
                          <a:lnTo>
                            <a:pt x="6" y="90"/>
                          </a:lnTo>
                          <a:lnTo>
                            <a:pt x="132" y="18"/>
                          </a:lnTo>
                          <a:lnTo>
                            <a:pt x="126" y="18"/>
                          </a:lnTo>
                          <a:lnTo>
                            <a:pt x="132" y="0"/>
                          </a:lnTo>
                          <a:close/>
                        </a:path>
                      </a:pathLst>
                    </a:custGeom>
                    <a:solidFill>
                      <a:srgbClr val="FFFF00"/>
                    </a:solidFill>
                    <a:ln w="19050" cmpd="sng">
                      <a:solidFill>
                        <a:srgbClr val="FFFF00"/>
                      </a:solidFill>
                      <a:round/>
                      <a:headEnd/>
                      <a:tailEnd/>
                    </a:ln>
                  </p:spPr>
                  <p:txBody>
                    <a:bodyPr/>
                    <a:lstStyle/>
                    <a:p>
                      <a:endParaRPr lang="en-US"/>
                    </a:p>
                  </p:txBody>
                </p:sp>
                <p:sp>
                  <p:nvSpPr>
                    <p:cNvPr id="67710" name="Freeform 126">
                      <a:extLst>
                        <a:ext uri="{FF2B5EF4-FFF2-40B4-BE49-F238E27FC236}">
                          <a16:creationId xmlns="" xmlns:a16="http://schemas.microsoft.com/office/drawing/2014/main" id="{882289BE-AABC-4442-832B-1715F1B7B2DA}"/>
                        </a:ext>
                      </a:extLst>
                    </p:cNvPr>
                    <p:cNvSpPr>
                      <a:spLocks noChangeAspect="1"/>
                    </p:cNvSpPr>
                    <p:nvPr/>
                  </p:nvSpPr>
                  <p:spPr bwMode="auto">
                    <a:xfrm>
                      <a:off x="1756" y="1870"/>
                      <a:ext cx="154" cy="101"/>
                    </a:xfrm>
                    <a:custGeom>
                      <a:avLst/>
                      <a:gdLst>
                        <a:gd name="T0" fmla="*/ 138 w 138"/>
                        <a:gd name="T1" fmla="*/ 84 h 90"/>
                        <a:gd name="T2" fmla="*/ 138 w 138"/>
                        <a:gd name="T3" fmla="*/ 78 h 90"/>
                        <a:gd name="T4" fmla="*/ 6 w 138"/>
                        <a:gd name="T5" fmla="*/ 0 h 90"/>
                        <a:gd name="T6" fmla="*/ 0 w 138"/>
                        <a:gd name="T7" fmla="*/ 18 h 90"/>
                        <a:gd name="T8" fmla="*/ 126 w 138"/>
                        <a:gd name="T9" fmla="*/ 90 h 90"/>
                        <a:gd name="T10" fmla="*/ 126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8" y="78"/>
                          </a:lnTo>
                          <a:lnTo>
                            <a:pt x="6" y="0"/>
                          </a:lnTo>
                          <a:lnTo>
                            <a:pt x="0" y="18"/>
                          </a:lnTo>
                          <a:lnTo>
                            <a:pt x="126" y="90"/>
                          </a:lnTo>
                          <a:lnTo>
                            <a:pt x="126"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711" name="Freeform 127">
                      <a:extLst>
                        <a:ext uri="{FF2B5EF4-FFF2-40B4-BE49-F238E27FC236}">
                          <a16:creationId xmlns="" xmlns:a16="http://schemas.microsoft.com/office/drawing/2014/main" id="{C800B63B-3578-2844-925B-223D5C0F62DE}"/>
                        </a:ext>
                      </a:extLst>
                    </p:cNvPr>
                    <p:cNvSpPr>
                      <a:spLocks noChangeAspect="1"/>
                    </p:cNvSpPr>
                    <p:nvPr/>
                  </p:nvSpPr>
                  <p:spPr bwMode="auto">
                    <a:xfrm>
                      <a:off x="1897" y="1964"/>
                      <a:ext cx="13" cy="175"/>
                    </a:xfrm>
                    <a:custGeom>
                      <a:avLst/>
                      <a:gdLst>
                        <a:gd name="T0" fmla="*/ 6 w 12"/>
                        <a:gd name="T1" fmla="*/ 156 h 156"/>
                        <a:gd name="T2" fmla="*/ 12 w 12"/>
                        <a:gd name="T3" fmla="*/ 150 h 156"/>
                        <a:gd name="T4" fmla="*/ 12 w 12"/>
                        <a:gd name="T5" fmla="*/ 0 h 156"/>
                        <a:gd name="T6" fmla="*/ 0 w 12"/>
                        <a:gd name="T7" fmla="*/ 0 h 156"/>
                        <a:gd name="T8" fmla="*/ 0 w 12"/>
                        <a:gd name="T9" fmla="*/ 150 h 156"/>
                        <a:gd name="T10" fmla="*/ 6 w 12"/>
                        <a:gd name="T11" fmla="*/ 144 h 156"/>
                        <a:gd name="T12" fmla="*/ 6 w 12"/>
                        <a:gd name="T13" fmla="*/ 156 h 156"/>
                      </a:gdLst>
                      <a:ahLst/>
                      <a:cxnLst>
                        <a:cxn ang="0">
                          <a:pos x="T0" y="T1"/>
                        </a:cxn>
                        <a:cxn ang="0">
                          <a:pos x="T2" y="T3"/>
                        </a:cxn>
                        <a:cxn ang="0">
                          <a:pos x="T4" y="T5"/>
                        </a:cxn>
                        <a:cxn ang="0">
                          <a:pos x="T6" y="T7"/>
                        </a:cxn>
                        <a:cxn ang="0">
                          <a:pos x="T8" y="T9"/>
                        </a:cxn>
                        <a:cxn ang="0">
                          <a:pos x="T10" y="T11"/>
                        </a:cxn>
                        <a:cxn ang="0">
                          <a:pos x="T12" y="T13"/>
                        </a:cxn>
                      </a:cxnLst>
                      <a:rect l="0" t="0" r="r" b="b"/>
                      <a:pathLst>
                        <a:path w="12" h="156">
                          <a:moveTo>
                            <a:pt x="6" y="156"/>
                          </a:moveTo>
                          <a:lnTo>
                            <a:pt x="12" y="150"/>
                          </a:lnTo>
                          <a:lnTo>
                            <a:pt x="12" y="0"/>
                          </a:lnTo>
                          <a:lnTo>
                            <a:pt x="0" y="0"/>
                          </a:lnTo>
                          <a:lnTo>
                            <a:pt x="0" y="150"/>
                          </a:lnTo>
                          <a:lnTo>
                            <a:pt x="6" y="144"/>
                          </a:lnTo>
                          <a:lnTo>
                            <a:pt x="6" y="156"/>
                          </a:lnTo>
                          <a:close/>
                        </a:path>
                      </a:pathLst>
                    </a:custGeom>
                    <a:solidFill>
                      <a:srgbClr val="FFFF00"/>
                    </a:solidFill>
                    <a:ln w="19050" cmpd="sng">
                      <a:solidFill>
                        <a:srgbClr val="FFFF00"/>
                      </a:solidFill>
                      <a:round/>
                      <a:headEnd/>
                      <a:tailEnd/>
                    </a:ln>
                  </p:spPr>
                  <p:txBody>
                    <a:bodyPr/>
                    <a:lstStyle/>
                    <a:p>
                      <a:endParaRPr lang="en-US"/>
                    </a:p>
                  </p:txBody>
                </p:sp>
                <p:sp>
                  <p:nvSpPr>
                    <p:cNvPr id="67712" name="Freeform 128">
                      <a:extLst>
                        <a:ext uri="{FF2B5EF4-FFF2-40B4-BE49-F238E27FC236}">
                          <a16:creationId xmlns="" xmlns:a16="http://schemas.microsoft.com/office/drawing/2014/main" id="{7C18BFAC-259C-FA43-BE82-C94327C2B2E0}"/>
                        </a:ext>
                      </a:extLst>
                    </p:cNvPr>
                    <p:cNvSpPr>
                      <a:spLocks noChangeAspect="1"/>
                    </p:cNvSpPr>
                    <p:nvPr/>
                  </p:nvSpPr>
                  <p:spPr bwMode="auto">
                    <a:xfrm>
                      <a:off x="1607" y="2126"/>
                      <a:ext cx="297" cy="13"/>
                    </a:xfrm>
                    <a:custGeom>
                      <a:avLst/>
                      <a:gdLst>
                        <a:gd name="T0" fmla="*/ 0 w 264"/>
                        <a:gd name="T1" fmla="*/ 6 h 12"/>
                        <a:gd name="T2" fmla="*/ 12 w 264"/>
                        <a:gd name="T3" fmla="*/ 12 h 12"/>
                        <a:gd name="T4" fmla="*/ 264 w 264"/>
                        <a:gd name="T5" fmla="*/ 12 h 12"/>
                        <a:gd name="T6" fmla="*/ 264 w 264"/>
                        <a:gd name="T7" fmla="*/ 0 h 12"/>
                        <a:gd name="T8" fmla="*/ 12 w 264"/>
                        <a:gd name="T9" fmla="*/ 0 h 12"/>
                        <a:gd name="T10" fmla="*/ 18 w 264"/>
                        <a:gd name="T11" fmla="*/ 6 h 12"/>
                        <a:gd name="T12" fmla="*/ 0 w 26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64" h="12">
                          <a:moveTo>
                            <a:pt x="0" y="6"/>
                          </a:moveTo>
                          <a:lnTo>
                            <a:pt x="12" y="12"/>
                          </a:lnTo>
                          <a:lnTo>
                            <a:pt x="264" y="12"/>
                          </a:lnTo>
                          <a:lnTo>
                            <a:pt x="264" y="0"/>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713" name="Freeform 129">
                      <a:extLst>
                        <a:ext uri="{FF2B5EF4-FFF2-40B4-BE49-F238E27FC236}">
                          <a16:creationId xmlns="" xmlns:a16="http://schemas.microsoft.com/office/drawing/2014/main" id="{20DA7E52-7DE7-9944-9020-4BE8264DAF6F}"/>
                        </a:ext>
                      </a:extLst>
                    </p:cNvPr>
                    <p:cNvSpPr>
                      <a:spLocks noChangeAspect="1"/>
                    </p:cNvSpPr>
                    <p:nvPr/>
                  </p:nvSpPr>
                  <p:spPr bwMode="auto">
                    <a:xfrm>
                      <a:off x="846" y="2382"/>
                      <a:ext cx="61" cy="47"/>
                    </a:xfrm>
                    <a:custGeom>
                      <a:avLst/>
                      <a:gdLst>
                        <a:gd name="T0" fmla="*/ 0 w 54"/>
                        <a:gd name="T1" fmla="*/ 36 h 42"/>
                        <a:gd name="T2" fmla="*/ 6 w 54"/>
                        <a:gd name="T3" fmla="*/ 42 h 42"/>
                        <a:gd name="T4" fmla="*/ 54 w 54"/>
                        <a:gd name="T5" fmla="*/ 12 h 42"/>
                        <a:gd name="T6" fmla="*/ 48 w 54"/>
                        <a:gd name="T7" fmla="*/ 0 h 42"/>
                        <a:gd name="T8" fmla="*/ 0 w 54"/>
                        <a:gd name="T9" fmla="*/ 24 h 42"/>
                        <a:gd name="T10" fmla="*/ 0 w 54"/>
                        <a:gd name="T11" fmla="*/ 36 h 42"/>
                      </a:gdLst>
                      <a:ahLst/>
                      <a:cxnLst>
                        <a:cxn ang="0">
                          <a:pos x="T0" y="T1"/>
                        </a:cxn>
                        <a:cxn ang="0">
                          <a:pos x="T2" y="T3"/>
                        </a:cxn>
                        <a:cxn ang="0">
                          <a:pos x="T4" y="T5"/>
                        </a:cxn>
                        <a:cxn ang="0">
                          <a:pos x="T6" y="T7"/>
                        </a:cxn>
                        <a:cxn ang="0">
                          <a:pos x="T8" y="T9"/>
                        </a:cxn>
                        <a:cxn ang="0">
                          <a:pos x="T10" y="T11"/>
                        </a:cxn>
                      </a:cxnLst>
                      <a:rect l="0" t="0" r="r" b="b"/>
                      <a:pathLst>
                        <a:path w="54" h="42">
                          <a:moveTo>
                            <a:pt x="0" y="36"/>
                          </a:moveTo>
                          <a:lnTo>
                            <a:pt x="6" y="42"/>
                          </a:lnTo>
                          <a:lnTo>
                            <a:pt x="54" y="12"/>
                          </a:lnTo>
                          <a:lnTo>
                            <a:pt x="48" y="0"/>
                          </a:lnTo>
                          <a:lnTo>
                            <a:pt x="0" y="24"/>
                          </a:lnTo>
                          <a:lnTo>
                            <a:pt x="0" y="36"/>
                          </a:lnTo>
                          <a:close/>
                        </a:path>
                      </a:pathLst>
                    </a:custGeom>
                    <a:solidFill>
                      <a:srgbClr val="FFFF00"/>
                    </a:solidFill>
                    <a:ln w="19050" cmpd="sng">
                      <a:solidFill>
                        <a:srgbClr val="FFFF00"/>
                      </a:solidFill>
                      <a:round/>
                      <a:headEnd/>
                      <a:tailEnd/>
                    </a:ln>
                  </p:spPr>
                  <p:txBody>
                    <a:bodyPr/>
                    <a:lstStyle/>
                    <a:p>
                      <a:endParaRPr lang="en-US"/>
                    </a:p>
                  </p:txBody>
                </p:sp>
                <p:sp>
                  <p:nvSpPr>
                    <p:cNvPr id="67714" name="Freeform 130">
                      <a:extLst>
                        <a:ext uri="{FF2B5EF4-FFF2-40B4-BE49-F238E27FC236}">
                          <a16:creationId xmlns="" xmlns:a16="http://schemas.microsoft.com/office/drawing/2014/main" id="{92FF4378-6A37-DD47-9D93-7D0C39A0220E}"/>
                        </a:ext>
                      </a:extLst>
                    </p:cNvPr>
                    <p:cNvSpPr>
                      <a:spLocks noChangeAspect="1"/>
                    </p:cNvSpPr>
                    <p:nvPr/>
                  </p:nvSpPr>
                  <p:spPr bwMode="auto">
                    <a:xfrm>
                      <a:off x="1183" y="2146"/>
                      <a:ext cx="14" cy="67"/>
                    </a:xfrm>
                    <a:custGeom>
                      <a:avLst/>
                      <a:gdLst>
                        <a:gd name="T0" fmla="*/ 6 w 12"/>
                        <a:gd name="T1" fmla="*/ 0 h 60"/>
                        <a:gd name="T2" fmla="*/ 0 w 12"/>
                        <a:gd name="T3" fmla="*/ 0 h 60"/>
                        <a:gd name="T4" fmla="*/ 0 w 12"/>
                        <a:gd name="T5" fmla="*/ 60 h 60"/>
                        <a:gd name="T6" fmla="*/ 12 w 12"/>
                        <a:gd name="T7" fmla="*/ 60 h 60"/>
                        <a:gd name="T8" fmla="*/ 12 w 12"/>
                        <a:gd name="T9" fmla="*/ 0 h 60"/>
                        <a:gd name="T10" fmla="*/ 6 w 12"/>
                        <a:gd name="T11" fmla="*/ 0 h 60"/>
                      </a:gdLst>
                      <a:ahLst/>
                      <a:cxnLst>
                        <a:cxn ang="0">
                          <a:pos x="T0" y="T1"/>
                        </a:cxn>
                        <a:cxn ang="0">
                          <a:pos x="T2" y="T3"/>
                        </a:cxn>
                        <a:cxn ang="0">
                          <a:pos x="T4" y="T5"/>
                        </a:cxn>
                        <a:cxn ang="0">
                          <a:pos x="T6" y="T7"/>
                        </a:cxn>
                        <a:cxn ang="0">
                          <a:pos x="T8" y="T9"/>
                        </a:cxn>
                        <a:cxn ang="0">
                          <a:pos x="T10" y="T11"/>
                        </a:cxn>
                      </a:cxnLst>
                      <a:rect l="0" t="0" r="r" b="b"/>
                      <a:pathLst>
                        <a:path w="12" h="60">
                          <a:moveTo>
                            <a:pt x="6" y="0"/>
                          </a:moveTo>
                          <a:lnTo>
                            <a:pt x="0" y="0"/>
                          </a:lnTo>
                          <a:lnTo>
                            <a:pt x="0" y="60"/>
                          </a:lnTo>
                          <a:lnTo>
                            <a:pt x="12" y="60"/>
                          </a:lnTo>
                          <a:lnTo>
                            <a:pt x="12" y="0"/>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715" name="Freeform 131">
                      <a:extLst>
                        <a:ext uri="{FF2B5EF4-FFF2-40B4-BE49-F238E27FC236}">
                          <a16:creationId xmlns="" xmlns:a16="http://schemas.microsoft.com/office/drawing/2014/main" id="{D04D3F9E-49A7-6141-91E7-42347BB29181}"/>
                        </a:ext>
                      </a:extLst>
                    </p:cNvPr>
                    <p:cNvSpPr>
                      <a:spLocks noChangeAspect="1"/>
                    </p:cNvSpPr>
                    <p:nvPr/>
                  </p:nvSpPr>
                  <p:spPr bwMode="auto">
                    <a:xfrm>
                      <a:off x="1607" y="1884"/>
                      <a:ext cx="21" cy="67"/>
                    </a:xfrm>
                    <a:custGeom>
                      <a:avLst/>
                      <a:gdLst>
                        <a:gd name="T0" fmla="*/ 12 w 18"/>
                        <a:gd name="T1" fmla="*/ 0 h 60"/>
                        <a:gd name="T2" fmla="*/ 0 w 18"/>
                        <a:gd name="T3" fmla="*/ 0 h 60"/>
                        <a:gd name="T4" fmla="*/ 0 w 18"/>
                        <a:gd name="T5" fmla="*/ 60 h 60"/>
                        <a:gd name="T6" fmla="*/ 18 w 18"/>
                        <a:gd name="T7" fmla="*/ 60 h 60"/>
                        <a:gd name="T8" fmla="*/ 18 w 18"/>
                        <a:gd name="T9" fmla="*/ 0 h 60"/>
                        <a:gd name="T10" fmla="*/ 12 w 18"/>
                        <a:gd name="T11" fmla="*/ 0 h 60"/>
                      </a:gdLst>
                      <a:ahLst/>
                      <a:cxnLst>
                        <a:cxn ang="0">
                          <a:pos x="T0" y="T1"/>
                        </a:cxn>
                        <a:cxn ang="0">
                          <a:pos x="T2" y="T3"/>
                        </a:cxn>
                        <a:cxn ang="0">
                          <a:pos x="T4" y="T5"/>
                        </a:cxn>
                        <a:cxn ang="0">
                          <a:pos x="T6" y="T7"/>
                        </a:cxn>
                        <a:cxn ang="0">
                          <a:pos x="T8" y="T9"/>
                        </a:cxn>
                        <a:cxn ang="0">
                          <a:pos x="T10" y="T11"/>
                        </a:cxn>
                      </a:cxnLst>
                      <a:rect l="0" t="0" r="r" b="b"/>
                      <a:pathLst>
                        <a:path w="18" h="60">
                          <a:moveTo>
                            <a:pt x="12" y="0"/>
                          </a:moveTo>
                          <a:lnTo>
                            <a:pt x="0" y="0"/>
                          </a:lnTo>
                          <a:lnTo>
                            <a:pt x="0" y="60"/>
                          </a:lnTo>
                          <a:lnTo>
                            <a:pt x="18" y="60"/>
                          </a:lnTo>
                          <a:lnTo>
                            <a:pt x="18" y="0"/>
                          </a:lnTo>
                          <a:lnTo>
                            <a:pt x="12" y="0"/>
                          </a:lnTo>
                          <a:close/>
                        </a:path>
                      </a:pathLst>
                    </a:custGeom>
                    <a:solidFill>
                      <a:srgbClr val="FFFF00"/>
                    </a:solidFill>
                    <a:ln w="19050" cmpd="sng">
                      <a:solidFill>
                        <a:srgbClr val="FFFF00"/>
                      </a:solidFill>
                      <a:round/>
                      <a:headEnd/>
                      <a:tailEnd/>
                    </a:ln>
                  </p:spPr>
                  <p:txBody>
                    <a:bodyPr/>
                    <a:lstStyle/>
                    <a:p>
                      <a:endParaRPr lang="en-US"/>
                    </a:p>
                  </p:txBody>
                </p:sp>
                <p:sp>
                  <p:nvSpPr>
                    <p:cNvPr id="67716" name="Freeform 132">
                      <a:extLst>
                        <a:ext uri="{FF2B5EF4-FFF2-40B4-BE49-F238E27FC236}">
                          <a16:creationId xmlns="" xmlns:a16="http://schemas.microsoft.com/office/drawing/2014/main" id="{760E3B3B-6C34-9241-B166-C6F56F49CC60}"/>
                        </a:ext>
                      </a:extLst>
                    </p:cNvPr>
                    <p:cNvSpPr>
                      <a:spLocks noChangeAspect="1"/>
                    </p:cNvSpPr>
                    <p:nvPr/>
                  </p:nvSpPr>
                  <p:spPr bwMode="auto">
                    <a:xfrm>
                      <a:off x="1203" y="2330"/>
                      <a:ext cx="182" cy="121"/>
                    </a:xfrm>
                    <a:custGeom>
                      <a:avLst/>
                      <a:gdLst>
                        <a:gd name="T0" fmla="*/ 156 w 162"/>
                        <a:gd name="T1" fmla="*/ 96 h 108"/>
                        <a:gd name="T2" fmla="*/ 162 w 162"/>
                        <a:gd name="T3" fmla="*/ 90 h 108"/>
                        <a:gd name="T4" fmla="*/ 6 w 162"/>
                        <a:gd name="T5" fmla="*/ 0 h 108"/>
                        <a:gd name="T6" fmla="*/ 0 w 162"/>
                        <a:gd name="T7" fmla="*/ 18 h 108"/>
                        <a:gd name="T8" fmla="*/ 156 w 162"/>
                        <a:gd name="T9" fmla="*/ 108 h 108"/>
                        <a:gd name="T10" fmla="*/ 156 w 162"/>
                        <a:gd name="T11" fmla="*/ 96 h 108"/>
                      </a:gdLst>
                      <a:ahLst/>
                      <a:cxnLst>
                        <a:cxn ang="0">
                          <a:pos x="T0" y="T1"/>
                        </a:cxn>
                        <a:cxn ang="0">
                          <a:pos x="T2" y="T3"/>
                        </a:cxn>
                        <a:cxn ang="0">
                          <a:pos x="T4" y="T5"/>
                        </a:cxn>
                        <a:cxn ang="0">
                          <a:pos x="T6" y="T7"/>
                        </a:cxn>
                        <a:cxn ang="0">
                          <a:pos x="T8" y="T9"/>
                        </a:cxn>
                        <a:cxn ang="0">
                          <a:pos x="T10" y="T11"/>
                        </a:cxn>
                      </a:cxnLst>
                      <a:rect l="0" t="0" r="r" b="b"/>
                      <a:pathLst>
                        <a:path w="162" h="108">
                          <a:moveTo>
                            <a:pt x="156" y="96"/>
                          </a:moveTo>
                          <a:lnTo>
                            <a:pt x="162" y="90"/>
                          </a:lnTo>
                          <a:lnTo>
                            <a:pt x="6" y="0"/>
                          </a:lnTo>
                          <a:lnTo>
                            <a:pt x="0" y="18"/>
                          </a:lnTo>
                          <a:lnTo>
                            <a:pt x="156" y="108"/>
                          </a:lnTo>
                          <a:lnTo>
                            <a:pt x="156" y="96"/>
                          </a:lnTo>
                          <a:close/>
                        </a:path>
                      </a:pathLst>
                    </a:custGeom>
                    <a:solidFill>
                      <a:srgbClr val="FFFF00"/>
                    </a:solidFill>
                    <a:ln w="19050" cmpd="sng">
                      <a:solidFill>
                        <a:srgbClr val="FFFF00"/>
                      </a:solidFill>
                      <a:round/>
                      <a:headEnd/>
                      <a:tailEnd/>
                    </a:ln>
                  </p:spPr>
                  <p:txBody>
                    <a:bodyPr/>
                    <a:lstStyle/>
                    <a:p>
                      <a:endParaRPr lang="en-US"/>
                    </a:p>
                  </p:txBody>
                </p:sp>
                <p:sp>
                  <p:nvSpPr>
                    <p:cNvPr id="67717" name="Freeform 133">
                      <a:extLst>
                        <a:ext uri="{FF2B5EF4-FFF2-40B4-BE49-F238E27FC236}">
                          <a16:creationId xmlns="" xmlns:a16="http://schemas.microsoft.com/office/drawing/2014/main" id="{5857483D-CABC-4840-8878-C2A5448C5E45}"/>
                        </a:ext>
                      </a:extLst>
                    </p:cNvPr>
                    <p:cNvSpPr>
                      <a:spLocks noChangeAspect="1"/>
                    </p:cNvSpPr>
                    <p:nvPr/>
                  </p:nvSpPr>
                  <p:spPr bwMode="auto">
                    <a:xfrm>
                      <a:off x="1412" y="2207"/>
                      <a:ext cx="20" cy="195"/>
                    </a:xfrm>
                    <a:custGeom>
                      <a:avLst/>
                      <a:gdLst>
                        <a:gd name="T0" fmla="*/ 12 w 18"/>
                        <a:gd name="T1" fmla="*/ 174 h 174"/>
                        <a:gd name="T2" fmla="*/ 18 w 18"/>
                        <a:gd name="T3" fmla="*/ 174 h 174"/>
                        <a:gd name="T4" fmla="*/ 18 w 18"/>
                        <a:gd name="T5" fmla="*/ 0 h 174"/>
                        <a:gd name="T6" fmla="*/ 0 w 18"/>
                        <a:gd name="T7" fmla="*/ 0 h 174"/>
                        <a:gd name="T8" fmla="*/ 0 w 18"/>
                        <a:gd name="T9" fmla="*/ 174 h 174"/>
                        <a:gd name="T10" fmla="*/ 12 w 18"/>
                        <a:gd name="T11" fmla="*/ 174 h 174"/>
                      </a:gdLst>
                      <a:ahLst/>
                      <a:cxnLst>
                        <a:cxn ang="0">
                          <a:pos x="T0" y="T1"/>
                        </a:cxn>
                        <a:cxn ang="0">
                          <a:pos x="T2" y="T3"/>
                        </a:cxn>
                        <a:cxn ang="0">
                          <a:pos x="T4" y="T5"/>
                        </a:cxn>
                        <a:cxn ang="0">
                          <a:pos x="T6" y="T7"/>
                        </a:cxn>
                        <a:cxn ang="0">
                          <a:pos x="T8" y="T9"/>
                        </a:cxn>
                        <a:cxn ang="0">
                          <a:pos x="T10" y="T11"/>
                        </a:cxn>
                      </a:cxnLst>
                      <a:rect l="0" t="0" r="r" b="b"/>
                      <a:pathLst>
                        <a:path w="18" h="174">
                          <a:moveTo>
                            <a:pt x="12" y="174"/>
                          </a:moveTo>
                          <a:lnTo>
                            <a:pt x="18" y="174"/>
                          </a:lnTo>
                          <a:lnTo>
                            <a:pt x="18" y="0"/>
                          </a:lnTo>
                          <a:lnTo>
                            <a:pt x="0" y="0"/>
                          </a:lnTo>
                          <a:lnTo>
                            <a:pt x="0" y="174"/>
                          </a:lnTo>
                          <a:lnTo>
                            <a:pt x="12" y="174"/>
                          </a:lnTo>
                          <a:close/>
                        </a:path>
                      </a:pathLst>
                    </a:custGeom>
                    <a:solidFill>
                      <a:srgbClr val="FFFF00"/>
                    </a:solidFill>
                    <a:ln w="19050" cmpd="sng">
                      <a:solidFill>
                        <a:srgbClr val="FFFF00"/>
                      </a:solidFill>
                      <a:round/>
                      <a:headEnd/>
                      <a:tailEnd/>
                    </a:ln>
                  </p:spPr>
                  <p:txBody>
                    <a:bodyPr/>
                    <a:lstStyle/>
                    <a:p>
                      <a:endParaRPr lang="en-US"/>
                    </a:p>
                  </p:txBody>
                </p:sp>
                <p:sp>
                  <p:nvSpPr>
                    <p:cNvPr id="67718" name="Line 134">
                      <a:extLst>
                        <a:ext uri="{FF2B5EF4-FFF2-40B4-BE49-F238E27FC236}">
                          <a16:creationId xmlns="" xmlns:a16="http://schemas.microsoft.com/office/drawing/2014/main" id="{786F02F7-B662-194C-A682-1B8C8469F561}"/>
                        </a:ext>
                      </a:extLst>
                    </p:cNvPr>
                    <p:cNvSpPr>
                      <a:spLocks noChangeAspect="1" noChangeShapeType="1"/>
                    </p:cNvSpPr>
                    <p:nvPr/>
                  </p:nvSpPr>
                  <p:spPr bwMode="auto">
                    <a:xfrm>
                      <a:off x="1614" y="1944"/>
                      <a:ext cx="1" cy="41"/>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719" name="Text Box 135">
                      <a:extLst>
                        <a:ext uri="{FF2B5EF4-FFF2-40B4-BE49-F238E27FC236}">
                          <a16:creationId xmlns="" xmlns:a16="http://schemas.microsoft.com/office/drawing/2014/main" id="{DA83EDC5-5374-0E4C-B386-17E0CB3A6BB7}"/>
                        </a:ext>
                      </a:extLst>
                    </p:cNvPr>
                    <p:cNvSpPr txBox="1">
                      <a:spLocks noChangeAspect="1" noChangeArrowheads="1"/>
                    </p:cNvSpPr>
                    <p:nvPr/>
                  </p:nvSpPr>
                  <p:spPr bwMode="auto">
                    <a:xfrm>
                      <a:off x="595" y="2349"/>
                      <a:ext cx="2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b="1">
                          <a:solidFill>
                            <a:srgbClr val="FFFF00"/>
                          </a:solidFill>
                          <a:latin typeface="Times New Roman" panose="02020603050405020304" pitchFamily="18" charset="0"/>
                        </a:rPr>
                        <a:t>HO</a:t>
                      </a:r>
                    </a:p>
                  </p:txBody>
                </p:sp>
              </p:grpSp>
              <p:grpSp>
                <p:nvGrpSpPr>
                  <p:cNvPr id="67720" name="Group 136">
                    <a:extLst>
                      <a:ext uri="{FF2B5EF4-FFF2-40B4-BE49-F238E27FC236}">
                        <a16:creationId xmlns="" xmlns:a16="http://schemas.microsoft.com/office/drawing/2014/main" id="{993516FE-F271-E747-8736-621E4D60E9B1}"/>
                      </a:ext>
                    </a:extLst>
                  </p:cNvPr>
                  <p:cNvGrpSpPr>
                    <a:grpSpLocks/>
                  </p:cNvGrpSpPr>
                  <p:nvPr/>
                </p:nvGrpSpPr>
                <p:grpSpPr bwMode="auto">
                  <a:xfrm>
                    <a:off x="3518" y="1159"/>
                    <a:ext cx="1470" cy="865"/>
                    <a:chOff x="3518" y="1702"/>
                    <a:chExt cx="1470" cy="865"/>
                  </a:xfrm>
                </p:grpSpPr>
                <p:sp>
                  <p:nvSpPr>
                    <p:cNvPr id="67721" name="Freeform 137">
                      <a:extLst>
                        <a:ext uri="{FF2B5EF4-FFF2-40B4-BE49-F238E27FC236}">
                          <a16:creationId xmlns="" xmlns:a16="http://schemas.microsoft.com/office/drawing/2014/main" id="{DC93118A-527F-6242-9579-7C7C77126FF9}"/>
                        </a:ext>
                      </a:extLst>
                    </p:cNvPr>
                    <p:cNvSpPr>
                      <a:spLocks noChangeAspect="1"/>
                    </p:cNvSpPr>
                    <p:nvPr/>
                  </p:nvSpPr>
                  <p:spPr bwMode="auto">
                    <a:xfrm>
                      <a:off x="3809" y="2240"/>
                      <a:ext cx="21" cy="182"/>
                    </a:xfrm>
                    <a:custGeom>
                      <a:avLst/>
                      <a:gdLst>
                        <a:gd name="T0" fmla="*/ 0 w 18"/>
                        <a:gd name="T1" fmla="*/ 0 h 162"/>
                        <a:gd name="T2" fmla="*/ 0 w 18"/>
                        <a:gd name="T3" fmla="*/ 6 h 162"/>
                        <a:gd name="T4" fmla="*/ 0 w 18"/>
                        <a:gd name="T5" fmla="*/ 162 h 162"/>
                        <a:gd name="T6" fmla="*/ 18 w 18"/>
                        <a:gd name="T7" fmla="*/ 162 h 162"/>
                        <a:gd name="T8" fmla="*/ 18 w 18"/>
                        <a:gd name="T9" fmla="*/ 6 h 162"/>
                        <a:gd name="T10" fmla="*/ 12 w 18"/>
                        <a:gd name="T11" fmla="*/ 12 h 162"/>
                        <a:gd name="T12" fmla="*/ 0 w 18"/>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8" h="162">
                          <a:moveTo>
                            <a:pt x="0" y="0"/>
                          </a:moveTo>
                          <a:lnTo>
                            <a:pt x="0" y="6"/>
                          </a:lnTo>
                          <a:lnTo>
                            <a:pt x="0" y="162"/>
                          </a:lnTo>
                          <a:lnTo>
                            <a:pt x="18" y="162"/>
                          </a:lnTo>
                          <a:lnTo>
                            <a:pt x="18" y="6"/>
                          </a:lnTo>
                          <a:lnTo>
                            <a:pt x="12" y="12"/>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722" name="Freeform 138">
                      <a:extLst>
                        <a:ext uri="{FF2B5EF4-FFF2-40B4-BE49-F238E27FC236}">
                          <a16:creationId xmlns="" xmlns:a16="http://schemas.microsoft.com/office/drawing/2014/main" id="{6BC304F8-714F-0742-91B1-FF4EECA072E3}"/>
                        </a:ext>
                      </a:extLst>
                    </p:cNvPr>
                    <p:cNvSpPr>
                      <a:spLocks noChangeAspect="1"/>
                    </p:cNvSpPr>
                    <p:nvPr/>
                  </p:nvSpPr>
                  <p:spPr bwMode="auto">
                    <a:xfrm>
                      <a:off x="3809" y="2146"/>
                      <a:ext cx="155" cy="108"/>
                    </a:xfrm>
                    <a:custGeom>
                      <a:avLst/>
                      <a:gdLst>
                        <a:gd name="T0" fmla="*/ 138 w 138"/>
                        <a:gd name="T1" fmla="*/ 0 h 96"/>
                        <a:gd name="T2" fmla="*/ 132 w 138"/>
                        <a:gd name="T3" fmla="*/ 0 h 96"/>
                        <a:gd name="T4" fmla="*/ 0 w 138"/>
                        <a:gd name="T5" fmla="*/ 84 h 96"/>
                        <a:gd name="T6" fmla="*/ 12 w 138"/>
                        <a:gd name="T7" fmla="*/ 96 h 96"/>
                        <a:gd name="T8" fmla="*/ 138 w 138"/>
                        <a:gd name="T9" fmla="*/ 18 h 96"/>
                        <a:gd name="T10" fmla="*/ 132 w 138"/>
                        <a:gd name="T11" fmla="*/ 18 h 96"/>
                        <a:gd name="T12" fmla="*/ 138 w 13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138" y="0"/>
                          </a:moveTo>
                          <a:lnTo>
                            <a:pt x="132" y="0"/>
                          </a:lnTo>
                          <a:lnTo>
                            <a:pt x="0" y="84"/>
                          </a:lnTo>
                          <a:lnTo>
                            <a:pt x="12" y="96"/>
                          </a:lnTo>
                          <a:lnTo>
                            <a:pt x="138" y="18"/>
                          </a:lnTo>
                          <a:lnTo>
                            <a:pt x="132" y="18"/>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723" name="Freeform 139">
                      <a:extLst>
                        <a:ext uri="{FF2B5EF4-FFF2-40B4-BE49-F238E27FC236}">
                          <a16:creationId xmlns="" xmlns:a16="http://schemas.microsoft.com/office/drawing/2014/main" id="{A51D424E-8B5D-B947-AFA3-D8DDCCCB5A63}"/>
                        </a:ext>
                      </a:extLst>
                    </p:cNvPr>
                    <p:cNvSpPr>
                      <a:spLocks noChangeAspect="1"/>
                    </p:cNvSpPr>
                    <p:nvPr/>
                  </p:nvSpPr>
                  <p:spPr bwMode="auto">
                    <a:xfrm>
                      <a:off x="3958" y="2146"/>
                      <a:ext cx="155" cy="108"/>
                    </a:xfrm>
                    <a:custGeom>
                      <a:avLst/>
                      <a:gdLst>
                        <a:gd name="T0" fmla="*/ 138 w 138"/>
                        <a:gd name="T1" fmla="*/ 90 h 96"/>
                        <a:gd name="T2" fmla="*/ 132 w 138"/>
                        <a:gd name="T3" fmla="*/ 84 h 96"/>
                        <a:gd name="T4" fmla="*/ 6 w 138"/>
                        <a:gd name="T5" fmla="*/ 0 h 96"/>
                        <a:gd name="T6" fmla="*/ 0 w 138"/>
                        <a:gd name="T7" fmla="*/ 18 h 96"/>
                        <a:gd name="T8" fmla="*/ 126 w 138"/>
                        <a:gd name="T9" fmla="*/ 96 h 96"/>
                        <a:gd name="T10" fmla="*/ 120 w 138"/>
                        <a:gd name="T11" fmla="*/ 90 h 96"/>
                        <a:gd name="T12" fmla="*/ 138 w 138"/>
                        <a:gd name="T13" fmla="*/ 90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138" y="90"/>
                          </a:moveTo>
                          <a:lnTo>
                            <a:pt x="132" y="84"/>
                          </a:lnTo>
                          <a:lnTo>
                            <a:pt x="6" y="0"/>
                          </a:lnTo>
                          <a:lnTo>
                            <a:pt x="0" y="18"/>
                          </a:lnTo>
                          <a:lnTo>
                            <a:pt x="126" y="96"/>
                          </a:lnTo>
                          <a:lnTo>
                            <a:pt x="120" y="90"/>
                          </a:lnTo>
                          <a:lnTo>
                            <a:pt x="138" y="90"/>
                          </a:lnTo>
                          <a:close/>
                        </a:path>
                      </a:pathLst>
                    </a:custGeom>
                    <a:solidFill>
                      <a:srgbClr val="FFFF00"/>
                    </a:solidFill>
                    <a:ln w="19050" cmpd="sng">
                      <a:solidFill>
                        <a:srgbClr val="FFFF00"/>
                      </a:solidFill>
                      <a:round/>
                      <a:headEnd/>
                      <a:tailEnd/>
                    </a:ln>
                  </p:spPr>
                  <p:txBody>
                    <a:bodyPr/>
                    <a:lstStyle/>
                    <a:p>
                      <a:endParaRPr lang="en-US"/>
                    </a:p>
                  </p:txBody>
                </p:sp>
                <p:sp>
                  <p:nvSpPr>
                    <p:cNvPr id="67724" name="Freeform 140">
                      <a:extLst>
                        <a:ext uri="{FF2B5EF4-FFF2-40B4-BE49-F238E27FC236}">
                          <a16:creationId xmlns="" xmlns:a16="http://schemas.microsoft.com/office/drawing/2014/main" id="{A8220E5B-1898-8B4F-8832-BA524273FE6E}"/>
                        </a:ext>
                      </a:extLst>
                    </p:cNvPr>
                    <p:cNvSpPr>
                      <a:spLocks noChangeAspect="1"/>
                    </p:cNvSpPr>
                    <p:nvPr/>
                  </p:nvSpPr>
                  <p:spPr bwMode="auto">
                    <a:xfrm>
                      <a:off x="4092" y="2247"/>
                      <a:ext cx="21" cy="182"/>
                    </a:xfrm>
                    <a:custGeom>
                      <a:avLst/>
                      <a:gdLst>
                        <a:gd name="T0" fmla="*/ 12 w 18"/>
                        <a:gd name="T1" fmla="*/ 162 h 162"/>
                        <a:gd name="T2" fmla="*/ 18 w 18"/>
                        <a:gd name="T3" fmla="*/ 156 h 162"/>
                        <a:gd name="T4" fmla="*/ 18 w 18"/>
                        <a:gd name="T5" fmla="*/ 0 h 162"/>
                        <a:gd name="T6" fmla="*/ 0 w 18"/>
                        <a:gd name="T7" fmla="*/ 0 h 162"/>
                        <a:gd name="T8" fmla="*/ 0 w 18"/>
                        <a:gd name="T9" fmla="*/ 156 h 162"/>
                        <a:gd name="T10" fmla="*/ 6 w 18"/>
                        <a:gd name="T11" fmla="*/ 150 h 162"/>
                        <a:gd name="T12" fmla="*/ 12 w 18"/>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8" h="162">
                          <a:moveTo>
                            <a:pt x="12" y="162"/>
                          </a:moveTo>
                          <a:lnTo>
                            <a:pt x="18" y="156"/>
                          </a:lnTo>
                          <a:lnTo>
                            <a:pt x="18" y="0"/>
                          </a:lnTo>
                          <a:lnTo>
                            <a:pt x="0" y="0"/>
                          </a:lnTo>
                          <a:lnTo>
                            <a:pt x="0" y="156"/>
                          </a:lnTo>
                          <a:lnTo>
                            <a:pt x="6" y="150"/>
                          </a:lnTo>
                          <a:lnTo>
                            <a:pt x="12" y="162"/>
                          </a:lnTo>
                          <a:close/>
                        </a:path>
                      </a:pathLst>
                    </a:custGeom>
                    <a:solidFill>
                      <a:srgbClr val="FFFF00"/>
                    </a:solidFill>
                    <a:ln w="19050" cmpd="sng">
                      <a:solidFill>
                        <a:srgbClr val="FFFF00"/>
                      </a:solidFill>
                      <a:round/>
                      <a:headEnd/>
                      <a:tailEnd/>
                    </a:ln>
                  </p:spPr>
                  <p:txBody>
                    <a:bodyPr/>
                    <a:lstStyle/>
                    <a:p>
                      <a:endParaRPr lang="en-US"/>
                    </a:p>
                  </p:txBody>
                </p:sp>
                <p:sp>
                  <p:nvSpPr>
                    <p:cNvPr id="67725" name="Freeform 141">
                      <a:extLst>
                        <a:ext uri="{FF2B5EF4-FFF2-40B4-BE49-F238E27FC236}">
                          <a16:creationId xmlns="" xmlns:a16="http://schemas.microsoft.com/office/drawing/2014/main" id="{C7DB2A9B-61F1-0D4F-957C-A7DDF5169288}"/>
                        </a:ext>
                      </a:extLst>
                    </p:cNvPr>
                    <p:cNvSpPr>
                      <a:spLocks noChangeAspect="1"/>
                    </p:cNvSpPr>
                    <p:nvPr/>
                  </p:nvSpPr>
                  <p:spPr bwMode="auto">
                    <a:xfrm>
                      <a:off x="3958" y="2415"/>
                      <a:ext cx="148" cy="108"/>
                    </a:xfrm>
                    <a:custGeom>
                      <a:avLst/>
                      <a:gdLst>
                        <a:gd name="T0" fmla="*/ 0 w 132"/>
                        <a:gd name="T1" fmla="*/ 96 h 96"/>
                        <a:gd name="T2" fmla="*/ 6 w 132"/>
                        <a:gd name="T3" fmla="*/ 96 h 96"/>
                        <a:gd name="T4" fmla="*/ 132 w 132"/>
                        <a:gd name="T5" fmla="*/ 12 h 96"/>
                        <a:gd name="T6" fmla="*/ 126 w 132"/>
                        <a:gd name="T7" fmla="*/ 0 h 96"/>
                        <a:gd name="T8" fmla="*/ 0 w 132"/>
                        <a:gd name="T9" fmla="*/ 78 h 96"/>
                        <a:gd name="T10" fmla="*/ 6 w 132"/>
                        <a:gd name="T11" fmla="*/ 78 h 96"/>
                        <a:gd name="T12" fmla="*/ 0 w 13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32" h="96">
                          <a:moveTo>
                            <a:pt x="0" y="96"/>
                          </a:moveTo>
                          <a:lnTo>
                            <a:pt x="6" y="96"/>
                          </a:lnTo>
                          <a:lnTo>
                            <a:pt x="132" y="12"/>
                          </a:lnTo>
                          <a:lnTo>
                            <a:pt x="126" y="0"/>
                          </a:lnTo>
                          <a:lnTo>
                            <a:pt x="0" y="78"/>
                          </a:lnTo>
                          <a:lnTo>
                            <a:pt x="6" y="78"/>
                          </a:lnTo>
                          <a:lnTo>
                            <a:pt x="0" y="96"/>
                          </a:lnTo>
                          <a:close/>
                        </a:path>
                      </a:pathLst>
                    </a:custGeom>
                    <a:solidFill>
                      <a:srgbClr val="FFFF00"/>
                    </a:solidFill>
                    <a:ln w="19050" cmpd="sng">
                      <a:solidFill>
                        <a:srgbClr val="FFFF00"/>
                      </a:solidFill>
                      <a:round/>
                      <a:headEnd/>
                      <a:tailEnd/>
                    </a:ln>
                  </p:spPr>
                  <p:txBody>
                    <a:bodyPr/>
                    <a:lstStyle/>
                    <a:p>
                      <a:endParaRPr lang="en-US"/>
                    </a:p>
                  </p:txBody>
                </p:sp>
                <p:sp>
                  <p:nvSpPr>
                    <p:cNvPr id="67726" name="Freeform 142">
                      <a:extLst>
                        <a:ext uri="{FF2B5EF4-FFF2-40B4-BE49-F238E27FC236}">
                          <a16:creationId xmlns="" xmlns:a16="http://schemas.microsoft.com/office/drawing/2014/main" id="{ECF1964B-A9B2-354F-B661-0EB91EBD42BA}"/>
                        </a:ext>
                      </a:extLst>
                    </p:cNvPr>
                    <p:cNvSpPr>
                      <a:spLocks noChangeAspect="1"/>
                    </p:cNvSpPr>
                    <p:nvPr/>
                  </p:nvSpPr>
                  <p:spPr bwMode="auto">
                    <a:xfrm>
                      <a:off x="3809" y="2415"/>
                      <a:ext cx="155" cy="108"/>
                    </a:xfrm>
                    <a:custGeom>
                      <a:avLst/>
                      <a:gdLst>
                        <a:gd name="T0" fmla="*/ 0 w 138"/>
                        <a:gd name="T1" fmla="*/ 6 h 96"/>
                        <a:gd name="T2" fmla="*/ 0 w 138"/>
                        <a:gd name="T3" fmla="*/ 12 h 96"/>
                        <a:gd name="T4" fmla="*/ 132 w 138"/>
                        <a:gd name="T5" fmla="*/ 96 h 96"/>
                        <a:gd name="T6" fmla="*/ 138 w 138"/>
                        <a:gd name="T7" fmla="*/ 78 h 96"/>
                        <a:gd name="T8" fmla="*/ 12 w 138"/>
                        <a:gd name="T9" fmla="*/ 0 h 96"/>
                        <a:gd name="T10" fmla="*/ 18 w 138"/>
                        <a:gd name="T11" fmla="*/ 6 h 96"/>
                        <a:gd name="T12" fmla="*/ 0 w 138"/>
                        <a:gd name="T13" fmla="*/ 6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0" y="6"/>
                          </a:moveTo>
                          <a:lnTo>
                            <a:pt x="0" y="12"/>
                          </a:lnTo>
                          <a:lnTo>
                            <a:pt x="132" y="96"/>
                          </a:lnTo>
                          <a:lnTo>
                            <a:pt x="138" y="78"/>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727" name="Freeform 143">
                      <a:extLst>
                        <a:ext uri="{FF2B5EF4-FFF2-40B4-BE49-F238E27FC236}">
                          <a16:creationId xmlns="" xmlns:a16="http://schemas.microsoft.com/office/drawing/2014/main" id="{4A7075DC-209D-3E42-B2B5-8DD00E14F31C}"/>
                        </a:ext>
                      </a:extLst>
                    </p:cNvPr>
                    <p:cNvSpPr>
                      <a:spLocks noChangeAspect="1"/>
                    </p:cNvSpPr>
                    <p:nvPr/>
                  </p:nvSpPr>
                  <p:spPr bwMode="auto">
                    <a:xfrm>
                      <a:off x="3809" y="2422"/>
                      <a:ext cx="21" cy="1"/>
                    </a:xfrm>
                    <a:custGeom>
                      <a:avLst/>
                      <a:gdLst>
                        <a:gd name="T0" fmla="*/ 0 w 18"/>
                        <a:gd name="T1" fmla="*/ 6 w 18"/>
                        <a:gd name="T2" fmla="*/ 6 w 18"/>
                        <a:gd name="T3" fmla="*/ 6 w 18"/>
                        <a:gd name="T4" fmla="*/ 6 w 18"/>
                        <a:gd name="T5" fmla="*/ 18 w 18"/>
                        <a:gd name="T6" fmla="*/ 0 w 18"/>
                      </a:gdLst>
                      <a:ahLst/>
                      <a:cxnLst>
                        <a:cxn ang="0">
                          <a:pos x="T0" y="0"/>
                        </a:cxn>
                        <a:cxn ang="0">
                          <a:pos x="T1" y="0"/>
                        </a:cxn>
                        <a:cxn ang="0">
                          <a:pos x="T2" y="0"/>
                        </a:cxn>
                        <a:cxn ang="0">
                          <a:pos x="T3" y="0"/>
                        </a:cxn>
                        <a:cxn ang="0">
                          <a:pos x="T4" y="0"/>
                        </a:cxn>
                        <a:cxn ang="0">
                          <a:pos x="T5" y="0"/>
                        </a:cxn>
                        <a:cxn ang="0">
                          <a:pos x="T6" y="0"/>
                        </a:cxn>
                      </a:cxnLst>
                      <a:rect l="0" t="0" r="r" b="b"/>
                      <a:pathLst>
                        <a:path w="18">
                          <a:moveTo>
                            <a:pt x="0" y="0"/>
                          </a:moveTo>
                          <a:lnTo>
                            <a:pt x="6" y="0"/>
                          </a:lnTo>
                          <a:lnTo>
                            <a:pt x="6" y="0"/>
                          </a:lnTo>
                          <a:lnTo>
                            <a:pt x="6" y="0"/>
                          </a:lnTo>
                          <a:lnTo>
                            <a:pt x="6" y="0"/>
                          </a:lnTo>
                          <a:lnTo>
                            <a:pt x="18" y="0"/>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728" name="Freeform 144">
                      <a:extLst>
                        <a:ext uri="{FF2B5EF4-FFF2-40B4-BE49-F238E27FC236}">
                          <a16:creationId xmlns="" xmlns:a16="http://schemas.microsoft.com/office/drawing/2014/main" id="{A8A9DA22-316F-F742-AD9E-C76C43D56D53}"/>
                        </a:ext>
                      </a:extLst>
                    </p:cNvPr>
                    <p:cNvSpPr>
                      <a:spLocks noChangeAspect="1"/>
                    </p:cNvSpPr>
                    <p:nvPr/>
                  </p:nvSpPr>
                  <p:spPr bwMode="auto">
                    <a:xfrm>
                      <a:off x="4092" y="2240"/>
                      <a:ext cx="21" cy="182"/>
                    </a:xfrm>
                    <a:custGeom>
                      <a:avLst/>
                      <a:gdLst>
                        <a:gd name="T0" fmla="*/ 6 w 18"/>
                        <a:gd name="T1" fmla="*/ 0 h 162"/>
                        <a:gd name="T2" fmla="*/ 0 w 18"/>
                        <a:gd name="T3" fmla="*/ 6 h 162"/>
                        <a:gd name="T4" fmla="*/ 0 w 18"/>
                        <a:gd name="T5" fmla="*/ 162 h 162"/>
                        <a:gd name="T6" fmla="*/ 18 w 18"/>
                        <a:gd name="T7" fmla="*/ 162 h 162"/>
                        <a:gd name="T8" fmla="*/ 18 w 18"/>
                        <a:gd name="T9" fmla="*/ 6 h 162"/>
                        <a:gd name="T10" fmla="*/ 12 w 18"/>
                        <a:gd name="T11" fmla="*/ 12 h 162"/>
                        <a:gd name="T12" fmla="*/ 6 w 18"/>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8" h="162">
                          <a:moveTo>
                            <a:pt x="6" y="0"/>
                          </a:moveTo>
                          <a:lnTo>
                            <a:pt x="0" y="6"/>
                          </a:lnTo>
                          <a:lnTo>
                            <a:pt x="0" y="162"/>
                          </a:lnTo>
                          <a:lnTo>
                            <a:pt x="18" y="162"/>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729" name="Freeform 145">
                      <a:extLst>
                        <a:ext uri="{FF2B5EF4-FFF2-40B4-BE49-F238E27FC236}">
                          <a16:creationId xmlns="" xmlns:a16="http://schemas.microsoft.com/office/drawing/2014/main" id="{4F0603E2-9826-9144-8B4A-81C4147EAC1F}"/>
                        </a:ext>
                      </a:extLst>
                    </p:cNvPr>
                    <p:cNvSpPr>
                      <a:spLocks noChangeAspect="1"/>
                    </p:cNvSpPr>
                    <p:nvPr/>
                  </p:nvSpPr>
                  <p:spPr bwMode="auto">
                    <a:xfrm>
                      <a:off x="4099" y="2146"/>
                      <a:ext cx="155" cy="108"/>
                    </a:xfrm>
                    <a:custGeom>
                      <a:avLst/>
                      <a:gdLst>
                        <a:gd name="T0" fmla="*/ 138 w 138"/>
                        <a:gd name="T1" fmla="*/ 0 h 96"/>
                        <a:gd name="T2" fmla="*/ 126 w 138"/>
                        <a:gd name="T3" fmla="*/ 0 h 96"/>
                        <a:gd name="T4" fmla="*/ 0 w 138"/>
                        <a:gd name="T5" fmla="*/ 84 h 96"/>
                        <a:gd name="T6" fmla="*/ 6 w 138"/>
                        <a:gd name="T7" fmla="*/ 96 h 96"/>
                        <a:gd name="T8" fmla="*/ 138 w 138"/>
                        <a:gd name="T9" fmla="*/ 12 h 96"/>
                        <a:gd name="T10" fmla="*/ 126 w 138"/>
                        <a:gd name="T11" fmla="*/ 12 h 96"/>
                        <a:gd name="T12" fmla="*/ 138 w 13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138" y="0"/>
                          </a:moveTo>
                          <a:lnTo>
                            <a:pt x="126" y="0"/>
                          </a:lnTo>
                          <a:lnTo>
                            <a:pt x="0" y="84"/>
                          </a:lnTo>
                          <a:lnTo>
                            <a:pt x="6" y="96"/>
                          </a:lnTo>
                          <a:lnTo>
                            <a:pt x="138" y="12"/>
                          </a:lnTo>
                          <a:lnTo>
                            <a:pt x="126"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730" name="Freeform 146">
                      <a:extLst>
                        <a:ext uri="{FF2B5EF4-FFF2-40B4-BE49-F238E27FC236}">
                          <a16:creationId xmlns="" xmlns:a16="http://schemas.microsoft.com/office/drawing/2014/main" id="{B54067E6-FA4B-E947-827F-1EA1AA8452E0}"/>
                        </a:ext>
                      </a:extLst>
                    </p:cNvPr>
                    <p:cNvSpPr>
                      <a:spLocks noChangeAspect="1"/>
                    </p:cNvSpPr>
                    <p:nvPr/>
                  </p:nvSpPr>
                  <p:spPr bwMode="auto">
                    <a:xfrm>
                      <a:off x="4240" y="2146"/>
                      <a:ext cx="155" cy="108"/>
                    </a:xfrm>
                    <a:custGeom>
                      <a:avLst/>
                      <a:gdLst>
                        <a:gd name="T0" fmla="*/ 138 w 138"/>
                        <a:gd name="T1" fmla="*/ 90 h 96"/>
                        <a:gd name="T2" fmla="*/ 138 w 138"/>
                        <a:gd name="T3" fmla="*/ 84 h 96"/>
                        <a:gd name="T4" fmla="*/ 12 w 138"/>
                        <a:gd name="T5" fmla="*/ 0 h 96"/>
                        <a:gd name="T6" fmla="*/ 0 w 138"/>
                        <a:gd name="T7" fmla="*/ 12 h 96"/>
                        <a:gd name="T8" fmla="*/ 126 w 138"/>
                        <a:gd name="T9" fmla="*/ 96 h 96"/>
                        <a:gd name="T10" fmla="*/ 126 w 138"/>
                        <a:gd name="T11" fmla="*/ 90 h 96"/>
                        <a:gd name="T12" fmla="*/ 138 w 138"/>
                        <a:gd name="T13" fmla="*/ 90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138" y="90"/>
                          </a:moveTo>
                          <a:lnTo>
                            <a:pt x="138" y="84"/>
                          </a:lnTo>
                          <a:lnTo>
                            <a:pt x="12" y="0"/>
                          </a:lnTo>
                          <a:lnTo>
                            <a:pt x="0" y="12"/>
                          </a:lnTo>
                          <a:lnTo>
                            <a:pt x="126" y="96"/>
                          </a:lnTo>
                          <a:lnTo>
                            <a:pt x="126" y="90"/>
                          </a:lnTo>
                          <a:lnTo>
                            <a:pt x="138" y="90"/>
                          </a:lnTo>
                          <a:close/>
                        </a:path>
                      </a:pathLst>
                    </a:custGeom>
                    <a:solidFill>
                      <a:srgbClr val="FFFF00"/>
                    </a:solidFill>
                    <a:ln w="19050" cmpd="sng">
                      <a:solidFill>
                        <a:srgbClr val="FFFF00"/>
                      </a:solidFill>
                      <a:round/>
                      <a:headEnd/>
                      <a:tailEnd/>
                    </a:ln>
                  </p:spPr>
                  <p:txBody>
                    <a:bodyPr/>
                    <a:lstStyle/>
                    <a:p>
                      <a:endParaRPr lang="en-US"/>
                    </a:p>
                  </p:txBody>
                </p:sp>
                <p:sp>
                  <p:nvSpPr>
                    <p:cNvPr id="67731" name="Freeform 147">
                      <a:extLst>
                        <a:ext uri="{FF2B5EF4-FFF2-40B4-BE49-F238E27FC236}">
                          <a16:creationId xmlns="" xmlns:a16="http://schemas.microsoft.com/office/drawing/2014/main" id="{9A9A92A1-D0E9-AA4E-B86D-627BE6A8D857}"/>
                        </a:ext>
                      </a:extLst>
                    </p:cNvPr>
                    <p:cNvSpPr>
                      <a:spLocks noChangeAspect="1"/>
                    </p:cNvSpPr>
                    <p:nvPr/>
                  </p:nvSpPr>
                  <p:spPr bwMode="auto">
                    <a:xfrm>
                      <a:off x="4382" y="2247"/>
                      <a:ext cx="13" cy="182"/>
                    </a:xfrm>
                    <a:custGeom>
                      <a:avLst/>
                      <a:gdLst>
                        <a:gd name="T0" fmla="*/ 12 w 12"/>
                        <a:gd name="T1" fmla="*/ 162 h 162"/>
                        <a:gd name="T2" fmla="*/ 12 w 12"/>
                        <a:gd name="T3" fmla="*/ 156 h 162"/>
                        <a:gd name="T4" fmla="*/ 12 w 12"/>
                        <a:gd name="T5" fmla="*/ 0 h 162"/>
                        <a:gd name="T6" fmla="*/ 0 w 12"/>
                        <a:gd name="T7" fmla="*/ 0 h 162"/>
                        <a:gd name="T8" fmla="*/ 0 w 12"/>
                        <a:gd name="T9" fmla="*/ 156 h 162"/>
                        <a:gd name="T10" fmla="*/ 0 w 12"/>
                        <a:gd name="T11" fmla="*/ 150 h 162"/>
                        <a:gd name="T12" fmla="*/ 12 w 12"/>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2" h="162">
                          <a:moveTo>
                            <a:pt x="12" y="162"/>
                          </a:moveTo>
                          <a:lnTo>
                            <a:pt x="12" y="156"/>
                          </a:lnTo>
                          <a:lnTo>
                            <a:pt x="12" y="0"/>
                          </a:lnTo>
                          <a:lnTo>
                            <a:pt x="0" y="0"/>
                          </a:lnTo>
                          <a:lnTo>
                            <a:pt x="0" y="156"/>
                          </a:lnTo>
                          <a:lnTo>
                            <a:pt x="0" y="150"/>
                          </a:lnTo>
                          <a:lnTo>
                            <a:pt x="12" y="162"/>
                          </a:lnTo>
                          <a:close/>
                        </a:path>
                      </a:pathLst>
                    </a:custGeom>
                    <a:solidFill>
                      <a:srgbClr val="FFFF00"/>
                    </a:solidFill>
                    <a:ln w="19050" cmpd="sng">
                      <a:solidFill>
                        <a:srgbClr val="FFFF00"/>
                      </a:solidFill>
                      <a:round/>
                      <a:headEnd/>
                      <a:tailEnd/>
                    </a:ln>
                  </p:spPr>
                  <p:txBody>
                    <a:bodyPr/>
                    <a:lstStyle/>
                    <a:p>
                      <a:endParaRPr lang="en-US"/>
                    </a:p>
                  </p:txBody>
                </p:sp>
                <p:sp>
                  <p:nvSpPr>
                    <p:cNvPr id="67732" name="Freeform 148">
                      <a:extLst>
                        <a:ext uri="{FF2B5EF4-FFF2-40B4-BE49-F238E27FC236}">
                          <a16:creationId xmlns="" xmlns:a16="http://schemas.microsoft.com/office/drawing/2014/main" id="{BD900C9E-5CA1-C744-ABBB-A2462A269799}"/>
                        </a:ext>
                      </a:extLst>
                    </p:cNvPr>
                    <p:cNvSpPr>
                      <a:spLocks noChangeAspect="1"/>
                    </p:cNvSpPr>
                    <p:nvPr/>
                  </p:nvSpPr>
                  <p:spPr bwMode="auto">
                    <a:xfrm>
                      <a:off x="4240" y="2415"/>
                      <a:ext cx="155" cy="101"/>
                    </a:xfrm>
                    <a:custGeom>
                      <a:avLst/>
                      <a:gdLst>
                        <a:gd name="T0" fmla="*/ 0 w 138"/>
                        <a:gd name="T1" fmla="*/ 90 h 90"/>
                        <a:gd name="T2" fmla="*/ 12 w 138"/>
                        <a:gd name="T3" fmla="*/ 90 h 90"/>
                        <a:gd name="T4" fmla="*/ 138 w 138"/>
                        <a:gd name="T5" fmla="*/ 12 h 90"/>
                        <a:gd name="T6" fmla="*/ 126 w 138"/>
                        <a:gd name="T7" fmla="*/ 0 h 90"/>
                        <a:gd name="T8" fmla="*/ 0 w 138"/>
                        <a:gd name="T9" fmla="*/ 78 h 90"/>
                        <a:gd name="T10" fmla="*/ 12 w 138"/>
                        <a:gd name="T11" fmla="*/ 78 h 90"/>
                        <a:gd name="T12" fmla="*/ 0 w 138"/>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0" y="90"/>
                          </a:moveTo>
                          <a:lnTo>
                            <a:pt x="12" y="90"/>
                          </a:lnTo>
                          <a:lnTo>
                            <a:pt x="138" y="12"/>
                          </a:lnTo>
                          <a:lnTo>
                            <a:pt x="126" y="0"/>
                          </a:lnTo>
                          <a:lnTo>
                            <a:pt x="0" y="78"/>
                          </a:lnTo>
                          <a:lnTo>
                            <a:pt x="12" y="78"/>
                          </a:lnTo>
                          <a:lnTo>
                            <a:pt x="0" y="90"/>
                          </a:lnTo>
                          <a:close/>
                        </a:path>
                      </a:pathLst>
                    </a:custGeom>
                    <a:solidFill>
                      <a:srgbClr val="FFFF00"/>
                    </a:solidFill>
                    <a:ln w="19050" cmpd="sng">
                      <a:solidFill>
                        <a:srgbClr val="FFFF00"/>
                      </a:solidFill>
                      <a:round/>
                      <a:headEnd/>
                      <a:tailEnd/>
                    </a:ln>
                  </p:spPr>
                  <p:txBody>
                    <a:bodyPr/>
                    <a:lstStyle/>
                    <a:p>
                      <a:endParaRPr lang="en-US"/>
                    </a:p>
                  </p:txBody>
                </p:sp>
                <p:sp>
                  <p:nvSpPr>
                    <p:cNvPr id="67733" name="Freeform 149">
                      <a:extLst>
                        <a:ext uri="{FF2B5EF4-FFF2-40B4-BE49-F238E27FC236}">
                          <a16:creationId xmlns="" xmlns:a16="http://schemas.microsoft.com/office/drawing/2014/main" id="{6DE63277-B5C9-7D46-8317-1AB95A5A2B9D}"/>
                        </a:ext>
                      </a:extLst>
                    </p:cNvPr>
                    <p:cNvSpPr>
                      <a:spLocks noChangeAspect="1"/>
                    </p:cNvSpPr>
                    <p:nvPr/>
                  </p:nvSpPr>
                  <p:spPr bwMode="auto">
                    <a:xfrm>
                      <a:off x="4092" y="2415"/>
                      <a:ext cx="162" cy="101"/>
                    </a:xfrm>
                    <a:custGeom>
                      <a:avLst/>
                      <a:gdLst>
                        <a:gd name="T0" fmla="*/ 0 w 144"/>
                        <a:gd name="T1" fmla="*/ 6 h 90"/>
                        <a:gd name="T2" fmla="*/ 6 w 144"/>
                        <a:gd name="T3" fmla="*/ 12 h 90"/>
                        <a:gd name="T4" fmla="*/ 132 w 144"/>
                        <a:gd name="T5" fmla="*/ 90 h 90"/>
                        <a:gd name="T6" fmla="*/ 144 w 144"/>
                        <a:gd name="T7" fmla="*/ 78 h 90"/>
                        <a:gd name="T8" fmla="*/ 12 w 144"/>
                        <a:gd name="T9" fmla="*/ 0 h 90"/>
                        <a:gd name="T10" fmla="*/ 18 w 144"/>
                        <a:gd name="T11" fmla="*/ 6 h 90"/>
                        <a:gd name="T12" fmla="*/ 0 w 144"/>
                        <a:gd name="T13" fmla="*/ 6 h 90"/>
                      </a:gdLst>
                      <a:ahLst/>
                      <a:cxnLst>
                        <a:cxn ang="0">
                          <a:pos x="T0" y="T1"/>
                        </a:cxn>
                        <a:cxn ang="0">
                          <a:pos x="T2" y="T3"/>
                        </a:cxn>
                        <a:cxn ang="0">
                          <a:pos x="T4" y="T5"/>
                        </a:cxn>
                        <a:cxn ang="0">
                          <a:pos x="T6" y="T7"/>
                        </a:cxn>
                        <a:cxn ang="0">
                          <a:pos x="T8" y="T9"/>
                        </a:cxn>
                        <a:cxn ang="0">
                          <a:pos x="T10" y="T11"/>
                        </a:cxn>
                        <a:cxn ang="0">
                          <a:pos x="T12" y="T13"/>
                        </a:cxn>
                      </a:cxnLst>
                      <a:rect l="0" t="0" r="r" b="b"/>
                      <a:pathLst>
                        <a:path w="144" h="90">
                          <a:moveTo>
                            <a:pt x="0" y="6"/>
                          </a:moveTo>
                          <a:lnTo>
                            <a:pt x="6" y="12"/>
                          </a:lnTo>
                          <a:lnTo>
                            <a:pt x="132" y="90"/>
                          </a:lnTo>
                          <a:lnTo>
                            <a:pt x="144" y="78"/>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734" name="Freeform 150">
                      <a:extLst>
                        <a:ext uri="{FF2B5EF4-FFF2-40B4-BE49-F238E27FC236}">
                          <a16:creationId xmlns="" xmlns:a16="http://schemas.microsoft.com/office/drawing/2014/main" id="{2886F499-414F-CB40-87AE-5C5A0DAF8015}"/>
                        </a:ext>
                      </a:extLst>
                    </p:cNvPr>
                    <p:cNvSpPr>
                      <a:spLocks noChangeAspect="1"/>
                    </p:cNvSpPr>
                    <p:nvPr/>
                  </p:nvSpPr>
                  <p:spPr bwMode="auto">
                    <a:xfrm>
                      <a:off x="4092" y="2422"/>
                      <a:ext cx="21" cy="1"/>
                    </a:xfrm>
                    <a:custGeom>
                      <a:avLst/>
                      <a:gdLst>
                        <a:gd name="T0" fmla="*/ 0 w 18"/>
                        <a:gd name="T1" fmla="*/ 12 w 18"/>
                        <a:gd name="T2" fmla="*/ 12 w 18"/>
                        <a:gd name="T3" fmla="*/ 12 w 18"/>
                        <a:gd name="T4" fmla="*/ 12 w 18"/>
                        <a:gd name="T5" fmla="*/ 18 w 18"/>
                        <a:gd name="T6" fmla="*/ 0 w 18"/>
                      </a:gdLst>
                      <a:ahLst/>
                      <a:cxnLst>
                        <a:cxn ang="0">
                          <a:pos x="T0" y="0"/>
                        </a:cxn>
                        <a:cxn ang="0">
                          <a:pos x="T1" y="0"/>
                        </a:cxn>
                        <a:cxn ang="0">
                          <a:pos x="T2" y="0"/>
                        </a:cxn>
                        <a:cxn ang="0">
                          <a:pos x="T3" y="0"/>
                        </a:cxn>
                        <a:cxn ang="0">
                          <a:pos x="T4" y="0"/>
                        </a:cxn>
                        <a:cxn ang="0">
                          <a:pos x="T5" y="0"/>
                        </a:cxn>
                        <a:cxn ang="0">
                          <a:pos x="T6" y="0"/>
                        </a:cxn>
                      </a:cxnLst>
                      <a:rect l="0" t="0" r="r" b="b"/>
                      <a:pathLst>
                        <a:path w="18">
                          <a:moveTo>
                            <a:pt x="0" y="0"/>
                          </a:moveTo>
                          <a:lnTo>
                            <a:pt x="12" y="0"/>
                          </a:lnTo>
                          <a:lnTo>
                            <a:pt x="12" y="0"/>
                          </a:lnTo>
                          <a:lnTo>
                            <a:pt x="12" y="0"/>
                          </a:lnTo>
                          <a:lnTo>
                            <a:pt x="12" y="0"/>
                          </a:lnTo>
                          <a:lnTo>
                            <a:pt x="18" y="0"/>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735" name="Freeform 151">
                      <a:extLst>
                        <a:ext uri="{FF2B5EF4-FFF2-40B4-BE49-F238E27FC236}">
                          <a16:creationId xmlns="" xmlns:a16="http://schemas.microsoft.com/office/drawing/2014/main" id="{25808D84-8BA1-3C4D-AE16-8CE7AC0489EB}"/>
                        </a:ext>
                      </a:extLst>
                    </p:cNvPr>
                    <p:cNvSpPr>
                      <a:spLocks noChangeAspect="1"/>
                    </p:cNvSpPr>
                    <p:nvPr/>
                  </p:nvSpPr>
                  <p:spPr bwMode="auto">
                    <a:xfrm>
                      <a:off x="4234" y="1971"/>
                      <a:ext cx="20" cy="182"/>
                    </a:xfrm>
                    <a:custGeom>
                      <a:avLst/>
                      <a:gdLst>
                        <a:gd name="T0" fmla="*/ 6 w 18"/>
                        <a:gd name="T1" fmla="*/ 0 h 162"/>
                        <a:gd name="T2" fmla="*/ 0 w 18"/>
                        <a:gd name="T3" fmla="*/ 6 h 162"/>
                        <a:gd name="T4" fmla="*/ 0 w 18"/>
                        <a:gd name="T5" fmla="*/ 162 h 162"/>
                        <a:gd name="T6" fmla="*/ 18 w 18"/>
                        <a:gd name="T7" fmla="*/ 162 h 162"/>
                        <a:gd name="T8" fmla="*/ 18 w 18"/>
                        <a:gd name="T9" fmla="*/ 6 h 162"/>
                        <a:gd name="T10" fmla="*/ 12 w 18"/>
                        <a:gd name="T11" fmla="*/ 12 h 162"/>
                        <a:gd name="T12" fmla="*/ 6 w 18"/>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8" h="162">
                          <a:moveTo>
                            <a:pt x="6" y="0"/>
                          </a:moveTo>
                          <a:lnTo>
                            <a:pt x="0" y="6"/>
                          </a:lnTo>
                          <a:lnTo>
                            <a:pt x="0" y="162"/>
                          </a:lnTo>
                          <a:lnTo>
                            <a:pt x="18" y="162"/>
                          </a:lnTo>
                          <a:lnTo>
                            <a:pt x="18" y="6"/>
                          </a:lnTo>
                          <a:lnTo>
                            <a:pt x="12" y="12"/>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736" name="Freeform 152">
                      <a:extLst>
                        <a:ext uri="{FF2B5EF4-FFF2-40B4-BE49-F238E27FC236}">
                          <a16:creationId xmlns="" xmlns:a16="http://schemas.microsoft.com/office/drawing/2014/main" id="{BB778F7C-11ED-894F-B327-B7758F4E149F}"/>
                        </a:ext>
                      </a:extLst>
                    </p:cNvPr>
                    <p:cNvSpPr>
                      <a:spLocks noChangeAspect="1"/>
                    </p:cNvSpPr>
                    <p:nvPr/>
                  </p:nvSpPr>
                  <p:spPr bwMode="auto">
                    <a:xfrm>
                      <a:off x="4240" y="1884"/>
                      <a:ext cx="155" cy="101"/>
                    </a:xfrm>
                    <a:custGeom>
                      <a:avLst/>
                      <a:gdLst>
                        <a:gd name="T0" fmla="*/ 138 w 138"/>
                        <a:gd name="T1" fmla="*/ 0 h 90"/>
                        <a:gd name="T2" fmla="*/ 126 w 138"/>
                        <a:gd name="T3" fmla="*/ 0 h 90"/>
                        <a:gd name="T4" fmla="*/ 0 w 138"/>
                        <a:gd name="T5" fmla="*/ 78 h 90"/>
                        <a:gd name="T6" fmla="*/ 6 w 138"/>
                        <a:gd name="T7" fmla="*/ 90 h 90"/>
                        <a:gd name="T8" fmla="*/ 138 w 138"/>
                        <a:gd name="T9" fmla="*/ 12 h 90"/>
                        <a:gd name="T10" fmla="*/ 126 w 138"/>
                        <a:gd name="T11" fmla="*/ 12 h 90"/>
                        <a:gd name="T12" fmla="*/ 138 w 13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0"/>
                          </a:moveTo>
                          <a:lnTo>
                            <a:pt x="126" y="0"/>
                          </a:lnTo>
                          <a:lnTo>
                            <a:pt x="0" y="78"/>
                          </a:lnTo>
                          <a:lnTo>
                            <a:pt x="6" y="90"/>
                          </a:lnTo>
                          <a:lnTo>
                            <a:pt x="138" y="12"/>
                          </a:lnTo>
                          <a:lnTo>
                            <a:pt x="126"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737" name="Freeform 153">
                      <a:extLst>
                        <a:ext uri="{FF2B5EF4-FFF2-40B4-BE49-F238E27FC236}">
                          <a16:creationId xmlns="" xmlns:a16="http://schemas.microsoft.com/office/drawing/2014/main" id="{80EFE97D-8089-964A-ACB4-E8258346021B}"/>
                        </a:ext>
                      </a:extLst>
                    </p:cNvPr>
                    <p:cNvSpPr>
                      <a:spLocks noChangeAspect="1"/>
                    </p:cNvSpPr>
                    <p:nvPr/>
                  </p:nvSpPr>
                  <p:spPr bwMode="auto">
                    <a:xfrm>
                      <a:off x="4382" y="1884"/>
                      <a:ext cx="155" cy="101"/>
                    </a:xfrm>
                    <a:custGeom>
                      <a:avLst/>
                      <a:gdLst>
                        <a:gd name="T0" fmla="*/ 138 w 138"/>
                        <a:gd name="T1" fmla="*/ 84 h 90"/>
                        <a:gd name="T2" fmla="*/ 138 w 138"/>
                        <a:gd name="T3" fmla="*/ 78 h 90"/>
                        <a:gd name="T4" fmla="*/ 12 w 138"/>
                        <a:gd name="T5" fmla="*/ 0 h 90"/>
                        <a:gd name="T6" fmla="*/ 0 w 138"/>
                        <a:gd name="T7" fmla="*/ 12 h 90"/>
                        <a:gd name="T8" fmla="*/ 126 w 138"/>
                        <a:gd name="T9" fmla="*/ 90 h 90"/>
                        <a:gd name="T10" fmla="*/ 126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8" y="78"/>
                          </a:lnTo>
                          <a:lnTo>
                            <a:pt x="12" y="0"/>
                          </a:lnTo>
                          <a:lnTo>
                            <a:pt x="0" y="12"/>
                          </a:lnTo>
                          <a:lnTo>
                            <a:pt x="126" y="90"/>
                          </a:lnTo>
                          <a:lnTo>
                            <a:pt x="126"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738" name="Freeform 154">
                      <a:extLst>
                        <a:ext uri="{FF2B5EF4-FFF2-40B4-BE49-F238E27FC236}">
                          <a16:creationId xmlns="" xmlns:a16="http://schemas.microsoft.com/office/drawing/2014/main" id="{672BF8C1-2F05-2540-B6CC-01CD3B9938AF}"/>
                        </a:ext>
                      </a:extLst>
                    </p:cNvPr>
                    <p:cNvSpPr>
                      <a:spLocks noChangeAspect="1"/>
                    </p:cNvSpPr>
                    <p:nvPr/>
                  </p:nvSpPr>
                  <p:spPr bwMode="auto">
                    <a:xfrm>
                      <a:off x="4523" y="1978"/>
                      <a:ext cx="14" cy="182"/>
                    </a:xfrm>
                    <a:custGeom>
                      <a:avLst/>
                      <a:gdLst>
                        <a:gd name="T0" fmla="*/ 12 w 12"/>
                        <a:gd name="T1" fmla="*/ 162 h 162"/>
                        <a:gd name="T2" fmla="*/ 12 w 12"/>
                        <a:gd name="T3" fmla="*/ 156 h 162"/>
                        <a:gd name="T4" fmla="*/ 12 w 12"/>
                        <a:gd name="T5" fmla="*/ 0 h 162"/>
                        <a:gd name="T6" fmla="*/ 0 w 12"/>
                        <a:gd name="T7" fmla="*/ 0 h 162"/>
                        <a:gd name="T8" fmla="*/ 0 w 12"/>
                        <a:gd name="T9" fmla="*/ 156 h 162"/>
                        <a:gd name="T10" fmla="*/ 0 w 12"/>
                        <a:gd name="T11" fmla="*/ 150 h 162"/>
                        <a:gd name="T12" fmla="*/ 12 w 12"/>
                        <a:gd name="T13" fmla="*/ 162 h 162"/>
                      </a:gdLst>
                      <a:ahLst/>
                      <a:cxnLst>
                        <a:cxn ang="0">
                          <a:pos x="T0" y="T1"/>
                        </a:cxn>
                        <a:cxn ang="0">
                          <a:pos x="T2" y="T3"/>
                        </a:cxn>
                        <a:cxn ang="0">
                          <a:pos x="T4" y="T5"/>
                        </a:cxn>
                        <a:cxn ang="0">
                          <a:pos x="T6" y="T7"/>
                        </a:cxn>
                        <a:cxn ang="0">
                          <a:pos x="T8" y="T9"/>
                        </a:cxn>
                        <a:cxn ang="0">
                          <a:pos x="T10" y="T11"/>
                        </a:cxn>
                        <a:cxn ang="0">
                          <a:pos x="T12" y="T13"/>
                        </a:cxn>
                      </a:cxnLst>
                      <a:rect l="0" t="0" r="r" b="b"/>
                      <a:pathLst>
                        <a:path w="12" h="162">
                          <a:moveTo>
                            <a:pt x="12" y="162"/>
                          </a:moveTo>
                          <a:lnTo>
                            <a:pt x="12" y="156"/>
                          </a:lnTo>
                          <a:lnTo>
                            <a:pt x="12" y="0"/>
                          </a:lnTo>
                          <a:lnTo>
                            <a:pt x="0" y="0"/>
                          </a:lnTo>
                          <a:lnTo>
                            <a:pt x="0" y="156"/>
                          </a:lnTo>
                          <a:lnTo>
                            <a:pt x="0" y="150"/>
                          </a:lnTo>
                          <a:lnTo>
                            <a:pt x="12" y="162"/>
                          </a:lnTo>
                          <a:close/>
                        </a:path>
                      </a:pathLst>
                    </a:custGeom>
                    <a:solidFill>
                      <a:srgbClr val="FFFF00"/>
                    </a:solidFill>
                    <a:ln w="19050" cmpd="sng">
                      <a:solidFill>
                        <a:srgbClr val="FFFF00"/>
                      </a:solidFill>
                      <a:round/>
                      <a:headEnd/>
                      <a:tailEnd/>
                    </a:ln>
                  </p:spPr>
                  <p:txBody>
                    <a:bodyPr/>
                    <a:lstStyle/>
                    <a:p>
                      <a:endParaRPr lang="en-US"/>
                    </a:p>
                  </p:txBody>
                </p:sp>
                <p:sp>
                  <p:nvSpPr>
                    <p:cNvPr id="67739" name="Freeform 155">
                      <a:extLst>
                        <a:ext uri="{FF2B5EF4-FFF2-40B4-BE49-F238E27FC236}">
                          <a16:creationId xmlns="" xmlns:a16="http://schemas.microsoft.com/office/drawing/2014/main" id="{6D03821C-C23B-4B46-89F0-6E45701DEDDD}"/>
                        </a:ext>
                      </a:extLst>
                    </p:cNvPr>
                    <p:cNvSpPr>
                      <a:spLocks noChangeAspect="1"/>
                    </p:cNvSpPr>
                    <p:nvPr/>
                  </p:nvSpPr>
                  <p:spPr bwMode="auto">
                    <a:xfrm>
                      <a:off x="4382" y="2146"/>
                      <a:ext cx="155" cy="108"/>
                    </a:xfrm>
                    <a:custGeom>
                      <a:avLst/>
                      <a:gdLst>
                        <a:gd name="T0" fmla="*/ 0 w 138"/>
                        <a:gd name="T1" fmla="*/ 96 h 96"/>
                        <a:gd name="T2" fmla="*/ 12 w 138"/>
                        <a:gd name="T3" fmla="*/ 96 h 96"/>
                        <a:gd name="T4" fmla="*/ 138 w 138"/>
                        <a:gd name="T5" fmla="*/ 12 h 96"/>
                        <a:gd name="T6" fmla="*/ 126 w 138"/>
                        <a:gd name="T7" fmla="*/ 0 h 96"/>
                        <a:gd name="T8" fmla="*/ 0 w 138"/>
                        <a:gd name="T9" fmla="*/ 84 h 96"/>
                        <a:gd name="T10" fmla="*/ 12 w 138"/>
                        <a:gd name="T11" fmla="*/ 84 h 96"/>
                        <a:gd name="T12" fmla="*/ 0 w 13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38" h="96">
                          <a:moveTo>
                            <a:pt x="0" y="96"/>
                          </a:moveTo>
                          <a:lnTo>
                            <a:pt x="12" y="96"/>
                          </a:lnTo>
                          <a:lnTo>
                            <a:pt x="138" y="12"/>
                          </a:lnTo>
                          <a:lnTo>
                            <a:pt x="126" y="0"/>
                          </a:lnTo>
                          <a:lnTo>
                            <a:pt x="0" y="84"/>
                          </a:lnTo>
                          <a:lnTo>
                            <a:pt x="12" y="84"/>
                          </a:lnTo>
                          <a:lnTo>
                            <a:pt x="0" y="96"/>
                          </a:lnTo>
                          <a:close/>
                        </a:path>
                      </a:pathLst>
                    </a:custGeom>
                    <a:solidFill>
                      <a:srgbClr val="FFFF00"/>
                    </a:solidFill>
                    <a:ln w="19050" cmpd="sng">
                      <a:solidFill>
                        <a:srgbClr val="FFFF00"/>
                      </a:solidFill>
                      <a:round/>
                      <a:headEnd/>
                      <a:tailEnd/>
                    </a:ln>
                  </p:spPr>
                  <p:txBody>
                    <a:bodyPr/>
                    <a:lstStyle/>
                    <a:p>
                      <a:endParaRPr lang="en-US"/>
                    </a:p>
                  </p:txBody>
                </p:sp>
                <p:sp>
                  <p:nvSpPr>
                    <p:cNvPr id="67740" name="Freeform 156">
                      <a:extLst>
                        <a:ext uri="{FF2B5EF4-FFF2-40B4-BE49-F238E27FC236}">
                          <a16:creationId xmlns="" xmlns:a16="http://schemas.microsoft.com/office/drawing/2014/main" id="{724C4197-E562-F842-B1CC-2E2A38D5F629}"/>
                        </a:ext>
                      </a:extLst>
                    </p:cNvPr>
                    <p:cNvSpPr>
                      <a:spLocks noChangeAspect="1"/>
                    </p:cNvSpPr>
                    <p:nvPr/>
                  </p:nvSpPr>
                  <p:spPr bwMode="auto">
                    <a:xfrm>
                      <a:off x="4234" y="2146"/>
                      <a:ext cx="161" cy="108"/>
                    </a:xfrm>
                    <a:custGeom>
                      <a:avLst/>
                      <a:gdLst>
                        <a:gd name="T0" fmla="*/ 0 w 144"/>
                        <a:gd name="T1" fmla="*/ 6 h 96"/>
                        <a:gd name="T2" fmla="*/ 6 w 144"/>
                        <a:gd name="T3" fmla="*/ 12 h 96"/>
                        <a:gd name="T4" fmla="*/ 132 w 144"/>
                        <a:gd name="T5" fmla="*/ 96 h 96"/>
                        <a:gd name="T6" fmla="*/ 144 w 144"/>
                        <a:gd name="T7" fmla="*/ 84 h 96"/>
                        <a:gd name="T8" fmla="*/ 12 w 144"/>
                        <a:gd name="T9" fmla="*/ 0 h 96"/>
                        <a:gd name="T10" fmla="*/ 18 w 144"/>
                        <a:gd name="T11" fmla="*/ 6 h 96"/>
                        <a:gd name="T12" fmla="*/ 0 w 144"/>
                        <a:gd name="T13" fmla="*/ 6 h 96"/>
                      </a:gdLst>
                      <a:ahLst/>
                      <a:cxnLst>
                        <a:cxn ang="0">
                          <a:pos x="T0" y="T1"/>
                        </a:cxn>
                        <a:cxn ang="0">
                          <a:pos x="T2" y="T3"/>
                        </a:cxn>
                        <a:cxn ang="0">
                          <a:pos x="T4" y="T5"/>
                        </a:cxn>
                        <a:cxn ang="0">
                          <a:pos x="T6" y="T7"/>
                        </a:cxn>
                        <a:cxn ang="0">
                          <a:pos x="T8" y="T9"/>
                        </a:cxn>
                        <a:cxn ang="0">
                          <a:pos x="T10" y="T11"/>
                        </a:cxn>
                        <a:cxn ang="0">
                          <a:pos x="T12" y="T13"/>
                        </a:cxn>
                      </a:cxnLst>
                      <a:rect l="0" t="0" r="r" b="b"/>
                      <a:pathLst>
                        <a:path w="144" h="96">
                          <a:moveTo>
                            <a:pt x="0" y="6"/>
                          </a:moveTo>
                          <a:lnTo>
                            <a:pt x="6" y="12"/>
                          </a:lnTo>
                          <a:lnTo>
                            <a:pt x="132" y="96"/>
                          </a:lnTo>
                          <a:lnTo>
                            <a:pt x="144" y="84"/>
                          </a:lnTo>
                          <a:lnTo>
                            <a:pt x="12" y="0"/>
                          </a:lnTo>
                          <a:lnTo>
                            <a:pt x="18"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741" name="Freeform 157">
                      <a:extLst>
                        <a:ext uri="{FF2B5EF4-FFF2-40B4-BE49-F238E27FC236}">
                          <a16:creationId xmlns="" xmlns:a16="http://schemas.microsoft.com/office/drawing/2014/main" id="{C6188150-44CD-9247-9742-5AFD814EBD31}"/>
                        </a:ext>
                      </a:extLst>
                    </p:cNvPr>
                    <p:cNvSpPr>
                      <a:spLocks noChangeAspect="1"/>
                    </p:cNvSpPr>
                    <p:nvPr/>
                  </p:nvSpPr>
                  <p:spPr bwMode="auto">
                    <a:xfrm>
                      <a:off x="4234" y="2153"/>
                      <a:ext cx="20" cy="1"/>
                    </a:xfrm>
                    <a:custGeom>
                      <a:avLst/>
                      <a:gdLst>
                        <a:gd name="T0" fmla="*/ 0 w 18"/>
                        <a:gd name="T1" fmla="*/ 12 w 18"/>
                        <a:gd name="T2" fmla="*/ 12 w 18"/>
                        <a:gd name="T3" fmla="*/ 12 w 18"/>
                        <a:gd name="T4" fmla="*/ 12 w 18"/>
                        <a:gd name="T5" fmla="*/ 18 w 18"/>
                        <a:gd name="T6" fmla="*/ 0 w 18"/>
                      </a:gdLst>
                      <a:ahLst/>
                      <a:cxnLst>
                        <a:cxn ang="0">
                          <a:pos x="T0" y="0"/>
                        </a:cxn>
                        <a:cxn ang="0">
                          <a:pos x="T1" y="0"/>
                        </a:cxn>
                        <a:cxn ang="0">
                          <a:pos x="T2" y="0"/>
                        </a:cxn>
                        <a:cxn ang="0">
                          <a:pos x="T3" y="0"/>
                        </a:cxn>
                        <a:cxn ang="0">
                          <a:pos x="T4" y="0"/>
                        </a:cxn>
                        <a:cxn ang="0">
                          <a:pos x="T5" y="0"/>
                        </a:cxn>
                        <a:cxn ang="0">
                          <a:pos x="T6" y="0"/>
                        </a:cxn>
                      </a:cxnLst>
                      <a:rect l="0" t="0" r="r" b="b"/>
                      <a:pathLst>
                        <a:path w="18">
                          <a:moveTo>
                            <a:pt x="0" y="0"/>
                          </a:moveTo>
                          <a:lnTo>
                            <a:pt x="12" y="0"/>
                          </a:lnTo>
                          <a:lnTo>
                            <a:pt x="12" y="0"/>
                          </a:lnTo>
                          <a:lnTo>
                            <a:pt x="12" y="0"/>
                          </a:lnTo>
                          <a:lnTo>
                            <a:pt x="12" y="0"/>
                          </a:lnTo>
                          <a:lnTo>
                            <a:pt x="18" y="0"/>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742" name="Freeform 158">
                      <a:extLst>
                        <a:ext uri="{FF2B5EF4-FFF2-40B4-BE49-F238E27FC236}">
                          <a16:creationId xmlns="" xmlns:a16="http://schemas.microsoft.com/office/drawing/2014/main" id="{701733D7-CEA9-9941-8AC0-9A1EC6275ADD}"/>
                        </a:ext>
                      </a:extLst>
                    </p:cNvPr>
                    <p:cNvSpPr>
                      <a:spLocks noChangeAspect="1"/>
                    </p:cNvSpPr>
                    <p:nvPr/>
                  </p:nvSpPr>
                  <p:spPr bwMode="auto">
                    <a:xfrm>
                      <a:off x="4523" y="1971"/>
                      <a:ext cx="14" cy="182"/>
                    </a:xfrm>
                    <a:custGeom>
                      <a:avLst/>
                      <a:gdLst>
                        <a:gd name="T0" fmla="*/ 0 w 12"/>
                        <a:gd name="T1" fmla="*/ 0 h 162"/>
                        <a:gd name="T2" fmla="*/ 0 w 12"/>
                        <a:gd name="T3" fmla="*/ 6 h 162"/>
                        <a:gd name="T4" fmla="*/ 0 w 12"/>
                        <a:gd name="T5" fmla="*/ 162 h 162"/>
                        <a:gd name="T6" fmla="*/ 12 w 12"/>
                        <a:gd name="T7" fmla="*/ 162 h 162"/>
                        <a:gd name="T8" fmla="*/ 12 w 12"/>
                        <a:gd name="T9" fmla="*/ 6 h 162"/>
                        <a:gd name="T10" fmla="*/ 12 w 12"/>
                        <a:gd name="T11" fmla="*/ 12 h 162"/>
                        <a:gd name="T12" fmla="*/ 0 w 12"/>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12" h="162">
                          <a:moveTo>
                            <a:pt x="0" y="0"/>
                          </a:moveTo>
                          <a:lnTo>
                            <a:pt x="0" y="6"/>
                          </a:lnTo>
                          <a:lnTo>
                            <a:pt x="0" y="162"/>
                          </a:lnTo>
                          <a:lnTo>
                            <a:pt x="12" y="162"/>
                          </a:lnTo>
                          <a:lnTo>
                            <a:pt x="12" y="6"/>
                          </a:lnTo>
                          <a:lnTo>
                            <a:pt x="12" y="12"/>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743" name="Freeform 159">
                      <a:extLst>
                        <a:ext uri="{FF2B5EF4-FFF2-40B4-BE49-F238E27FC236}">
                          <a16:creationId xmlns="" xmlns:a16="http://schemas.microsoft.com/office/drawing/2014/main" id="{484B4168-BB88-3749-9855-5C37916D8054}"/>
                        </a:ext>
                      </a:extLst>
                    </p:cNvPr>
                    <p:cNvSpPr>
                      <a:spLocks noChangeAspect="1"/>
                    </p:cNvSpPr>
                    <p:nvPr/>
                  </p:nvSpPr>
                  <p:spPr bwMode="auto">
                    <a:xfrm>
                      <a:off x="4523" y="1884"/>
                      <a:ext cx="155" cy="101"/>
                    </a:xfrm>
                    <a:custGeom>
                      <a:avLst/>
                      <a:gdLst>
                        <a:gd name="T0" fmla="*/ 138 w 138"/>
                        <a:gd name="T1" fmla="*/ 0 h 90"/>
                        <a:gd name="T2" fmla="*/ 132 w 138"/>
                        <a:gd name="T3" fmla="*/ 0 h 90"/>
                        <a:gd name="T4" fmla="*/ 0 w 138"/>
                        <a:gd name="T5" fmla="*/ 78 h 90"/>
                        <a:gd name="T6" fmla="*/ 12 w 138"/>
                        <a:gd name="T7" fmla="*/ 90 h 90"/>
                        <a:gd name="T8" fmla="*/ 138 w 138"/>
                        <a:gd name="T9" fmla="*/ 12 h 90"/>
                        <a:gd name="T10" fmla="*/ 132 w 138"/>
                        <a:gd name="T11" fmla="*/ 12 h 90"/>
                        <a:gd name="T12" fmla="*/ 138 w 138"/>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0"/>
                          </a:moveTo>
                          <a:lnTo>
                            <a:pt x="132" y="0"/>
                          </a:lnTo>
                          <a:lnTo>
                            <a:pt x="0" y="78"/>
                          </a:lnTo>
                          <a:lnTo>
                            <a:pt x="12" y="90"/>
                          </a:lnTo>
                          <a:lnTo>
                            <a:pt x="138" y="12"/>
                          </a:lnTo>
                          <a:lnTo>
                            <a:pt x="132" y="12"/>
                          </a:lnTo>
                          <a:lnTo>
                            <a:pt x="138" y="0"/>
                          </a:lnTo>
                          <a:close/>
                        </a:path>
                      </a:pathLst>
                    </a:custGeom>
                    <a:solidFill>
                      <a:srgbClr val="FFFF00"/>
                    </a:solidFill>
                    <a:ln w="19050" cmpd="sng">
                      <a:solidFill>
                        <a:srgbClr val="FFFF00"/>
                      </a:solidFill>
                      <a:round/>
                      <a:headEnd/>
                      <a:tailEnd/>
                    </a:ln>
                  </p:spPr>
                  <p:txBody>
                    <a:bodyPr/>
                    <a:lstStyle/>
                    <a:p>
                      <a:endParaRPr lang="en-US"/>
                    </a:p>
                  </p:txBody>
                </p:sp>
                <p:sp>
                  <p:nvSpPr>
                    <p:cNvPr id="67744" name="Freeform 160">
                      <a:extLst>
                        <a:ext uri="{FF2B5EF4-FFF2-40B4-BE49-F238E27FC236}">
                          <a16:creationId xmlns="" xmlns:a16="http://schemas.microsoft.com/office/drawing/2014/main" id="{3AE22AB6-C91A-5249-9527-A4F93C1F3033}"/>
                        </a:ext>
                      </a:extLst>
                    </p:cNvPr>
                    <p:cNvSpPr>
                      <a:spLocks noChangeAspect="1"/>
                    </p:cNvSpPr>
                    <p:nvPr/>
                  </p:nvSpPr>
                  <p:spPr bwMode="auto">
                    <a:xfrm>
                      <a:off x="4671" y="1884"/>
                      <a:ext cx="155" cy="101"/>
                    </a:xfrm>
                    <a:custGeom>
                      <a:avLst/>
                      <a:gdLst>
                        <a:gd name="T0" fmla="*/ 138 w 138"/>
                        <a:gd name="T1" fmla="*/ 84 h 90"/>
                        <a:gd name="T2" fmla="*/ 132 w 138"/>
                        <a:gd name="T3" fmla="*/ 78 h 90"/>
                        <a:gd name="T4" fmla="*/ 6 w 138"/>
                        <a:gd name="T5" fmla="*/ 0 h 90"/>
                        <a:gd name="T6" fmla="*/ 0 w 138"/>
                        <a:gd name="T7" fmla="*/ 12 h 90"/>
                        <a:gd name="T8" fmla="*/ 126 w 138"/>
                        <a:gd name="T9" fmla="*/ 90 h 90"/>
                        <a:gd name="T10" fmla="*/ 120 w 138"/>
                        <a:gd name="T11" fmla="*/ 84 h 90"/>
                        <a:gd name="T12" fmla="*/ 138 w 138"/>
                        <a:gd name="T13" fmla="*/ 84 h 90"/>
                      </a:gdLst>
                      <a:ahLst/>
                      <a:cxnLst>
                        <a:cxn ang="0">
                          <a:pos x="T0" y="T1"/>
                        </a:cxn>
                        <a:cxn ang="0">
                          <a:pos x="T2" y="T3"/>
                        </a:cxn>
                        <a:cxn ang="0">
                          <a:pos x="T4" y="T5"/>
                        </a:cxn>
                        <a:cxn ang="0">
                          <a:pos x="T6" y="T7"/>
                        </a:cxn>
                        <a:cxn ang="0">
                          <a:pos x="T8" y="T9"/>
                        </a:cxn>
                        <a:cxn ang="0">
                          <a:pos x="T10" y="T11"/>
                        </a:cxn>
                        <a:cxn ang="0">
                          <a:pos x="T12" y="T13"/>
                        </a:cxn>
                      </a:cxnLst>
                      <a:rect l="0" t="0" r="r" b="b"/>
                      <a:pathLst>
                        <a:path w="138" h="90">
                          <a:moveTo>
                            <a:pt x="138" y="84"/>
                          </a:moveTo>
                          <a:lnTo>
                            <a:pt x="132" y="78"/>
                          </a:lnTo>
                          <a:lnTo>
                            <a:pt x="6" y="0"/>
                          </a:lnTo>
                          <a:lnTo>
                            <a:pt x="0" y="12"/>
                          </a:lnTo>
                          <a:lnTo>
                            <a:pt x="126" y="90"/>
                          </a:lnTo>
                          <a:lnTo>
                            <a:pt x="120" y="84"/>
                          </a:lnTo>
                          <a:lnTo>
                            <a:pt x="138" y="84"/>
                          </a:lnTo>
                          <a:close/>
                        </a:path>
                      </a:pathLst>
                    </a:custGeom>
                    <a:solidFill>
                      <a:srgbClr val="FFFF00"/>
                    </a:solidFill>
                    <a:ln w="19050" cmpd="sng">
                      <a:solidFill>
                        <a:srgbClr val="FFFF00"/>
                      </a:solidFill>
                      <a:round/>
                      <a:headEnd/>
                      <a:tailEnd/>
                    </a:ln>
                  </p:spPr>
                  <p:txBody>
                    <a:bodyPr/>
                    <a:lstStyle/>
                    <a:p>
                      <a:endParaRPr lang="en-US"/>
                    </a:p>
                  </p:txBody>
                </p:sp>
                <p:sp>
                  <p:nvSpPr>
                    <p:cNvPr id="67745" name="Freeform 161">
                      <a:extLst>
                        <a:ext uri="{FF2B5EF4-FFF2-40B4-BE49-F238E27FC236}">
                          <a16:creationId xmlns="" xmlns:a16="http://schemas.microsoft.com/office/drawing/2014/main" id="{84077826-1F86-F54E-B0BC-50E2DF64798E}"/>
                        </a:ext>
                      </a:extLst>
                    </p:cNvPr>
                    <p:cNvSpPr>
                      <a:spLocks noChangeAspect="1"/>
                    </p:cNvSpPr>
                    <p:nvPr/>
                  </p:nvSpPr>
                  <p:spPr bwMode="auto">
                    <a:xfrm>
                      <a:off x="4806" y="1978"/>
                      <a:ext cx="20" cy="188"/>
                    </a:xfrm>
                    <a:custGeom>
                      <a:avLst/>
                      <a:gdLst>
                        <a:gd name="T0" fmla="*/ 6 w 18"/>
                        <a:gd name="T1" fmla="*/ 168 h 168"/>
                        <a:gd name="T2" fmla="*/ 18 w 18"/>
                        <a:gd name="T3" fmla="*/ 156 h 168"/>
                        <a:gd name="T4" fmla="*/ 18 w 18"/>
                        <a:gd name="T5" fmla="*/ 0 h 168"/>
                        <a:gd name="T6" fmla="*/ 0 w 18"/>
                        <a:gd name="T7" fmla="*/ 0 h 168"/>
                        <a:gd name="T8" fmla="*/ 0 w 18"/>
                        <a:gd name="T9" fmla="*/ 156 h 168"/>
                        <a:gd name="T10" fmla="*/ 6 w 18"/>
                        <a:gd name="T11" fmla="*/ 150 h 168"/>
                        <a:gd name="T12" fmla="*/ 6 w 1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18" h="168">
                          <a:moveTo>
                            <a:pt x="6" y="168"/>
                          </a:moveTo>
                          <a:lnTo>
                            <a:pt x="18" y="156"/>
                          </a:lnTo>
                          <a:lnTo>
                            <a:pt x="18" y="0"/>
                          </a:lnTo>
                          <a:lnTo>
                            <a:pt x="0" y="0"/>
                          </a:lnTo>
                          <a:lnTo>
                            <a:pt x="0" y="156"/>
                          </a:lnTo>
                          <a:lnTo>
                            <a:pt x="6" y="150"/>
                          </a:lnTo>
                          <a:lnTo>
                            <a:pt x="6" y="168"/>
                          </a:lnTo>
                          <a:close/>
                        </a:path>
                      </a:pathLst>
                    </a:custGeom>
                    <a:solidFill>
                      <a:srgbClr val="FFFF00"/>
                    </a:solidFill>
                    <a:ln w="19050" cmpd="sng">
                      <a:solidFill>
                        <a:srgbClr val="FFFF00"/>
                      </a:solidFill>
                      <a:round/>
                      <a:headEnd/>
                      <a:tailEnd/>
                    </a:ln>
                  </p:spPr>
                  <p:txBody>
                    <a:bodyPr/>
                    <a:lstStyle/>
                    <a:p>
                      <a:endParaRPr lang="en-US"/>
                    </a:p>
                  </p:txBody>
                </p:sp>
                <p:sp>
                  <p:nvSpPr>
                    <p:cNvPr id="67746" name="Freeform 162">
                      <a:extLst>
                        <a:ext uri="{FF2B5EF4-FFF2-40B4-BE49-F238E27FC236}">
                          <a16:creationId xmlns="" xmlns:a16="http://schemas.microsoft.com/office/drawing/2014/main" id="{567C34EE-DBB3-0F4D-B46C-1F0ED10F0B42}"/>
                        </a:ext>
                      </a:extLst>
                    </p:cNvPr>
                    <p:cNvSpPr>
                      <a:spLocks noChangeAspect="1"/>
                    </p:cNvSpPr>
                    <p:nvPr/>
                  </p:nvSpPr>
                  <p:spPr bwMode="auto">
                    <a:xfrm>
                      <a:off x="4523" y="2146"/>
                      <a:ext cx="290" cy="20"/>
                    </a:xfrm>
                    <a:custGeom>
                      <a:avLst/>
                      <a:gdLst>
                        <a:gd name="T0" fmla="*/ 0 w 258"/>
                        <a:gd name="T1" fmla="*/ 6 h 18"/>
                        <a:gd name="T2" fmla="*/ 6 w 258"/>
                        <a:gd name="T3" fmla="*/ 18 h 18"/>
                        <a:gd name="T4" fmla="*/ 258 w 258"/>
                        <a:gd name="T5" fmla="*/ 18 h 18"/>
                        <a:gd name="T6" fmla="*/ 258 w 258"/>
                        <a:gd name="T7" fmla="*/ 0 h 18"/>
                        <a:gd name="T8" fmla="*/ 6 w 258"/>
                        <a:gd name="T9" fmla="*/ 0 h 18"/>
                        <a:gd name="T10" fmla="*/ 12 w 258"/>
                        <a:gd name="T11" fmla="*/ 6 h 18"/>
                        <a:gd name="T12" fmla="*/ 0 w 258"/>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258" h="18">
                          <a:moveTo>
                            <a:pt x="0" y="6"/>
                          </a:moveTo>
                          <a:lnTo>
                            <a:pt x="6" y="18"/>
                          </a:lnTo>
                          <a:lnTo>
                            <a:pt x="258" y="18"/>
                          </a:lnTo>
                          <a:lnTo>
                            <a:pt x="258" y="0"/>
                          </a:lnTo>
                          <a:lnTo>
                            <a:pt x="6" y="0"/>
                          </a:lnTo>
                          <a:lnTo>
                            <a:pt x="12" y="6"/>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747" name="Freeform 163">
                      <a:extLst>
                        <a:ext uri="{FF2B5EF4-FFF2-40B4-BE49-F238E27FC236}">
                          <a16:creationId xmlns="" xmlns:a16="http://schemas.microsoft.com/office/drawing/2014/main" id="{EBC726FC-9825-5A4A-A9B4-D769620CF5CF}"/>
                        </a:ext>
                      </a:extLst>
                    </p:cNvPr>
                    <p:cNvSpPr>
                      <a:spLocks noChangeAspect="1"/>
                    </p:cNvSpPr>
                    <p:nvPr/>
                  </p:nvSpPr>
                  <p:spPr bwMode="auto">
                    <a:xfrm>
                      <a:off x="4523" y="2153"/>
                      <a:ext cx="14" cy="1"/>
                    </a:xfrm>
                    <a:custGeom>
                      <a:avLst/>
                      <a:gdLst>
                        <a:gd name="T0" fmla="*/ 0 w 12"/>
                        <a:gd name="T1" fmla="*/ 6 w 12"/>
                        <a:gd name="T2" fmla="*/ 6 w 12"/>
                        <a:gd name="T3" fmla="*/ 6 w 12"/>
                        <a:gd name="T4" fmla="*/ 6 w 12"/>
                        <a:gd name="T5" fmla="*/ 12 w 12"/>
                        <a:gd name="T6" fmla="*/ 0 w 12"/>
                      </a:gdLst>
                      <a:ahLst/>
                      <a:cxnLst>
                        <a:cxn ang="0">
                          <a:pos x="T0" y="0"/>
                        </a:cxn>
                        <a:cxn ang="0">
                          <a:pos x="T1" y="0"/>
                        </a:cxn>
                        <a:cxn ang="0">
                          <a:pos x="T2" y="0"/>
                        </a:cxn>
                        <a:cxn ang="0">
                          <a:pos x="T3" y="0"/>
                        </a:cxn>
                        <a:cxn ang="0">
                          <a:pos x="T4" y="0"/>
                        </a:cxn>
                        <a:cxn ang="0">
                          <a:pos x="T5" y="0"/>
                        </a:cxn>
                        <a:cxn ang="0">
                          <a:pos x="T6" y="0"/>
                        </a:cxn>
                      </a:cxnLst>
                      <a:rect l="0" t="0" r="r" b="b"/>
                      <a:pathLst>
                        <a:path w="12">
                          <a:moveTo>
                            <a:pt x="0" y="0"/>
                          </a:moveTo>
                          <a:lnTo>
                            <a:pt x="6" y="0"/>
                          </a:lnTo>
                          <a:lnTo>
                            <a:pt x="6" y="0"/>
                          </a:lnTo>
                          <a:lnTo>
                            <a:pt x="6" y="0"/>
                          </a:lnTo>
                          <a:lnTo>
                            <a:pt x="6" y="0"/>
                          </a:lnTo>
                          <a:lnTo>
                            <a:pt x="12" y="0"/>
                          </a:lnTo>
                          <a:lnTo>
                            <a:pt x="0" y="0"/>
                          </a:lnTo>
                          <a:close/>
                        </a:path>
                      </a:pathLst>
                    </a:custGeom>
                    <a:solidFill>
                      <a:srgbClr val="FFFF00"/>
                    </a:solidFill>
                    <a:ln w="19050" cmpd="sng">
                      <a:solidFill>
                        <a:srgbClr val="FFFF00"/>
                      </a:solidFill>
                      <a:round/>
                      <a:headEnd/>
                      <a:tailEnd/>
                    </a:ln>
                  </p:spPr>
                  <p:txBody>
                    <a:bodyPr/>
                    <a:lstStyle/>
                    <a:p>
                      <a:endParaRPr lang="en-US"/>
                    </a:p>
                  </p:txBody>
                </p:sp>
                <p:sp>
                  <p:nvSpPr>
                    <p:cNvPr id="67748" name="Freeform 164">
                      <a:extLst>
                        <a:ext uri="{FF2B5EF4-FFF2-40B4-BE49-F238E27FC236}">
                          <a16:creationId xmlns="" xmlns:a16="http://schemas.microsoft.com/office/drawing/2014/main" id="{0BE04418-3C5F-044B-AB66-BFC0BCE9E230}"/>
                        </a:ext>
                      </a:extLst>
                    </p:cNvPr>
                    <p:cNvSpPr>
                      <a:spLocks noChangeAspect="1"/>
                    </p:cNvSpPr>
                    <p:nvPr/>
                  </p:nvSpPr>
                  <p:spPr bwMode="auto">
                    <a:xfrm>
                      <a:off x="3756" y="2415"/>
                      <a:ext cx="67" cy="48"/>
                    </a:xfrm>
                    <a:custGeom>
                      <a:avLst/>
                      <a:gdLst>
                        <a:gd name="T0" fmla="*/ 6 w 60"/>
                        <a:gd name="T1" fmla="*/ 36 h 42"/>
                        <a:gd name="T2" fmla="*/ 12 w 60"/>
                        <a:gd name="T3" fmla="*/ 42 h 42"/>
                        <a:gd name="T4" fmla="*/ 60 w 60"/>
                        <a:gd name="T5" fmla="*/ 12 h 42"/>
                        <a:gd name="T6" fmla="*/ 48 w 60"/>
                        <a:gd name="T7" fmla="*/ 0 h 42"/>
                        <a:gd name="T8" fmla="*/ 0 w 60"/>
                        <a:gd name="T9" fmla="*/ 30 h 42"/>
                        <a:gd name="T10" fmla="*/ 6 w 60"/>
                        <a:gd name="T11" fmla="*/ 36 h 42"/>
                      </a:gdLst>
                      <a:ahLst/>
                      <a:cxnLst>
                        <a:cxn ang="0">
                          <a:pos x="T0" y="T1"/>
                        </a:cxn>
                        <a:cxn ang="0">
                          <a:pos x="T2" y="T3"/>
                        </a:cxn>
                        <a:cxn ang="0">
                          <a:pos x="T4" y="T5"/>
                        </a:cxn>
                        <a:cxn ang="0">
                          <a:pos x="T6" y="T7"/>
                        </a:cxn>
                        <a:cxn ang="0">
                          <a:pos x="T8" y="T9"/>
                        </a:cxn>
                        <a:cxn ang="0">
                          <a:pos x="T10" y="T11"/>
                        </a:cxn>
                      </a:cxnLst>
                      <a:rect l="0" t="0" r="r" b="b"/>
                      <a:pathLst>
                        <a:path w="60" h="42">
                          <a:moveTo>
                            <a:pt x="6" y="36"/>
                          </a:moveTo>
                          <a:lnTo>
                            <a:pt x="12" y="42"/>
                          </a:lnTo>
                          <a:lnTo>
                            <a:pt x="60" y="12"/>
                          </a:lnTo>
                          <a:lnTo>
                            <a:pt x="48" y="0"/>
                          </a:lnTo>
                          <a:lnTo>
                            <a:pt x="0" y="30"/>
                          </a:lnTo>
                          <a:lnTo>
                            <a:pt x="6" y="36"/>
                          </a:lnTo>
                          <a:close/>
                        </a:path>
                      </a:pathLst>
                    </a:custGeom>
                    <a:solidFill>
                      <a:srgbClr val="FFFF00"/>
                    </a:solidFill>
                    <a:ln w="19050" cmpd="sng">
                      <a:solidFill>
                        <a:srgbClr val="FFFF00"/>
                      </a:solidFill>
                      <a:round/>
                      <a:headEnd/>
                      <a:tailEnd/>
                    </a:ln>
                  </p:spPr>
                  <p:txBody>
                    <a:bodyPr/>
                    <a:lstStyle/>
                    <a:p>
                      <a:endParaRPr lang="en-US"/>
                    </a:p>
                  </p:txBody>
                </p:sp>
                <p:sp>
                  <p:nvSpPr>
                    <p:cNvPr id="67749" name="Freeform 165">
                      <a:extLst>
                        <a:ext uri="{FF2B5EF4-FFF2-40B4-BE49-F238E27FC236}">
                          <a16:creationId xmlns="" xmlns:a16="http://schemas.microsoft.com/office/drawing/2014/main" id="{E60E9883-DD75-6A4F-B5F0-B6DC818190E4}"/>
                        </a:ext>
                      </a:extLst>
                    </p:cNvPr>
                    <p:cNvSpPr>
                      <a:spLocks noChangeAspect="1"/>
                    </p:cNvSpPr>
                    <p:nvPr/>
                  </p:nvSpPr>
                  <p:spPr bwMode="auto">
                    <a:xfrm>
                      <a:off x="4665" y="1796"/>
                      <a:ext cx="20" cy="94"/>
                    </a:xfrm>
                    <a:custGeom>
                      <a:avLst/>
                      <a:gdLst>
                        <a:gd name="T0" fmla="*/ 6 w 18"/>
                        <a:gd name="T1" fmla="*/ 84 h 84"/>
                        <a:gd name="T2" fmla="*/ 18 w 18"/>
                        <a:gd name="T3" fmla="*/ 84 h 84"/>
                        <a:gd name="T4" fmla="*/ 18 w 18"/>
                        <a:gd name="T5" fmla="*/ 0 h 84"/>
                        <a:gd name="T6" fmla="*/ 0 w 18"/>
                        <a:gd name="T7" fmla="*/ 0 h 84"/>
                        <a:gd name="T8" fmla="*/ 0 w 18"/>
                        <a:gd name="T9" fmla="*/ 84 h 84"/>
                        <a:gd name="T10" fmla="*/ 6 w 18"/>
                        <a:gd name="T11" fmla="*/ 84 h 84"/>
                      </a:gdLst>
                      <a:ahLst/>
                      <a:cxnLst>
                        <a:cxn ang="0">
                          <a:pos x="T0" y="T1"/>
                        </a:cxn>
                        <a:cxn ang="0">
                          <a:pos x="T2" y="T3"/>
                        </a:cxn>
                        <a:cxn ang="0">
                          <a:pos x="T4" y="T5"/>
                        </a:cxn>
                        <a:cxn ang="0">
                          <a:pos x="T6" y="T7"/>
                        </a:cxn>
                        <a:cxn ang="0">
                          <a:pos x="T8" y="T9"/>
                        </a:cxn>
                        <a:cxn ang="0">
                          <a:pos x="T10" y="T11"/>
                        </a:cxn>
                      </a:cxnLst>
                      <a:rect l="0" t="0" r="r" b="b"/>
                      <a:pathLst>
                        <a:path w="18" h="84">
                          <a:moveTo>
                            <a:pt x="6" y="84"/>
                          </a:moveTo>
                          <a:lnTo>
                            <a:pt x="18" y="84"/>
                          </a:lnTo>
                          <a:lnTo>
                            <a:pt x="18" y="0"/>
                          </a:lnTo>
                          <a:lnTo>
                            <a:pt x="0" y="0"/>
                          </a:lnTo>
                          <a:lnTo>
                            <a:pt x="0" y="84"/>
                          </a:lnTo>
                          <a:lnTo>
                            <a:pt x="6" y="84"/>
                          </a:lnTo>
                          <a:close/>
                        </a:path>
                      </a:pathLst>
                    </a:custGeom>
                    <a:solidFill>
                      <a:srgbClr val="FFFF00"/>
                    </a:solidFill>
                    <a:ln w="19050" cmpd="sng">
                      <a:solidFill>
                        <a:srgbClr val="FFFF00"/>
                      </a:solidFill>
                      <a:round/>
                      <a:headEnd/>
                      <a:tailEnd/>
                    </a:ln>
                  </p:spPr>
                  <p:txBody>
                    <a:bodyPr/>
                    <a:lstStyle/>
                    <a:p>
                      <a:endParaRPr lang="en-US"/>
                    </a:p>
                  </p:txBody>
                </p:sp>
                <p:sp>
                  <p:nvSpPr>
                    <p:cNvPr id="67750" name="Freeform 166">
                      <a:extLst>
                        <a:ext uri="{FF2B5EF4-FFF2-40B4-BE49-F238E27FC236}">
                          <a16:creationId xmlns="" xmlns:a16="http://schemas.microsoft.com/office/drawing/2014/main" id="{6CE7B2C0-6D11-BF45-AB21-595722A79C65}"/>
                        </a:ext>
                      </a:extLst>
                    </p:cNvPr>
                    <p:cNvSpPr>
                      <a:spLocks noChangeAspect="1"/>
                    </p:cNvSpPr>
                    <p:nvPr/>
                  </p:nvSpPr>
                  <p:spPr bwMode="auto">
                    <a:xfrm>
                      <a:off x="4712" y="1735"/>
                      <a:ext cx="81" cy="68"/>
                    </a:xfrm>
                    <a:custGeom>
                      <a:avLst/>
                      <a:gdLst>
                        <a:gd name="T0" fmla="*/ 6 w 72"/>
                        <a:gd name="T1" fmla="*/ 6 h 60"/>
                        <a:gd name="T2" fmla="*/ 0 w 72"/>
                        <a:gd name="T3" fmla="*/ 12 h 60"/>
                        <a:gd name="T4" fmla="*/ 60 w 72"/>
                        <a:gd name="T5" fmla="*/ 60 h 60"/>
                        <a:gd name="T6" fmla="*/ 72 w 72"/>
                        <a:gd name="T7" fmla="*/ 48 h 60"/>
                        <a:gd name="T8" fmla="*/ 12 w 72"/>
                        <a:gd name="T9" fmla="*/ 0 h 60"/>
                        <a:gd name="T10" fmla="*/ 6 w 72"/>
                        <a:gd name="T11" fmla="*/ 6 h 60"/>
                      </a:gdLst>
                      <a:ahLst/>
                      <a:cxnLst>
                        <a:cxn ang="0">
                          <a:pos x="T0" y="T1"/>
                        </a:cxn>
                        <a:cxn ang="0">
                          <a:pos x="T2" y="T3"/>
                        </a:cxn>
                        <a:cxn ang="0">
                          <a:pos x="T4" y="T5"/>
                        </a:cxn>
                        <a:cxn ang="0">
                          <a:pos x="T6" y="T7"/>
                        </a:cxn>
                        <a:cxn ang="0">
                          <a:pos x="T8" y="T9"/>
                        </a:cxn>
                        <a:cxn ang="0">
                          <a:pos x="T10" y="T11"/>
                        </a:cxn>
                      </a:cxnLst>
                      <a:rect l="0" t="0" r="r" b="b"/>
                      <a:pathLst>
                        <a:path w="72" h="60">
                          <a:moveTo>
                            <a:pt x="6" y="6"/>
                          </a:moveTo>
                          <a:lnTo>
                            <a:pt x="0" y="12"/>
                          </a:lnTo>
                          <a:lnTo>
                            <a:pt x="60" y="60"/>
                          </a:lnTo>
                          <a:lnTo>
                            <a:pt x="72" y="48"/>
                          </a:lnTo>
                          <a:lnTo>
                            <a:pt x="12" y="0"/>
                          </a:lnTo>
                          <a:lnTo>
                            <a:pt x="6" y="6"/>
                          </a:lnTo>
                          <a:close/>
                        </a:path>
                      </a:pathLst>
                    </a:custGeom>
                    <a:solidFill>
                      <a:srgbClr val="FFFF00"/>
                    </a:solidFill>
                    <a:ln w="19050" cmpd="sng">
                      <a:solidFill>
                        <a:srgbClr val="FFFF00"/>
                      </a:solidFill>
                      <a:round/>
                      <a:headEnd/>
                      <a:tailEnd/>
                    </a:ln>
                  </p:spPr>
                  <p:txBody>
                    <a:bodyPr/>
                    <a:lstStyle/>
                    <a:p>
                      <a:endParaRPr lang="en-US"/>
                    </a:p>
                  </p:txBody>
                </p:sp>
                <p:sp>
                  <p:nvSpPr>
                    <p:cNvPr id="67751" name="Freeform 167">
                      <a:extLst>
                        <a:ext uri="{FF2B5EF4-FFF2-40B4-BE49-F238E27FC236}">
                          <a16:creationId xmlns="" xmlns:a16="http://schemas.microsoft.com/office/drawing/2014/main" id="{E21FBF4F-97B7-B747-80EF-16BC6136E31F}"/>
                        </a:ext>
                      </a:extLst>
                    </p:cNvPr>
                    <p:cNvSpPr>
                      <a:spLocks noChangeAspect="1"/>
                    </p:cNvSpPr>
                    <p:nvPr/>
                  </p:nvSpPr>
                  <p:spPr bwMode="auto">
                    <a:xfrm>
                      <a:off x="4604" y="1735"/>
                      <a:ext cx="81" cy="74"/>
                    </a:xfrm>
                    <a:custGeom>
                      <a:avLst/>
                      <a:gdLst>
                        <a:gd name="T0" fmla="*/ 6 w 72"/>
                        <a:gd name="T1" fmla="*/ 6 h 66"/>
                        <a:gd name="T2" fmla="*/ 0 w 72"/>
                        <a:gd name="T3" fmla="*/ 12 h 66"/>
                        <a:gd name="T4" fmla="*/ 60 w 72"/>
                        <a:gd name="T5" fmla="*/ 66 h 66"/>
                        <a:gd name="T6" fmla="*/ 72 w 72"/>
                        <a:gd name="T7" fmla="*/ 54 h 66"/>
                        <a:gd name="T8" fmla="*/ 12 w 72"/>
                        <a:gd name="T9" fmla="*/ 0 h 66"/>
                        <a:gd name="T10" fmla="*/ 6 w 72"/>
                        <a:gd name="T11" fmla="*/ 6 h 66"/>
                      </a:gdLst>
                      <a:ahLst/>
                      <a:cxnLst>
                        <a:cxn ang="0">
                          <a:pos x="T0" y="T1"/>
                        </a:cxn>
                        <a:cxn ang="0">
                          <a:pos x="T2" y="T3"/>
                        </a:cxn>
                        <a:cxn ang="0">
                          <a:pos x="T4" y="T5"/>
                        </a:cxn>
                        <a:cxn ang="0">
                          <a:pos x="T6" y="T7"/>
                        </a:cxn>
                        <a:cxn ang="0">
                          <a:pos x="T8" y="T9"/>
                        </a:cxn>
                        <a:cxn ang="0">
                          <a:pos x="T10" y="T11"/>
                        </a:cxn>
                      </a:cxnLst>
                      <a:rect l="0" t="0" r="r" b="b"/>
                      <a:pathLst>
                        <a:path w="72" h="66">
                          <a:moveTo>
                            <a:pt x="6" y="6"/>
                          </a:moveTo>
                          <a:lnTo>
                            <a:pt x="0" y="12"/>
                          </a:lnTo>
                          <a:lnTo>
                            <a:pt x="60" y="66"/>
                          </a:lnTo>
                          <a:lnTo>
                            <a:pt x="72" y="54"/>
                          </a:lnTo>
                          <a:lnTo>
                            <a:pt x="12" y="0"/>
                          </a:lnTo>
                          <a:lnTo>
                            <a:pt x="6" y="6"/>
                          </a:lnTo>
                          <a:close/>
                        </a:path>
                      </a:pathLst>
                    </a:custGeom>
                    <a:solidFill>
                      <a:srgbClr val="FFFF00"/>
                    </a:solidFill>
                    <a:ln w="19050" cmpd="sng">
                      <a:solidFill>
                        <a:srgbClr val="FFFF00"/>
                      </a:solidFill>
                      <a:round/>
                      <a:headEnd/>
                      <a:tailEnd/>
                    </a:ln>
                  </p:spPr>
                  <p:txBody>
                    <a:bodyPr/>
                    <a:lstStyle/>
                    <a:p>
                      <a:endParaRPr lang="en-US"/>
                    </a:p>
                  </p:txBody>
                </p:sp>
                <p:sp>
                  <p:nvSpPr>
                    <p:cNvPr id="67752" name="Freeform 168">
                      <a:extLst>
                        <a:ext uri="{FF2B5EF4-FFF2-40B4-BE49-F238E27FC236}">
                          <a16:creationId xmlns="" xmlns:a16="http://schemas.microsoft.com/office/drawing/2014/main" id="{4BA6D872-1472-4B41-A6E4-D41FB6D5C26D}"/>
                        </a:ext>
                      </a:extLst>
                    </p:cNvPr>
                    <p:cNvSpPr>
                      <a:spLocks noChangeAspect="1"/>
                    </p:cNvSpPr>
                    <p:nvPr/>
                  </p:nvSpPr>
                  <p:spPr bwMode="auto">
                    <a:xfrm>
                      <a:off x="4665" y="1729"/>
                      <a:ext cx="67" cy="80"/>
                    </a:xfrm>
                    <a:custGeom>
                      <a:avLst/>
                      <a:gdLst>
                        <a:gd name="T0" fmla="*/ 54 w 60"/>
                        <a:gd name="T1" fmla="*/ 6 h 72"/>
                        <a:gd name="T2" fmla="*/ 48 w 60"/>
                        <a:gd name="T3" fmla="*/ 0 h 72"/>
                        <a:gd name="T4" fmla="*/ 0 w 60"/>
                        <a:gd name="T5" fmla="*/ 60 h 72"/>
                        <a:gd name="T6" fmla="*/ 12 w 60"/>
                        <a:gd name="T7" fmla="*/ 72 h 72"/>
                        <a:gd name="T8" fmla="*/ 60 w 60"/>
                        <a:gd name="T9" fmla="*/ 12 h 72"/>
                        <a:gd name="T10" fmla="*/ 54 w 60"/>
                        <a:gd name="T11" fmla="*/ 6 h 72"/>
                      </a:gdLst>
                      <a:ahLst/>
                      <a:cxnLst>
                        <a:cxn ang="0">
                          <a:pos x="T0" y="T1"/>
                        </a:cxn>
                        <a:cxn ang="0">
                          <a:pos x="T2" y="T3"/>
                        </a:cxn>
                        <a:cxn ang="0">
                          <a:pos x="T4" y="T5"/>
                        </a:cxn>
                        <a:cxn ang="0">
                          <a:pos x="T6" y="T7"/>
                        </a:cxn>
                        <a:cxn ang="0">
                          <a:pos x="T8" y="T9"/>
                        </a:cxn>
                        <a:cxn ang="0">
                          <a:pos x="T10" y="T11"/>
                        </a:cxn>
                      </a:cxnLst>
                      <a:rect l="0" t="0" r="r" b="b"/>
                      <a:pathLst>
                        <a:path w="60" h="72">
                          <a:moveTo>
                            <a:pt x="54" y="6"/>
                          </a:moveTo>
                          <a:lnTo>
                            <a:pt x="48" y="0"/>
                          </a:lnTo>
                          <a:lnTo>
                            <a:pt x="0" y="60"/>
                          </a:lnTo>
                          <a:lnTo>
                            <a:pt x="12" y="72"/>
                          </a:lnTo>
                          <a:lnTo>
                            <a:pt x="60" y="12"/>
                          </a:lnTo>
                          <a:lnTo>
                            <a:pt x="54" y="6"/>
                          </a:lnTo>
                          <a:close/>
                        </a:path>
                      </a:pathLst>
                    </a:custGeom>
                    <a:solidFill>
                      <a:srgbClr val="FFFF00"/>
                    </a:solidFill>
                    <a:ln w="19050" cmpd="sng">
                      <a:solidFill>
                        <a:srgbClr val="FFFF00"/>
                      </a:solidFill>
                      <a:round/>
                      <a:headEnd/>
                      <a:tailEnd/>
                    </a:ln>
                  </p:spPr>
                  <p:txBody>
                    <a:bodyPr/>
                    <a:lstStyle/>
                    <a:p>
                      <a:endParaRPr lang="en-US"/>
                    </a:p>
                  </p:txBody>
                </p:sp>
                <p:sp>
                  <p:nvSpPr>
                    <p:cNvPr id="67753" name="Freeform 169">
                      <a:extLst>
                        <a:ext uri="{FF2B5EF4-FFF2-40B4-BE49-F238E27FC236}">
                          <a16:creationId xmlns="" xmlns:a16="http://schemas.microsoft.com/office/drawing/2014/main" id="{9E80094C-DCC6-BF4D-945A-5F74DB2CBF25}"/>
                        </a:ext>
                      </a:extLst>
                    </p:cNvPr>
                    <p:cNvSpPr>
                      <a:spLocks noChangeAspect="1"/>
                    </p:cNvSpPr>
                    <p:nvPr/>
                  </p:nvSpPr>
                  <p:spPr bwMode="auto">
                    <a:xfrm>
                      <a:off x="4826" y="1702"/>
                      <a:ext cx="34" cy="27"/>
                    </a:xfrm>
                    <a:custGeom>
                      <a:avLst/>
                      <a:gdLst>
                        <a:gd name="T0" fmla="*/ 24 w 30"/>
                        <a:gd name="T1" fmla="*/ 0 h 24"/>
                        <a:gd name="T2" fmla="*/ 18 w 30"/>
                        <a:gd name="T3" fmla="*/ 0 h 24"/>
                        <a:gd name="T4" fmla="*/ 0 w 30"/>
                        <a:gd name="T5" fmla="*/ 18 h 24"/>
                        <a:gd name="T6" fmla="*/ 12 w 30"/>
                        <a:gd name="T7" fmla="*/ 24 h 24"/>
                        <a:gd name="T8" fmla="*/ 30 w 30"/>
                        <a:gd name="T9" fmla="*/ 6 h 24"/>
                        <a:gd name="T10" fmla="*/ 24 w 30"/>
                        <a:gd name="T11" fmla="*/ 0 h 24"/>
                      </a:gdLst>
                      <a:ahLst/>
                      <a:cxnLst>
                        <a:cxn ang="0">
                          <a:pos x="T0" y="T1"/>
                        </a:cxn>
                        <a:cxn ang="0">
                          <a:pos x="T2" y="T3"/>
                        </a:cxn>
                        <a:cxn ang="0">
                          <a:pos x="T4" y="T5"/>
                        </a:cxn>
                        <a:cxn ang="0">
                          <a:pos x="T6" y="T7"/>
                        </a:cxn>
                        <a:cxn ang="0">
                          <a:pos x="T8" y="T9"/>
                        </a:cxn>
                        <a:cxn ang="0">
                          <a:pos x="T10" y="T11"/>
                        </a:cxn>
                      </a:cxnLst>
                      <a:rect l="0" t="0" r="r" b="b"/>
                      <a:pathLst>
                        <a:path w="30" h="24">
                          <a:moveTo>
                            <a:pt x="24" y="0"/>
                          </a:moveTo>
                          <a:lnTo>
                            <a:pt x="18" y="0"/>
                          </a:lnTo>
                          <a:lnTo>
                            <a:pt x="0" y="18"/>
                          </a:lnTo>
                          <a:lnTo>
                            <a:pt x="12" y="24"/>
                          </a:lnTo>
                          <a:lnTo>
                            <a:pt x="30" y="6"/>
                          </a:lnTo>
                          <a:lnTo>
                            <a:pt x="24" y="0"/>
                          </a:lnTo>
                          <a:close/>
                        </a:path>
                      </a:pathLst>
                    </a:custGeom>
                    <a:solidFill>
                      <a:srgbClr val="FFFF00"/>
                    </a:solidFill>
                    <a:ln w="19050" cmpd="sng">
                      <a:solidFill>
                        <a:srgbClr val="FFFF00"/>
                      </a:solidFill>
                      <a:round/>
                      <a:headEnd/>
                      <a:tailEnd/>
                    </a:ln>
                  </p:spPr>
                  <p:txBody>
                    <a:bodyPr/>
                    <a:lstStyle/>
                    <a:p>
                      <a:endParaRPr lang="en-US"/>
                    </a:p>
                  </p:txBody>
                </p:sp>
                <p:sp>
                  <p:nvSpPr>
                    <p:cNvPr id="67754" name="Freeform 170">
                      <a:extLst>
                        <a:ext uri="{FF2B5EF4-FFF2-40B4-BE49-F238E27FC236}">
                          <a16:creationId xmlns="" xmlns:a16="http://schemas.microsoft.com/office/drawing/2014/main" id="{9E4854BD-E9F1-F943-82EB-248FFA60AF91}"/>
                        </a:ext>
                      </a:extLst>
                    </p:cNvPr>
                    <p:cNvSpPr>
                      <a:spLocks noChangeAspect="1"/>
                    </p:cNvSpPr>
                    <p:nvPr/>
                  </p:nvSpPr>
                  <p:spPr bwMode="auto">
                    <a:xfrm>
                      <a:off x="4847" y="1708"/>
                      <a:ext cx="80" cy="68"/>
                    </a:xfrm>
                    <a:custGeom>
                      <a:avLst/>
                      <a:gdLst>
                        <a:gd name="T0" fmla="*/ 0 w 72"/>
                        <a:gd name="T1" fmla="*/ 6 h 60"/>
                        <a:gd name="T2" fmla="*/ 0 w 72"/>
                        <a:gd name="T3" fmla="*/ 12 h 60"/>
                        <a:gd name="T4" fmla="*/ 60 w 72"/>
                        <a:gd name="T5" fmla="*/ 60 h 60"/>
                        <a:gd name="T6" fmla="*/ 72 w 72"/>
                        <a:gd name="T7" fmla="*/ 48 h 60"/>
                        <a:gd name="T8" fmla="*/ 6 w 72"/>
                        <a:gd name="T9" fmla="*/ 0 h 60"/>
                        <a:gd name="T10" fmla="*/ 0 w 72"/>
                        <a:gd name="T11" fmla="*/ 6 h 60"/>
                      </a:gdLst>
                      <a:ahLst/>
                      <a:cxnLst>
                        <a:cxn ang="0">
                          <a:pos x="T0" y="T1"/>
                        </a:cxn>
                        <a:cxn ang="0">
                          <a:pos x="T2" y="T3"/>
                        </a:cxn>
                        <a:cxn ang="0">
                          <a:pos x="T4" y="T5"/>
                        </a:cxn>
                        <a:cxn ang="0">
                          <a:pos x="T6" y="T7"/>
                        </a:cxn>
                        <a:cxn ang="0">
                          <a:pos x="T8" y="T9"/>
                        </a:cxn>
                        <a:cxn ang="0">
                          <a:pos x="T10" y="T11"/>
                        </a:cxn>
                      </a:cxnLst>
                      <a:rect l="0" t="0" r="r" b="b"/>
                      <a:pathLst>
                        <a:path w="72" h="60">
                          <a:moveTo>
                            <a:pt x="0" y="6"/>
                          </a:moveTo>
                          <a:lnTo>
                            <a:pt x="0" y="12"/>
                          </a:lnTo>
                          <a:lnTo>
                            <a:pt x="60" y="60"/>
                          </a:lnTo>
                          <a:lnTo>
                            <a:pt x="72" y="48"/>
                          </a:lnTo>
                          <a:lnTo>
                            <a:pt x="6" y="0"/>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755" name="Freeform 171">
                      <a:extLst>
                        <a:ext uri="{FF2B5EF4-FFF2-40B4-BE49-F238E27FC236}">
                          <a16:creationId xmlns="" xmlns:a16="http://schemas.microsoft.com/office/drawing/2014/main" id="{5625A5F5-A0EF-0E4D-AFAA-9EEB8AA6FCB8}"/>
                        </a:ext>
                      </a:extLst>
                    </p:cNvPr>
                    <p:cNvSpPr>
                      <a:spLocks noChangeAspect="1"/>
                    </p:cNvSpPr>
                    <p:nvPr/>
                  </p:nvSpPr>
                  <p:spPr bwMode="auto">
                    <a:xfrm>
                      <a:off x="4773" y="1722"/>
                      <a:ext cx="67" cy="81"/>
                    </a:xfrm>
                    <a:custGeom>
                      <a:avLst/>
                      <a:gdLst>
                        <a:gd name="T0" fmla="*/ 6 w 60"/>
                        <a:gd name="T1" fmla="*/ 66 h 72"/>
                        <a:gd name="T2" fmla="*/ 12 w 60"/>
                        <a:gd name="T3" fmla="*/ 72 h 72"/>
                        <a:gd name="T4" fmla="*/ 60 w 60"/>
                        <a:gd name="T5" fmla="*/ 6 h 72"/>
                        <a:gd name="T6" fmla="*/ 48 w 60"/>
                        <a:gd name="T7" fmla="*/ 0 h 72"/>
                        <a:gd name="T8" fmla="*/ 0 w 60"/>
                        <a:gd name="T9" fmla="*/ 60 h 72"/>
                        <a:gd name="T10" fmla="*/ 6 w 60"/>
                        <a:gd name="T11" fmla="*/ 66 h 72"/>
                      </a:gdLst>
                      <a:ahLst/>
                      <a:cxnLst>
                        <a:cxn ang="0">
                          <a:pos x="T0" y="T1"/>
                        </a:cxn>
                        <a:cxn ang="0">
                          <a:pos x="T2" y="T3"/>
                        </a:cxn>
                        <a:cxn ang="0">
                          <a:pos x="T4" y="T5"/>
                        </a:cxn>
                        <a:cxn ang="0">
                          <a:pos x="T6" y="T7"/>
                        </a:cxn>
                        <a:cxn ang="0">
                          <a:pos x="T8" y="T9"/>
                        </a:cxn>
                        <a:cxn ang="0">
                          <a:pos x="T10" y="T11"/>
                        </a:cxn>
                      </a:cxnLst>
                      <a:rect l="0" t="0" r="r" b="b"/>
                      <a:pathLst>
                        <a:path w="60" h="72">
                          <a:moveTo>
                            <a:pt x="6" y="66"/>
                          </a:moveTo>
                          <a:lnTo>
                            <a:pt x="12" y="72"/>
                          </a:lnTo>
                          <a:lnTo>
                            <a:pt x="60" y="6"/>
                          </a:lnTo>
                          <a:lnTo>
                            <a:pt x="48" y="0"/>
                          </a:lnTo>
                          <a:lnTo>
                            <a:pt x="0" y="60"/>
                          </a:lnTo>
                          <a:lnTo>
                            <a:pt x="6" y="66"/>
                          </a:lnTo>
                          <a:close/>
                        </a:path>
                      </a:pathLst>
                    </a:custGeom>
                    <a:solidFill>
                      <a:srgbClr val="FFFF00"/>
                    </a:solidFill>
                    <a:ln w="19050" cmpd="sng">
                      <a:solidFill>
                        <a:srgbClr val="FFFF00"/>
                      </a:solidFill>
                      <a:round/>
                      <a:headEnd/>
                      <a:tailEnd/>
                    </a:ln>
                  </p:spPr>
                  <p:txBody>
                    <a:bodyPr/>
                    <a:lstStyle/>
                    <a:p>
                      <a:endParaRPr lang="en-US"/>
                    </a:p>
                  </p:txBody>
                </p:sp>
                <p:sp>
                  <p:nvSpPr>
                    <p:cNvPr id="67756" name="Freeform 172">
                      <a:extLst>
                        <a:ext uri="{FF2B5EF4-FFF2-40B4-BE49-F238E27FC236}">
                          <a16:creationId xmlns="" xmlns:a16="http://schemas.microsoft.com/office/drawing/2014/main" id="{415B3C2B-A0D9-6741-9882-D378E9F48A2B}"/>
                        </a:ext>
                      </a:extLst>
                    </p:cNvPr>
                    <p:cNvSpPr>
                      <a:spLocks noChangeAspect="1"/>
                    </p:cNvSpPr>
                    <p:nvPr/>
                  </p:nvSpPr>
                  <p:spPr bwMode="auto">
                    <a:xfrm>
                      <a:off x="4894" y="1762"/>
                      <a:ext cx="27" cy="95"/>
                    </a:xfrm>
                    <a:custGeom>
                      <a:avLst/>
                      <a:gdLst>
                        <a:gd name="T0" fmla="*/ 18 w 24"/>
                        <a:gd name="T1" fmla="*/ 0 h 84"/>
                        <a:gd name="T2" fmla="*/ 6 w 24"/>
                        <a:gd name="T3" fmla="*/ 0 h 84"/>
                        <a:gd name="T4" fmla="*/ 0 w 24"/>
                        <a:gd name="T5" fmla="*/ 84 h 84"/>
                        <a:gd name="T6" fmla="*/ 18 w 24"/>
                        <a:gd name="T7" fmla="*/ 84 h 84"/>
                        <a:gd name="T8" fmla="*/ 24 w 24"/>
                        <a:gd name="T9" fmla="*/ 0 h 84"/>
                        <a:gd name="T10" fmla="*/ 18 w 24"/>
                        <a:gd name="T11" fmla="*/ 0 h 84"/>
                      </a:gdLst>
                      <a:ahLst/>
                      <a:cxnLst>
                        <a:cxn ang="0">
                          <a:pos x="T0" y="T1"/>
                        </a:cxn>
                        <a:cxn ang="0">
                          <a:pos x="T2" y="T3"/>
                        </a:cxn>
                        <a:cxn ang="0">
                          <a:pos x="T4" y="T5"/>
                        </a:cxn>
                        <a:cxn ang="0">
                          <a:pos x="T6" y="T7"/>
                        </a:cxn>
                        <a:cxn ang="0">
                          <a:pos x="T8" y="T9"/>
                        </a:cxn>
                        <a:cxn ang="0">
                          <a:pos x="T10" y="T11"/>
                        </a:cxn>
                      </a:cxnLst>
                      <a:rect l="0" t="0" r="r" b="b"/>
                      <a:pathLst>
                        <a:path w="24" h="84">
                          <a:moveTo>
                            <a:pt x="18" y="0"/>
                          </a:moveTo>
                          <a:lnTo>
                            <a:pt x="6" y="0"/>
                          </a:lnTo>
                          <a:lnTo>
                            <a:pt x="0" y="84"/>
                          </a:lnTo>
                          <a:lnTo>
                            <a:pt x="18" y="84"/>
                          </a:lnTo>
                          <a:lnTo>
                            <a:pt x="24" y="0"/>
                          </a:lnTo>
                          <a:lnTo>
                            <a:pt x="18" y="0"/>
                          </a:lnTo>
                          <a:close/>
                        </a:path>
                      </a:pathLst>
                    </a:custGeom>
                    <a:solidFill>
                      <a:srgbClr val="FFFF00"/>
                    </a:solidFill>
                    <a:ln w="19050" cmpd="sng">
                      <a:solidFill>
                        <a:srgbClr val="FFFF00"/>
                      </a:solidFill>
                      <a:round/>
                      <a:headEnd/>
                      <a:tailEnd/>
                    </a:ln>
                  </p:spPr>
                  <p:txBody>
                    <a:bodyPr/>
                    <a:lstStyle/>
                    <a:p>
                      <a:endParaRPr lang="en-US"/>
                    </a:p>
                  </p:txBody>
                </p:sp>
                <p:sp>
                  <p:nvSpPr>
                    <p:cNvPr id="67757" name="Freeform 173">
                      <a:extLst>
                        <a:ext uri="{FF2B5EF4-FFF2-40B4-BE49-F238E27FC236}">
                          <a16:creationId xmlns="" xmlns:a16="http://schemas.microsoft.com/office/drawing/2014/main" id="{A067A827-7441-8848-9AD9-6C3CB37826AA}"/>
                        </a:ext>
                      </a:extLst>
                    </p:cNvPr>
                    <p:cNvSpPr>
                      <a:spLocks noChangeAspect="1"/>
                    </p:cNvSpPr>
                    <p:nvPr/>
                  </p:nvSpPr>
                  <p:spPr bwMode="auto">
                    <a:xfrm>
                      <a:off x="4900" y="1756"/>
                      <a:ext cx="88" cy="27"/>
                    </a:xfrm>
                    <a:custGeom>
                      <a:avLst/>
                      <a:gdLst>
                        <a:gd name="T0" fmla="*/ 0 w 78"/>
                        <a:gd name="T1" fmla="*/ 6 h 24"/>
                        <a:gd name="T2" fmla="*/ 0 w 78"/>
                        <a:gd name="T3" fmla="*/ 18 h 24"/>
                        <a:gd name="T4" fmla="*/ 78 w 78"/>
                        <a:gd name="T5" fmla="*/ 24 h 24"/>
                        <a:gd name="T6" fmla="*/ 78 w 78"/>
                        <a:gd name="T7" fmla="*/ 6 h 24"/>
                        <a:gd name="T8" fmla="*/ 0 w 78"/>
                        <a:gd name="T9" fmla="*/ 0 h 24"/>
                        <a:gd name="T10" fmla="*/ 0 w 78"/>
                        <a:gd name="T11" fmla="*/ 6 h 24"/>
                      </a:gdLst>
                      <a:ahLst/>
                      <a:cxnLst>
                        <a:cxn ang="0">
                          <a:pos x="T0" y="T1"/>
                        </a:cxn>
                        <a:cxn ang="0">
                          <a:pos x="T2" y="T3"/>
                        </a:cxn>
                        <a:cxn ang="0">
                          <a:pos x="T4" y="T5"/>
                        </a:cxn>
                        <a:cxn ang="0">
                          <a:pos x="T6" y="T7"/>
                        </a:cxn>
                        <a:cxn ang="0">
                          <a:pos x="T8" y="T9"/>
                        </a:cxn>
                        <a:cxn ang="0">
                          <a:pos x="T10" y="T11"/>
                        </a:cxn>
                      </a:cxnLst>
                      <a:rect l="0" t="0" r="r" b="b"/>
                      <a:pathLst>
                        <a:path w="78" h="24">
                          <a:moveTo>
                            <a:pt x="0" y="6"/>
                          </a:moveTo>
                          <a:lnTo>
                            <a:pt x="0" y="18"/>
                          </a:lnTo>
                          <a:lnTo>
                            <a:pt x="78" y="24"/>
                          </a:lnTo>
                          <a:lnTo>
                            <a:pt x="78" y="6"/>
                          </a:lnTo>
                          <a:lnTo>
                            <a:pt x="0" y="0"/>
                          </a:lnTo>
                          <a:lnTo>
                            <a:pt x="0" y="6"/>
                          </a:lnTo>
                          <a:close/>
                        </a:path>
                      </a:pathLst>
                    </a:custGeom>
                    <a:solidFill>
                      <a:srgbClr val="FFFF00"/>
                    </a:solidFill>
                    <a:ln w="19050" cmpd="sng">
                      <a:solidFill>
                        <a:srgbClr val="FFFF00"/>
                      </a:solidFill>
                      <a:round/>
                      <a:headEnd/>
                      <a:tailEnd/>
                    </a:ln>
                  </p:spPr>
                  <p:txBody>
                    <a:bodyPr/>
                    <a:lstStyle/>
                    <a:p>
                      <a:endParaRPr lang="en-US"/>
                    </a:p>
                  </p:txBody>
                </p:sp>
                <p:sp>
                  <p:nvSpPr>
                    <p:cNvPr id="67758" name="Freeform 174">
                      <a:extLst>
                        <a:ext uri="{FF2B5EF4-FFF2-40B4-BE49-F238E27FC236}">
                          <a16:creationId xmlns="" xmlns:a16="http://schemas.microsoft.com/office/drawing/2014/main" id="{1133A4EA-FFC3-834D-AAB1-0E8AE49B0E3E}"/>
                        </a:ext>
                      </a:extLst>
                    </p:cNvPr>
                    <p:cNvSpPr>
                      <a:spLocks noChangeAspect="1"/>
                    </p:cNvSpPr>
                    <p:nvPr/>
                  </p:nvSpPr>
                  <p:spPr bwMode="auto">
                    <a:xfrm>
                      <a:off x="4092" y="2160"/>
                      <a:ext cx="21" cy="87"/>
                    </a:xfrm>
                    <a:custGeom>
                      <a:avLst/>
                      <a:gdLst>
                        <a:gd name="T0" fmla="*/ 6 w 18"/>
                        <a:gd name="T1" fmla="*/ 0 h 78"/>
                        <a:gd name="T2" fmla="*/ 0 w 18"/>
                        <a:gd name="T3" fmla="*/ 0 h 78"/>
                        <a:gd name="T4" fmla="*/ 0 w 18"/>
                        <a:gd name="T5" fmla="*/ 78 h 78"/>
                        <a:gd name="T6" fmla="*/ 18 w 18"/>
                        <a:gd name="T7" fmla="*/ 78 h 78"/>
                        <a:gd name="T8" fmla="*/ 18 w 18"/>
                        <a:gd name="T9" fmla="*/ 0 h 78"/>
                        <a:gd name="T10" fmla="*/ 6 w 18"/>
                        <a:gd name="T11" fmla="*/ 0 h 78"/>
                      </a:gdLst>
                      <a:ahLst/>
                      <a:cxnLst>
                        <a:cxn ang="0">
                          <a:pos x="T0" y="T1"/>
                        </a:cxn>
                        <a:cxn ang="0">
                          <a:pos x="T2" y="T3"/>
                        </a:cxn>
                        <a:cxn ang="0">
                          <a:pos x="T4" y="T5"/>
                        </a:cxn>
                        <a:cxn ang="0">
                          <a:pos x="T6" y="T7"/>
                        </a:cxn>
                        <a:cxn ang="0">
                          <a:pos x="T8" y="T9"/>
                        </a:cxn>
                        <a:cxn ang="0">
                          <a:pos x="T10" y="T11"/>
                        </a:cxn>
                      </a:cxnLst>
                      <a:rect l="0" t="0" r="r" b="b"/>
                      <a:pathLst>
                        <a:path w="18" h="78">
                          <a:moveTo>
                            <a:pt x="6" y="0"/>
                          </a:moveTo>
                          <a:lnTo>
                            <a:pt x="0" y="0"/>
                          </a:lnTo>
                          <a:lnTo>
                            <a:pt x="0" y="78"/>
                          </a:lnTo>
                          <a:lnTo>
                            <a:pt x="18" y="78"/>
                          </a:lnTo>
                          <a:lnTo>
                            <a:pt x="18" y="0"/>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759" name="Freeform 175">
                      <a:extLst>
                        <a:ext uri="{FF2B5EF4-FFF2-40B4-BE49-F238E27FC236}">
                          <a16:creationId xmlns="" xmlns:a16="http://schemas.microsoft.com/office/drawing/2014/main" id="{C6AC756A-E6E2-C947-B569-2DBDA0D68488}"/>
                        </a:ext>
                      </a:extLst>
                    </p:cNvPr>
                    <p:cNvSpPr>
                      <a:spLocks noChangeAspect="1"/>
                    </p:cNvSpPr>
                    <p:nvPr/>
                  </p:nvSpPr>
                  <p:spPr bwMode="auto">
                    <a:xfrm>
                      <a:off x="4523" y="1890"/>
                      <a:ext cx="14" cy="88"/>
                    </a:xfrm>
                    <a:custGeom>
                      <a:avLst/>
                      <a:gdLst>
                        <a:gd name="T0" fmla="*/ 6 w 12"/>
                        <a:gd name="T1" fmla="*/ 0 h 78"/>
                        <a:gd name="T2" fmla="*/ 0 w 12"/>
                        <a:gd name="T3" fmla="*/ 0 h 78"/>
                        <a:gd name="T4" fmla="*/ 0 w 12"/>
                        <a:gd name="T5" fmla="*/ 78 h 78"/>
                        <a:gd name="T6" fmla="*/ 12 w 12"/>
                        <a:gd name="T7" fmla="*/ 78 h 78"/>
                        <a:gd name="T8" fmla="*/ 12 w 12"/>
                        <a:gd name="T9" fmla="*/ 0 h 78"/>
                        <a:gd name="T10" fmla="*/ 6 w 12"/>
                        <a:gd name="T11" fmla="*/ 0 h 78"/>
                      </a:gdLst>
                      <a:ahLst/>
                      <a:cxnLst>
                        <a:cxn ang="0">
                          <a:pos x="T0" y="T1"/>
                        </a:cxn>
                        <a:cxn ang="0">
                          <a:pos x="T2" y="T3"/>
                        </a:cxn>
                        <a:cxn ang="0">
                          <a:pos x="T4" y="T5"/>
                        </a:cxn>
                        <a:cxn ang="0">
                          <a:pos x="T6" y="T7"/>
                        </a:cxn>
                        <a:cxn ang="0">
                          <a:pos x="T8" y="T9"/>
                        </a:cxn>
                        <a:cxn ang="0">
                          <a:pos x="T10" y="T11"/>
                        </a:cxn>
                      </a:cxnLst>
                      <a:rect l="0" t="0" r="r" b="b"/>
                      <a:pathLst>
                        <a:path w="12" h="78">
                          <a:moveTo>
                            <a:pt x="6" y="0"/>
                          </a:moveTo>
                          <a:lnTo>
                            <a:pt x="0" y="0"/>
                          </a:lnTo>
                          <a:lnTo>
                            <a:pt x="0" y="78"/>
                          </a:lnTo>
                          <a:lnTo>
                            <a:pt x="12" y="78"/>
                          </a:lnTo>
                          <a:lnTo>
                            <a:pt x="12" y="0"/>
                          </a:lnTo>
                          <a:lnTo>
                            <a:pt x="6" y="0"/>
                          </a:lnTo>
                          <a:close/>
                        </a:path>
                      </a:pathLst>
                    </a:custGeom>
                    <a:solidFill>
                      <a:srgbClr val="FFFF00"/>
                    </a:solidFill>
                    <a:ln w="19050" cmpd="sng">
                      <a:solidFill>
                        <a:srgbClr val="FFFF00"/>
                      </a:solidFill>
                      <a:round/>
                      <a:headEnd/>
                      <a:tailEnd/>
                    </a:ln>
                  </p:spPr>
                  <p:txBody>
                    <a:bodyPr/>
                    <a:lstStyle/>
                    <a:p>
                      <a:endParaRPr lang="en-US"/>
                    </a:p>
                  </p:txBody>
                </p:sp>
                <p:sp>
                  <p:nvSpPr>
                    <p:cNvPr id="67760" name="Freeform 176">
                      <a:extLst>
                        <a:ext uri="{FF2B5EF4-FFF2-40B4-BE49-F238E27FC236}">
                          <a16:creationId xmlns="" xmlns:a16="http://schemas.microsoft.com/office/drawing/2014/main" id="{53F3F940-32CD-6D4A-81F2-5A3CFB5B02CC}"/>
                        </a:ext>
                      </a:extLst>
                    </p:cNvPr>
                    <p:cNvSpPr>
                      <a:spLocks noChangeAspect="1"/>
                    </p:cNvSpPr>
                    <p:nvPr/>
                  </p:nvSpPr>
                  <p:spPr bwMode="auto">
                    <a:xfrm rot="-190789">
                      <a:off x="4110" y="2366"/>
                      <a:ext cx="169" cy="121"/>
                    </a:xfrm>
                    <a:custGeom>
                      <a:avLst/>
                      <a:gdLst>
                        <a:gd name="T0" fmla="*/ 150 w 150"/>
                        <a:gd name="T1" fmla="*/ 102 h 108"/>
                        <a:gd name="T2" fmla="*/ 150 w 150"/>
                        <a:gd name="T3" fmla="*/ 96 h 108"/>
                        <a:gd name="T4" fmla="*/ 6 w 150"/>
                        <a:gd name="T5" fmla="*/ 0 h 108"/>
                        <a:gd name="T6" fmla="*/ 0 w 150"/>
                        <a:gd name="T7" fmla="*/ 12 h 108"/>
                        <a:gd name="T8" fmla="*/ 144 w 150"/>
                        <a:gd name="T9" fmla="*/ 108 h 108"/>
                        <a:gd name="T10" fmla="*/ 150 w 150"/>
                        <a:gd name="T11" fmla="*/ 102 h 108"/>
                      </a:gdLst>
                      <a:ahLst/>
                      <a:cxnLst>
                        <a:cxn ang="0">
                          <a:pos x="T0" y="T1"/>
                        </a:cxn>
                        <a:cxn ang="0">
                          <a:pos x="T2" y="T3"/>
                        </a:cxn>
                        <a:cxn ang="0">
                          <a:pos x="T4" y="T5"/>
                        </a:cxn>
                        <a:cxn ang="0">
                          <a:pos x="T6" y="T7"/>
                        </a:cxn>
                        <a:cxn ang="0">
                          <a:pos x="T8" y="T9"/>
                        </a:cxn>
                        <a:cxn ang="0">
                          <a:pos x="T10" y="T11"/>
                        </a:cxn>
                      </a:cxnLst>
                      <a:rect l="0" t="0" r="r" b="b"/>
                      <a:pathLst>
                        <a:path w="150" h="108">
                          <a:moveTo>
                            <a:pt x="150" y="102"/>
                          </a:moveTo>
                          <a:lnTo>
                            <a:pt x="150" y="96"/>
                          </a:lnTo>
                          <a:lnTo>
                            <a:pt x="6" y="0"/>
                          </a:lnTo>
                          <a:lnTo>
                            <a:pt x="0" y="12"/>
                          </a:lnTo>
                          <a:lnTo>
                            <a:pt x="144" y="108"/>
                          </a:lnTo>
                          <a:lnTo>
                            <a:pt x="150" y="102"/>
                          </a:lnTo>
                          <a:close/>
                        </a:path>
                      </a:pathLst>
                    </a:custGeom>
                    <a:solidFill>
                      <a:srgbClr val="FFFF00"/>
                    </a:solidFill>
                    <a:ln w="19050" cmpd="sng">
                      <a:solidFill>
                        <a:srgbClr val="FFFF00"/>
                      </a:solidFill>
                      <a:round/>
                      <a:headEnd/>
                      <a:tailEnd/>
                    </a:ln>
                  </p:spPr>
                  <p:txBody>
                    <a:bodyPr/>
                    <a:lstStyle/>
                    <a:p>
                      <a:endParaRPr lang="en-US"/>
                    </a:p>
                  </p:txBody>
                </p:sp>
                <p:sp>
                  <p:nvSpPr>
                    <p:cNvPr id="67761" name="Text Box 177">
                      <a:extLst>
                        <a:ext uri="{FF2B5EF4-FFF2-40B4-BE49-F238E27FC236}">
                          <a16:creationId xmlns="" xmlns:a16="http://schemas.microsoft.com/office/drawing/2014/main" id="{783B2C36-19D9-0A4F-AA9A-56AE6088600C}"/>
                        </a:ext>
                      </a:extLst>
                    </p:cNvPr>
                    <p:cNvSpPr txBox="1">
                      <a:spLocks noChangeAspect="1" noChangeArrowheads="1"/>
                    </p:cNvSpPr>
                    <p:nvPr/>
                  </p:nvSpPr>
                  <p:spPr bwMode="auto">
                    <a:xfrm>
                      <a:off x="3518" y="2394"/>
                      <a:ext cx="26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200" b="1">
                          <a:solidFill>
                            <a:srgbClr val="FFFF00"/>
                          </a:solidFill>
                          <a:latin typeface="Times New Roman" panose="02020603050405020304" pitchFamily="18" charset="0"/>
                        </a:rPr>
                        <a:t>HO</a:t>
                      </a:r>
                    </a:p>
                  </p:txBody>
                </p:sp>
              </p:grpSp>
            </p:grpSp>
            <p:sp>
              <p:nvSpPr>
                <p:cNvPr id="67762" name="Line 178">
                  <a:extLst>
                    <a:ext uri="{FF2B5EF4-FFF2-40B4-BE49-F238E27FC236}">
                      <a16:creationId xmlns="" xmlns:a16="http://schemas.microsoft.com/office/drawing/2014/main" id="{3CD59772-2C51-A749-973B-95A52E149611}"/>
                    </a:ext>
                  </a:extLst>
                </p:cNvPr>
                <p:cNvSpPr>
                  <a:spLocks noChangeShapeType="1"/>
                </p:cNvSpPr>
                <p:nvPr/>
              </p:nvSpPr>
              <p:spPr bwMode="auto">
                <a:xfrm>
                  <a:off x="2112" y="1152"/>
                  <a:ext cx="1488" cy="0"/>
                </a:xfrm>
                <a:prstGeom prst="line">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763" name="Text Box 179">
                  <a:extLst>
                    <a:ext uri="{FF2B5EF4-FFF2-40B4-BE49-F238E27FC236}">
                      <a16:creationId xmlns="" xmlns:a16="http://schemas.microsoft.com/office/drawing/2014/main" id="{C2359A1D-1AFA-E946-93E7-E2BD7041F869}"/>
                    </a:ext>
                  </a:extLst>
                </p:cNvPr>
                <p:cNvSpPr txBox="1">
                  <a:spLocks noChangeArrowheads="1"/>
                </p:cNvSpPr>
                <p:nvPr/>
              </p:nvSpPr>
              <p:spPr bwMode="auto">
                <a:xfrm>
                  <a:off x="2496" y="897"/>
                  <a:ext cx="6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DHCR7</a:t>
                  </a:r>
                </a:p>
              </p:txBody>
            </p:sp>
            <p:sp>
              <p:nvSpPr>
                <p:cNvPr id="67764" name="Text Box 180">
                  <a:extLst>
                    <a:ext uri="{FF2B5EF4-FFF2-40B4-BE49-F238E27FC236}">
                      <a16:creationId xmlns="" xmlns:a16="http://schemas.microsoft.com/office/drawing/2014/main" id="{B88B0C60-A0C8-A144-BC6A-45D82A43FE58}"/>
                    </a:ext>
                  </a:extLst>
                </p:cNvPr>
                <p:cNvSpPr txBox="1">
                  <a:spLocks noChangeArrowheads="1"/>
                </p:cNvSpPr>
                <p:nvPr/>
              </p:nvSpPr>
              <p:spPr bwMode="auto">
                <a:xfrm>
                  <a:off x="564" y="1560"/>
                  <a:ext cx="4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solidFill>
                        <a:schemeClr val="bg1"/>
                      </a:solidFill>
                      <a:latin typeface="Times New Roman" panose="02020603050405020304" pitchFamily="18" charset="0"/>
                    </a:rPr>
                    <a:t> </a:t>
                  </a:r>
                  <a:r>
                    <a:rPr lang="en-US" altLang="en-US" b="1">
                      <a:solidFill>
                        <a:srgbClr val="CC3300"/>
                      </a:solidFill>
                      <a:latin typeface="Times New Roman" panose="02020603050405020304" pitchFamily="18" charset="0"/>
                    </a:rPr>
                    <a:t> 7-Dehydrocholesterol</a:t>
                  </a:r>
                  <a:r>
                    <a:rPr lang="en-US" altLang="en-US" b="1">
                      <a:solidFill>
                        <a:schemeClr val="bg1"/>
                      </a:solidFill>
                      <a:latin typeface="Times New Roman" panose="02020603050405020304" pitchFamily="18" charset="0"/>
                    </a:rPr>
                    <a:t>   			          </a:t>
                  </a:r>
                  <a:r>
                    <a:rPr lang="en-US" altLang="en-US" b="1">
                      <a:solidFill>
                        <a:srgbClr val="66FF33"/>
                      </a:solidFill>
                      <a:latin typeface="Times New Roman" panose="02020603050405020304" pitchFamily="18" charset="0"/>
                    </a:rPr>
                    <a:t>Cholesterol</a:t>
                  </a:r>
                </a:p>
              </p:txBody>
            </p:sp>
          </p:grpSp>
          <p:sp>
            <p:nvSpPr>
              <p:cNvPr id="67765" name="Line 181">
                <a:extLst>
                  <a:ext uri="{FF2B5EF4-FFF2-40B4-BE49-F238E27FC236}">
                    <a16:creationId xmlns="" xmlns:a16="http://schemas.microsoft.com/office/drawing/2014/main" id="{510709DE-E663-5C42-BCF9-CCAED3F8C21D}"/>
                  </a:ext>
                </a:extLst>
              </p:cNvPr>
              <p:cNvSpPr>
                <a:spLocks noChangeShapeType="1"/>
              </p:cNvSpPr>
              <p:nvPr/>
            </p:nvSpPr>
            <p:spPr bwMode="auto">
              <a:xfrm>
                <a:off x="1344" y="2160"/>
                <a:ext cx="0" cy="720"/>
              </a:xfrm>
              <a:prstGeom prst="line">
                <a:avLst/>
              </a:prstGeom>
              <a:noFill/>
              <a:ln w="571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766" name="Line 182">
                <a:extLst>
                  <a:ext uri="{FF2B5EF4-FFF2-40B4-BE49-F238E27FC236}">
                    <a16:creationId xmlns="" xmlns:a16="http://schemas.microsoft.com/office/drawing/2014/main" id="{FC36DF0F-DDAA-494B-929A-1DE013709970}"/>
                  </a:ext>
                </a:extLst>
              </p:cNvPr>
              <p:cNvSpPr>
                <a:spLocks noChangeShapeType="1"/>
              </p:cNvSpPr>
              <p:nvPr/>
            </p:nvSpPr>
            <p:spPr bwMode="auto">
              <a:xfrm>
                <a:off x="4260" y="2160"/>
                <a:ext cx="0" cy="720"/>
              </a:xfrm>
              <a:prstGeom prst="line">
                <a:avLst/>
              </a:prstGeom>
              <a:noFill/>
              <a:ln w="571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67767" name="Rectangle 183">
            <a:extLst>
              <a:ext uri="{FF2B5EF4-FFF2-40B4-BE49-F238E27FC236}">
                <a16:creationId xmlns="" xmlns:a16="http://schemas.microsoft.com/office/drawing/2014/main" id="{15752366-86AF-1A43-ADBF-A2698636FD92}"/>
              </a:ext>
            </a:extLst>
          </p:cNvPr>
          <p:cNvSpPr>
            <a:spLocks noGrp="1" noChangeArrowheads="1"/>
          </p:cNvSpPr>
          <p:nvPr>
            <p:ph type="title"/>
          </p:nvPr>
        </p:nvSpPr>
        <p:spPr>
          <a:noFill/>
          <a:ln/>
        </p:spPr>
        <p:txBody>
          <a:bodyPr/>
          <a:lstStyle/>
          <a:p>
            <a:r>
              <a:rPr lang="en-US" altLang="en-US" dirty="0"/>
              <a:t>27-hydroxy-7-dehydrocholesterol</a:t>
            </a:r>
          </a:p>
        </p:txBody>
      </p:sp>
    </p:spTree>
    <p:extLst>
      <p:ext uri="{BB962C8B-B14F-4D97-AF65-F5344CB8AC3E}">
        <p14:creationId xmlns:p14="http://schemas.microsoft.com/office/powerpoint/2010/main" val="169440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 xmlns:a16="http://schemas.microsoft.com/office/drawing/2014/main" id="{CCB4CF79-EFAA-9643-B3BC-36ED27C71926}"/>
              </a:ext>
            </a:extLst>
          </p:cNvPr>
          <p:cNvSpPr>
            <a:spLocks noGrp="1" noChangeArrowheads="1"/>
          </p:cNvSpPr>
          <p:nvPr>
            <p:ph type="title"/>
          </p:nvPr>
        </p:nvSpPr>
        <p:spPr/>
        <p:txBody>
          <a:bodyPr/>
          <a:lstStyle/>
          <a:p>
            <a:r>
              <a:rPr lang="en-US" altLang="en-US"/>
              <a:t>Dhcr7</a:t>
            </a:r>
            <a:r>
              <a:rPr lang="el-GR" altLang="en-US" dirty="0"/>
              <a:t>Δ</a:t>
            </a:r>
            <a:r>
              <a:rPr lang="en-US" altLang="en-US"/>
              <a:t>3-5/</a:t>
            </a:r>
            <a:r>
              <a:rPr lang="el-GR" altLang="en-US" dirty="0"/>
              <a:t>Δ</a:t>
            </a:r>
            <a:r>
              <a:rPr lang="en-US" altLang="en-US" dirty="0"/>
              <a:t>3-5:CYP27Tg+</a:t>
            </a:r>
          </a:p>
        </p:txBody>
      </p:sp>
      <p:pic>
        <p:nvPicPr>
          <p:cNvPr id="59397" name="Picture 5" descr="C14A-2">
            <a:extLst>
              <a:ext uri="{FF2B5EF4-FFF2-40B4-BE49-F238E27FC236}">
                <a16:creationId xmlns="" xmlns:a16="http://schemas.microsoft.com/office/drawing/2014/main" id="{90548A58-C589-8C45-B060-211C5637D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85" b="4730"/>
          <a:stretch>
            <a:fillRect/>
          </a:stretch>
        </p:blipFill>
        <p:spPr bwMode="auto">
          <a:xfrm>
            <a:off x="6324601" y="2362201"/>
            <a:ext cx="359251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C0020A-1">
            <a:extLst>
              <a:ext uri="{FF2B5EF4-FFF2-40B4-BE49-F238E27FC236}">
                <a16:creationId xmlns="" xmlns:a16="http://schemas.microsoft.com/office/drawing/2014/main" id="{3235A69D-644B-8F47-A141-620518783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91" b="5084"/>
          <a:stretch>
            <a:fillRect/>
          </a:stretch>
        </p:blipFill>
        <p:spPr bwMode="auto">
          <a:xfrm>
            <a:off x="2286001" y="2362200"/>
            <a:ext cx="35607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399" name="Group 7">
            <a:extLst>
              <a:ext uri="{FF2B5EF4-FFF2-40B4-BE49-F238E27FC236}">
                <a16:creationId xmlns="" xmlns:a16="http://schemas.microsoft.com/office/drawing/2014/main" id="{C749ED78-E16A-CF4E-A079-5F0AF1FD84F3}"/>
              </a:ext>
            </a:extLst>
          </p:cNvPr>
          <p:cNvGrpSpPr>
            <a:grpSpLocks/>
          </p:cNvGrpSpPr>
          <p:nvPr/>
        </p:nvGrpSpPr>
        <p:grpSpPr bwMode="auto">
          <a:xfrm>
            <a:off x="1512888" y="1"/>
            <a:ext cx="831851" cy="1438275"/>
            <a:chOff x="-7" y="0"/>
            <a:chExt cx="524" cy="906"/>
          </a:xfrm>
        </p:grpSpPr>
        <p:pic>
          <p:nvPicPr>
            <p:cNvPr id="59400" name="Picture 8" descr="dna">
              <a:hlinkClick r:id="rId4"/>
              <a:extLst>
                <a:ext uri="{FF2B5EF4-FFF2-40B4-BE49-F238E27FC236}">
                  <a16:creationId xmlns="" xmlns:a16="http://schemas.microsoft.com/office/drawing/2014/main" id="{9079194A-868A-D14A-95D6-A11633478A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047"/>
            <a:stretch>
              <a:fillRect/>
            </a:stretch>
          </p:blipFill>
          <p:spPr bwMode="auto">
            <a:xfrm>
              <a:off x="-7" y="355"/>
              <a:ext cx="518" cy="551"/>
            </a:xfrm>
            <a:prstGeom prst="rect">
              <a:avLst/>
            </a:prstGeom>
            <a:noFill/>
            <a:extLst>
              <a:ext uri="{909E8E84-426E-40DD-AFC4-6F175D3DCCD1}">
                <a14:hiddenFill xmlns:a14="http://schemas.microsoft.com/office/drawing/2010/main">
                  <a:solidFill>
                    <a:srgbClr val="000066"/>
                  </a:solidFill>
                </a14:hiddenFill>
              </a:ext>
            </a:extLst>
          </p:spPr>
        </p:pic>
        <p:pic>
          <p:nvPicPr>
            <p:cNvPr id="59401" name="Picture 9" descr="cholesterol">
              <a:hlinkClick r:id="rId6"/>
              <a:extLst>
                <a:ext uri="{FF2B5EF4-FFF2-40B4-BE49-F238E27FC236}">
                  <a16:creationId xmlns="" xmlns:a16="http://schemas.microsoft.com/office/drawing/2014/main" id="{80C265F6-DF4A-0141-A8BD-9E23D03DA2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17" cy="378"/>
            </a:xfrm>
            <a:prstGeom prst="rect">
              <a:avLst/>
            </a:prstGeom>
            <a:solidFill>
              <a:schemeClr val="accent1"/>
            </a:solidFill>
          </p:spPr>
        </p:pic>
      </p:grpSp>
      <p:sp>
        <p:nvSpPr>
          <p:cNvPr id="59403" name="Text Box 11">
            <a:extLst>
              <a:ext uri="{FF2B5EF4-FFF2-40B4-BE49-F238E27FC236}">
                <a16:creationId xmlns="" xmlns:a16="http://schemas.microsoft.com/office/drawing/2014/main" id="{842E500A-860B-B647-AC5F-1EE35A775E04}"/>
              </a:ext>
            </a:extLst>
          </p:cNvPr>
          <p:cNvSpPr txBox="1">
            <a:spLocks noChangeArrowheads="1"/>
          </p:cNvSpPr>
          <p:nvPr/>
        </p:nvSpPr>
        <p:spPr bwMode="auto">
          <a:xfrm>
            <a:off x="3260725" y="1752600"/>
            <a:ext cx="1824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i="1" dirty="0"/>
              <a:t>Dhcr7</a:t>
            </a:r>
            <a:r>
              <a:rPr lang="el-GR" altLang="en-US" sz="2400" baseline="30000" dirty="0"/>
              <a:t>Δ</a:t>
            </a:r>
            <a:r>
              <a:rPr lang="en-US" altLang="en-US" sz="2400" baseline="30000" dirty="0"/>
              <a:t>3-5/</a:t>
            </a:r>
            <a:r>
              <a:rPr lang="el-GR" altLang="en-US" sz="2400" baseline="30000" dirty="0"/>
              <a:t>Δ</a:t>
            </a:r>
            <a:r>
              <a:rPr lang="en-US" altLang="en-US" sz="2400" baseline="30000" dirty="0"/>
              <a:t>3-5</a:t>
            </a:r>
          </a:p>
        </p:txBody>
      </p:sp>
      <p:sp>
        <p:nvSpPr>
          <p:cNvPr id="59404" name="Text Box 12">
            <a:extLst>
              <a:ext uri="{FF2B5EF4-FFF2-40B4-BE49-F238E27FC236}">
                <a16:creationId xmlns="" xmlns:a16="http://schemas.microsoft.com/office/drawing/2014/main" id="{6B2932AB-E725-E74A-9202-6F1E40DEF14D}"/>
              </a:ext>
            </a:extLst>
          </p:cNvPr>
          <p:cNvSpPr txBox="1">
            <a:spLocks noChangeArrowheads="1"/>
          </p:cNvSpPr>
          <p:nvPr/>
        </p:nvSpPr>
        <p:spPr bwMode="auto">
          <a:xfrm>
            <a:off x="6477000" y="1752601"/>
            <a:ext cx="30670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i="1" dirty="0"/>
              <a:t>Dhcr7</a:t>
            </a:r>
            <a:r>
              <a:rPr lang="el-GR" altLang="en-US" sz="2400" i="1" baseline="30000" dirty="0"/>
              <a:t>Δ</a:t>
            </a:r>
            <a:r>
              <a:rPr lang="en-US" altLang="en-US" sz="2400" i="1" baseline="30000" dirty="0"/>
              <a:t>3-5/</a:t>
            </a:r>
            <a:r>
              <a:rPr lang="el-GR" altLang="en-US" sz="2400" i="1" baseline="30000" dirty="0"/>
              <a:t>Δ</a:t>
            </a:r>
            <a:r>
              <a:rPr lang="en-US" altLang="en-US" sz="2400" i="1" baseline="30000" dirty="0"/>
              <a:t>3-5</a:t>
            </a:r>
            <a:r>
              <a:rPr lang="en-US" altLang="en-US" sz="2400" i="1" dirty="0"/>
              <a:t>:CYP27Tg+</a:t>
            </a:r>
            <a:endParaRPr lang="en-US" altLang="en-US" sz="2400" i="1" baseline="30000" dirty="0"/>
          </a:p>
        </p:txBody>
      </p:sp>
    </p:spTree>
    <p:extLst>
      <p:ext uri="{BB962C8B-B14F-4D97-AF65-F5344CB8AC3E}">
        <p14:creationId xmlns:p14="http://schemas.microsoft.com/office/powerpoint/2010/main" val="73709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86B192CD-AE4F-1249-9588-3ECDE0F1D3F3}"/>
              </a:ext>
            </a:extLst>
          </p:cNvPr>
          <p:cNvSpPr/>
          <p:nvPr/>
        </p:nvSpPr>
        <p:spPr>
          <a:xfrm>
            <a:off x="1524000" y="1417638"/>
            <a:ext cx="9144000" cy="544036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634" name="Group 2">
            <a:extLst>
              <a:ext uri="{FF2B5EF4-FFF2-40B4-BE49-F238E27FC236}">
                <a16:creationId xmlns="" xmlns:a16="http://schemas.microsoft.com/office/drawing/2014/main" id="{36DB1578-4AC3-8741-A075-B1CB274D6BD9}"/>
              </a:ext>
            </a:extLst>
          </p:cNvPr>
          <p:cNvGrpSpPr>
            <a:grpSpLocks/>
          </p:cNvGrpSpPr>
          <p:nvPr/>
        </p:nvGrpSpPr>
        <p:grpSpPr bwMode="auto">
          <a:xfrm>
            <a:off x="2012950" y="2162176"/>
            <a:ext cx="3702050" cy="3027363"/>
            <a:chOff x="260" y="1441"/>
            <a:chExt cx="2332" cy="1907"/>
          </a:xfrm>
        </p:grpSpPr>
        <p:sp>
          <p:nvSpPr>
            <p:cNvPr id="69635" name="Text Box 3">
              <a:extLst>
                <a:ext uri="{FF2B5EF4-FFF2-40B4-BE49-F238E27FC236}">
                  <a16:creationId xmlns="" xmlns:a16="http://schemas.microsoft.com/office/drawing/2014/main" id="{8A9E818E-EE20-884C-B7B8-250721825C52}"/>
                </a:ext>
              </a:extLst>
            </p:cNvPr>
            <p:cNvSpPr txBox="1">
              <a:spLocks noChangeArrowheads="1"/>
            </p:cNvSpPr>
            <p:nvPr/>
          </p:nvSpPr>
          <p:spPr bwMode="auto">
            <a:xfrm>
              <a:off x="580" y="2779"/>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0.00</a:t>
              </a:r>
            </a:p>
          </p:txBody>
        </p:sp>
        <p:sp>
          <p:nvSpPr>
            <p:cNvPr id="69636" name="Text Box 4">
              <a:extLst>
                <a:ext uri="{FF2B5EF4-FFF2-40B4-BE49-F238E27FC236}">
                  <a16:creationId xmlns="" xmlns:a16="http://schemas.microsoft.com/office/drawing/2014/main" id="{BA8C470C-315D-9B4E-9837-122F811A101E}"/>
                </a:ext>
              </a:extLst>
            </p:cNvPr>
            <p:cNvSpPr txBox="1">
              <a:spLocks noChangeArrowheads="1"/>
            </p:cNvSpPr>
            <p:nvPr/>
          </p:nvSpPr>
          <p:spPr bwMode="auto">
            <a:xfrm>
              <a:off x="1114" y="2779"/>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0.25</a:t>
              </a:r>
            </a:p>
          </p:txBody>
        </p:sp>
        <p:sp>
          <p:nvSpPr>
            <p:cNvPr id="69637" name="Text Box 5">
              <a:extLst>
                <a:ext uri="{FF2B5EF4-FFF2-40B4-BE49-F238E27FC236}">
                  <a16:creationId xmlns="" xmlns:a16="http://schemas.microsoft.com/office/drawing/2014/main" id="{771340C9-897B-7A4E-BAAB-BFDD5DD4788F}"/>
                </a:ext>
              </a:extLst>
            </p:cNvPr>
            <p:cNvSpPr txBox="1">
              <a:spLocks noChangeArrowheads="1"/>
            </p:cNvSpPr>
            <p:nvPr/>
          </p:nvSpPr>
          <p:spPr bwMode="auto">
            <a:xfrm>
              <a:off x="1654" y="2779"/>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0.50</a:t>
              </a:r>
            </a:p>
          </p:txBody>
        </p:sp>
        <p:sp>
          <p:nvSpPr>
            <p:cNvPr id="69638" name="Text Box 6">
              <a:extLst>
                <a:ext uri="{FF2B5EF4-FFF2-40B4-BE49-F238E27FC236}">
                  <a16:creationId xmlns="" xmlns:a16="http://schemas.microsoft.com/office/drawing/2014/main" id="{7AFA504E-C908-9545-8416-3509314730D5}"/>
                </a:ext>
              </a:extLst>
            </p:cNvPr>
            <p:cNvSpPr txBox="1">
              <a:spLocks noChangeArrowheads="1"/>
            </p:cNvSpPr>
            <p:nvPr/>
          </p:nvSpPr>
          <p:spPr bwMode="auto">
            <a:xfrm>
              <a:off x="2194" y="2779"/>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0.75</a:t>
              </a:r>
            </a:p>
          </p:txBody>
        </p:sp>
        <p:sp>
          <p:nvSpPr>
            <p:cNvPr id="69639" name="Text Box 7">
              <a:extLst>
                <a:ext uri="{FF2B5EF4-FFF2-40B4-BE49-F238E27FC236}">
                  <a16:creationId xmlns="" xmlns:a16="http://schemas.microsoft.com/office/drawing/2014/main" id="{2D82EF03-E0CD-D74C-9DFB-053B4F9680AC}"/>
                </a:ext>
              </a:extLst>
            </p:cNvPr>
            <p:cNvSpPr txBox="1">
              <a:spLocks noChangeArrowheads="1"/>
            </p:cNvSpPr>
            <p:nvPr/>
          </p:nvSpPr>
          <p:spPr bwMode="auto">
            <a:xfrm>
              <a:off x="910" y="2944"/>
              <a:ext cx="142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dirty="0">
                  <a:latin typeface="Times New Roman" panose="02020603050405020304" pitchFamily="18" charset="0"/>
                </a:rPr>
                <a:t>27-hydroxycholesterol</a:t>
              </a:r>
            </a:p>
            <a:p>
              <a:pPr algn="ctr" eaLnBrk="1" hangingPunct="1"/>
              <a:r>
                <a:rPr lang="en-US" altLang="en-US" dirty="0">
                  <a:latin typeface="Times New Roman" panose="02020603050405020304" pitchFamily="18" charset="0"/>
                </a:rPr>
                <a:t>(</a:t>
              </a:r>
              <a:r>
                <a:rPr lang="el-GR" altLang="en-US" dirty="0">
                  <a:latin typeface="Times New Roman" panose="02020603050405020304" pitchFamily="18" charset="0"/>
                  <a:cs typeface="Times New Roman" panose="02020603050405020304" pitchFamily="18" charset="0"/>
                </a:rPr>
                <a:t>μ</a:t>
              </a:r>
              <a:r>
                <a:rPr lang="en-US" altLang="en-US" dirty="0">
                  <a:latin typeface="Times New Roman" panose="02020603050405020304" pitchFamily="18" charset="0"/>
                  <a:cs typeface="Times New Roman" panose="02020603050405020304" pitchFamily="18" charset="0"/>
                </a:rPr>
                <a:t>M)</a:t>
              </a:r>
              <a:endParaRPr lang="el-GR" altLang="en-US" dirty="0">
                <a:latin typeface="Times New Roman" panose="02020603050405020304" pitchFamily="18" charset="0"/>
                <a:cs typeface="Times New Roman" panose="02020603050405020304" pitchFamily="18" charset="0"/>
              </a:endParaRPr>
            </a:p>
          </p:txBody>
        </p:sp>
        <p:sp>
          <p:nvSpPr>
            <p:cNvPr id="69640" name="Text Box 8">
              <a:extLst>
                <a:ext uri="{FF2B5EF4-FFF2-40B4-BE49-F238E27FC236}">
                  <a16:creationId xmlns="" xmlns:a16="http://schemas.microsoft.com/office/drawing/2014/main" id="{E8D17337-0D42-164E-A48B-A5D2A9CC1B6C}"/>
                </a:ext>
              </a:extLst>
            </p:cNvPr>
            <p:cNvSpPr txBox="1">
              <a:spLocks noChangeArrowheads="1"/>
            </p:cNvSpPr>
            <p:nvPr/>
          </p:nvSpPr>
          <p:spPr bwMode="auto">
            <a:xfrm rot="16200000">
              <a:off x="-266" y="2070"/>
              <a:ext cx="1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Cholesterol  (mg/dl)</a:t>
              </a:r>
            </a:p>
          </p:txBody>
        </p:sp>
        <p:sp>
          <p:nvSpPr>
            <p:cNvPr id="69641" name="Text Box 9">
              <a:extLst>
                <a:ext uri="{FF2B5EF4-FFF2-40B4-BE49-F238E27FC236}">
                  <a16:creationId xmlns="" xmlns:a16="http://schemas.microsoft.com/office/drawing/2014/main" id="{A947BBEA-1DE7-974C-ADA9-CA9980BDA646}"/>
                </a:ext>
              </a:extLst>
            </p:cNvPr>
            <p:cNvSpPr txBox="1">
              <a:spLocks noChangeArrowheads="1"/>
            </p:cNvSpPr>
            <p:nvPr/>
          </p:nvSpPr>
          <p:spPr bwMode="auto">
            <a:xfrm>
              <a:off x="496" y="2169"/>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50</a:t>
              </a:r>
            </a:p>
          </p:txBody>
        </p:sp>
        <p:sp>
          <p:nvSpPr>
            <p:cNvPr id="69642" name="Text Box 10">
              <a:extLst>
                <a:ext uri="{FF2B5EF4-FFF2-40B4-BE49-F238E27FC236}">
                  <a16:creationId xmlns="" xmlns:a16="http://schemas.microsoft.com/office/drawing/2014/main" id="{9B1F682C-8A4A-3C47-B5E8-C76D028DCFD0}"/>
                </a:ext>
              </a:extLst>
            </p:cNvPr>
            <p:cNvSpPr txBox="1">
              <a:spLocks noChangeArrowheads="1"/>
            </p:cNvSpPr>
            <p:nvPr/>
          </p:nvSpPr>
          <p:spPr bwMode="auto">
            <a:xfrm>
              <a:off x="424" y="1713"/>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100</a:t>
              </a:r>
            </a:p>
          </p:txBody>
        </p:sp>
        <p:sp>
          <p:nvSpPr>
            <p:cNvPr id="69643" name="Text Box 11">
              <a:extLst>
                <a:ext uri="{FF2B5EF4-FFF2-40B4-BE49-F238E27FC236}">
                  <a16:creationId xmlns="" xmlns:a16="http://schemas.microsoft.com/office/drawing/2014/main" id="{EE976803-FCDE-9A4C-B61F-D9D14C3ADB0E}"/>
                </a:ext>
              </a:extLst>
            </p:cNvPr>
            <p:cNvSpPr txBox="1">
              <a:spLocks noChangeArrowheads="1"/>
            </p:cNvSpPr>
            <p:nvPr/>
          </p:nvSpPr>
          <p:spPr bwMode="auto">
            <a:xfrm>
              <a:off x="568" y="2601"/>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a:t>
              </a:r>
            </a:p>
          </p:txBody>
        </p:sp>
        <p:pic>
          <p:nvPicPr>
            <p:cNvPr id="69644" name="Picture 12" descr="Data_1_graph">
              <a:extLst>
                <a:ext uri="{FF2B5EF4-FFF2-40B4-BE49-F238E27FC236}">
                  <a16:creationId xmlns="" xmlns:a16="http://schemas.microsoft.com/office/drawing/2014/main" id="{397FC17B-1A64-7740-AC2B-0BF2F4543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1441"/>
              <a:ext cx="1872" cy="14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662" name="Group 30">
            <a:extLst>
              <a:ext uri="{FF2B5EF4-FFF2-40B4-BE49-F238E27FC236}">
                <a16:creationId xmlns="" xmlns:a16="http://schemas.microsoft.com/office/drawing/2014/main" id="{B8A2ABBA-C7B5-8D46-8A6B-DC505FB54BF5}"/>
              </a:ext>
            </a:extLst>
          </p:cNvPr>
          <p:cNvGrpSpPr>
            <a:grpSpLocks/>
          </p:cNvGrpSpPr>
          <p:nvPr/>
        </p:nvGrpSpPr>
        <p:grpSpPr bwMode="auto">
          <a:xfrm>
            <a:off x="6316664" y="2162176"/>
            <a:ext cx="3817937" cy="3986213"/>
            <a:chOff x="3019" y="1362"/>
            <a:chExt cx="2405" cy="2511"/>
          </a:xfrm>
        </p:grpSpPr>
        <p:grpSp>
          <p:nvGrpSpPr>
            <p:cNvPr id="69645" name="Group 13">
              <a:extLst>
                <a:ext uri="{FF2B5EF4-FFF2-40B4-BE49-F238E27FC236}">
                  <a16:creationId xmlns="" xmlns:a16="http://schemas.microsoft.com/office/drawing/2014/main" id="{A3FB94AA-151E-FD44-97BD-A231AB16A3F2}"/>
                </a:ext>
              </a:extLst>
            </p:cNvPr>
            <p:cNvGrpSpPr>
              <a:grpSpLocks/>
            </p:cNvGrpSpPr>
            <p:nvPr/>
          </p:nvGrpSpPr>
          <p:grpSpPr bwMode="auto">
            <a:xfrm>
              <a:off x="3591" y="3408"/>
              <a:ext cx="1801" cy="465"/>
              <a:chOff x="3888" y="1260"/>
              <a:chExt cx="1801" cy="465"/>
            </a:xfrm>
          </p:grpSpPr>
          <p:sp>
            <p:nvSpPr>
              <p:cNvPr id="69646" name="Oval 14">
                <a:extLst>
                  <a:ext uri="{FF2B5EF4-FFF2-40B4-BE49-F238E27FC236}">
                    <a16:creationId xmlns="" xmlns:a16="http://schemas.microsoft.com/office/drawing/2014/main" id="{8F15C955-68F0-014A-94FB-9E5F4BA6105F}"/>
                  </a:ext>
                </a:extLst>
              </p:cNvPr>
              <p:cNvSpPr>
                <a:spLocks noChangeArrowheads="1"/>
              </p:cNvSpPr>
              <p:nvPr/>
            </p:nvSpPr>
            <p:spPr bwMode="auto">
              <a:xfrm>
                <a:off x="3888" y="1608"/>
                <a:ext cx="47" cy="47"/>
              </a:xfrm>
              <a:prstGeom prst="ellipse">
                <a:avLst/>
              </a:prstGeom>
              <a:solidFill>
                <a:srgbClr val="00FF00"/>
              </a:solidFill>
              <a:ln w="1588">
                <a:solidFill>
                  <a:srgbClr val="00FF00"/>
                </a:solidFill>
                <a:round/>
                <a:headEnd/>
                <a:tailEnd/>
              </a:ln>
            </p:spPr>
            <p:txBody>
              <a:bodyPr/>
              <a:lstStyle/>
              <a:p>
                <a:endParaRPr lang="en-US"/>
              </a:p>
            </p:txBody>
          </p:sp>
          <p:sp>
            <p:nvSpPr>
              <p:cNvPr id="69647" name="Oval 15">
                <a:extLst>
                  <a:ext uri="{FF2B5EF4-FFF2-40B4-BE49-F238E27FC236}">
                    <a16:creationId xmlns="" xmlns:a16="http://schemas.microsoft.com/office/drawing/2014/main" id="{CB3541C5-EC0B-2143-978E-36305E9AEBB0}"/>
                  </a:ext>
                </a:extLst>
              </p:cNvPr>
              <p:cNvSpPr>
                <a:spLocks noChangeArrowheads="1"/>
              </p:cNvSpPr>
              <p:nvPr/>
            </p:nvSpPr>
            <p:spPr bwMode="auto">
              <a:xfrm>
                <a:off x="3888" y="1470"/>
                <a:ext cx="47" cy="47"/>
              </a:xfrm>
              <a:prstGeom prst="ellipse">
                <a:avLst/>
              </a:prstGeom>
              <a:solidFill>
                <a:srgbClr val="FFFF00"/>
              </a:solidFill>
              <a:ln w="1588">
                <a:solidFill>
                  <a:srgbClr val="FFFF00"/>
                </a:solidFill>
                <a:round/>
                <a:headEnd/>
                <a:tailEnd/>
              </a:ln>
            </p:spPr>
            <p:txBody>
              <a:bodyPr/>
              <a:lstStyle/>
              <a:p>
                <a:endParaRPr lang="en-US"/>
              </a:p>
            </p:txBody>
          </p:sp>
          <p:sp>
            <p:nvSpPr>
              <p:cNvPr id="69648" name="Oval 16">
                <a:extLst>
                  <a:ext uri="{FF2B5EF4-FFF2-40B4-BE49-F238E27FC236}">
                    <a16:creationId xmlns="" xmlns:a16="http://schemas.microsoft.com/office/drawing/2014/main" id="{2B33F68A-6AC4-AB49-9B32-AA22DDBD90AE}"/>
                  </a:ext>
                </a:extLst>
              </p:cNvPr>
              <p:cNvSpPr>
                <a:spLocks noChangeArrowheads="1"/>
              </p:cNvSpPr>
              <p:nvPr/>
            </p:nvSpPr>
            <p:spPr bwMode="auto">
              <a:xfrm>
                <a:off x="3888" y="1338"/>
                <a:ext cx="47" cy="47"/>
              </a:xfrm>
              <a:prstGeom prst="ellipse">
                <a:avLst/>
              </a:prstGeom>
              <a:solidFill>
                <a:srgbClr val="F94040"/>
              </a:solidFill>
              <a:ln w="1588">
                <a:solidFill>
                  <a:srgbClr val="F94040"/>
                </a:solidFill>
                <a:round/>
                <a:headEnd/>
                <a:tailEnd/>
              </a:ln>
            </p:spPr>
            <p:txBody>
              <a:bodyPr/>
              <a:lstStyle/>
              <a:p>
                <a:endParaRPr lang="en-US"/>
              </a:p>
            </p:txBody>
          </p:sp>
          <p:sp>
            <p:nvSpPr>
              <p:cNvPr id="69649" name="Text Box 17">
                <a:extLst>
                  <a:ext uri="{FF2B5EF4-FFF2-40B4-BE49-F238E27FC236}">
                    <a16:creationId xmlns="" xmlns:a16="http://schemas.microsoft.com/office/drawing/2014/main" id="{61C5E8A6-E36B-9249-BF37-19653F97E717}"/>
                  </a:ext>
                </a:extLst>
              </p:cNvPr>
              <p:cNvSpPr txBox="1">
                <a:spLocks noChangeArrowheads="1"/>
              </p:cNvSpPr>
              <p:nvPr/>
            </p:nvSpPr>
            <p:spPr bwMode="auto">
              <a:xfrm>
                <a:off x="3936" y="1260"/>
                <a:ext cx="1753"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400">
                    <a:latin typeface="Times New Roman" panose="02020603050405020304" pitchFamily="18" charset="0"/>
                  </a:rPr>
                  <a:t>27-hydroxy 7-dehydrocholesterol</a:t>
                </a:r>
              </a:p>
              <a:p>
                <a:pPr eaLnBrk="1" hangingPunct="1"/>
                <a:r>
                  <a:rPr lang="en-US" altLang="en-US" sz="1400">
                    <a:latin typeface="Times New Roman" panose="02020603050405020304" pitchFamily="18" charset="0"/>
                  </a:rPr>
                  <a:t>27-hydroxy 8-dehydrocholesterol</a:t>
                </a:r>
              </a:p>
              <a:p>
                <a:pPr eaLnBrk="1" hangingPunct="1"/>
                <a:r>
                  <a:rPr lang="en-US" altLang="en-US" sz="1400">
                    <a:latin typeface="Times New Roman" panose="02020603050405020304" pitchFamily="18" charset="0"/>
                  </a:rPr>
                  <a:t>27-hydroxy 7+8-dehydrocholesterol</a:t>
                </a:r>
              </a:p>
            </p:txBody>
          </p:sp>
        </p:grpSp>
        <p:grpSp>
          <p:nvGrpSpPr>
            <p:cNvPr id="69650" name="Group 18">
              <a:extLst>
                <a:ext uri="{FF2B5EF4-FFF2-40B4-BE49-F238E27FC236}">
                  <a16:creationId xmlns="" xmlns:a16="http://schemas.microsoft.com/office/drawing/2014/main" id="{2BA414B6-7213-DC45-A788-3E37338EA209}"/>
                </a:ext>
              </a:extLst>
            </p:cNvPr>
            <p:cNvGrpSpPr>
              <a:grpSpLocks/>
            </p:cNvGrpSpPr>
            <p:nvPr/>
          </p:nvGrpSpPr>
          <p:grpSpPr bwMode="auto">
            <a:xfrm>
              <a:off x="3019" y="1362"/>
              <a:ext cx="2405" cy="1902"/>
              <a:chOff x="3019" y="1362"/>
              <a:chExt cx="2405" cy="1902"/>
            </a:xfrm>
          </p:grpSpPr>
          <p:pic>
            <p:nvPicPr>
              <p:cNvPr id="69651" name="Picture 19" descr="Data_1_graph">
                <a:extLst>
                  <a:ext uri="{FF2B5EF4-FFF2-40B4-BE49-F238E27FC236}">
                    <a16:creationId xmlns="" xmlns:a16="http://schemas.microsoft.com/office/drawing/2014/main" id="{F28589CF-B1DA-C94F-A1CD-E98F8647B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 y="1362"/>
                <a:ext cx="1872" cy="1415"/>
              </a:xfrm>
              <a:prstGeom prst="rect">
                <a:avLst/>
              </a:prstGeom>
              <a:noFill/>
              <a:extLst>
                <a:ext uri="{909E8E84-426E-40DD-AFC4-6F175D3DCCD1}">
                  <a14:hiddenFill xmlns:a14="http://schemas.microsoft.com/office/drawing/2010/main">
                    <a:solidFill>
                      <a:srgbClr val="FFFFFF"/>
                    </a:solidFill>
                  </a14:hiddenFill>
                </a:ext>
              </a:extLst>
            </p:spPr>
          </p:pic>
          <p:sp>
            <p:nvSpPr>
              <p:cNvPr id="69652" name="Text Box 20">
                <a:extLst>
                  <a:ext uri="{FF2B5EF4-FFF2-40B4-BE49-F238E27FC236}">
                    <a16:creationId xmlns="" xmlns:a16="http://schemas.microsoft.com/office/drawing/2014/main" id="{1216D6FB-4F68-CD42-A080-E70E2E7985FF}"/>
                  </a:ext>
                </a:extLst>
              </p:cNvPr>
              <p:cNvSpPr txBox="1">
                <a:spLocks noChangeArrowheads="1"/>
              </p:cNvSpPr>
              <p:nvPr/>
            </p:nvSpPr>
            <p:spPr bwMode="auto">
              <a:xfrm>
                <a:off x="3414" y="2695"/>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0.00</a:t>
                </a:r>
              </a:p>
            </p:txBody>
          </p:sp>
          <p:sp>
            <p:nvSpPr>
              <p:cNvPr id="69653" name="Text Box 21">
                <a:extLst>
                  <a:ext uri="{FF2B5EF4-FFF2-40B4-BE49-F238E27FC236}">
                    <a16:creationId xmlns="" xmlns:a16="http://schemas.microsoft.com/office/drawing/2014/main" id="{91C25344-46E2-9845-B630-8D64BD8CF1CD}"/>
                  </a:ext>
                </a:extLst>
              </p:cNvPr>
              <p:cNvSpPr txBox="1">
                <a:spLocks noChangeArrowheads="1"/>
              </p:cNvSpPr>
              <p:nvPr/>
            </p:nvSpPr>
            <p:spPr bwMode="auto">
              <a:xfrm>
                <a:off x="3948" y="2695"/>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0.25</a:t>
                </a:r>
              </a:p>
            </p:txBody>
          </p:sp>
          <p:sp>
            <p:nvSpPr>
              <p:cNvPr id="69654" name="Text Box 22">
                <a:extLst>
                  <a:ext uri="{FF2B5EF4-FFF2-40B4-BE49-F238E27FC236}">
                    <a16:creationId xmlns="" xmlns:a16="http://schemas.microsoft.com/office/drawing/2014/main" id="{D2D0462F-55C3-B946-A132-C91FB20A1B8B}"/>
                  </a:ext>
                </a:extLst>
              </p:cNvPr>
              <p:cNvSpPr txBox="1">
                <a:spLocks noChangeArrowheads="1"/>
              </p:cNvSpPr>
              <p:nvPr/>
            </p:nvSpPr>
            <p:spPr bwMode="auto">
              <a:xfrm>
                <a:off x="4488" y="2695"/>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0.50</a:t>
                </a:r>
              </a:p>
            </p:txBody>
          </p:sp>
          <p:sp>
            <p:nvSpPr>
              <p:cNvPr id="69655" name="Text Box 23">
                <a:extLst>
                  <a:ext uri="{FF2B5EF4-FFF2-40B4-BE49-F238E27FC236}">
                    <a16:creationId xmlns="" xmlns:a16="http://schemas.microsoft.com/office/drawing/2014/main" id="{9016C172-80F5-DA45-8995-4CE7A23B4FBB}"/>
                  </a:ext>
                </a:extLst>
              </p:cNvPr>
              <p:cNvSpPr txBox="1">
                <a:spLocks noChangeArrowheads="1"/>
              </p:cNvSpPr>
              <p:nvPr/>
            </p:nvSpPr>
            <p:spPr bwMode="auto">
              <a:xfrm>
                <a:off x="5028" y="2695"/>
                <a:ext cx="3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0.75</a:t>
                </a:r>
              </a:p>
            </p:txBody>
          </p:sp>
          <p:sp>
            <p:nvSpPr>
              <p:cNvPr id="69656" name="Text Box 24">
                <a:extLst>
                  <a:ext uri="{FF2B5EF4-FFF2-40B4-BE49-F238E27FC236}">
                    <a16:creationId xmlns="" xmlns:a16="http://schemas.microsoft.com/office/drawing/2014/main" id="{32FDF3A9-68CA-134A-8B4B-89D367BB687E}"/>
                  </a:ext>
                </a:extLst>
              </p:cNvPr>
              <p:cNvSpPr txBox="1">
                <a:spLocks noChangeArrowheads="1"/>
              </p:cNvSpPr>
              <p:nvPr/>
            </p:nvSpPr>
            <p:spPr bwMode="auto">
              <a:xfrm>
                <a:off x="3484" y="2860"/>
                <a:ext cx="19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a:latin typeface="Times New Roman" panose="02020603050405020304" pitchFamily="18" charset="0"/>
                  </a:rPr>
                  <a:t>27-hydroxy-dehydrocholesterol</a:t>
                </a:r>
              </a:p>
              <a:p>
                <a:pPr algn="ctr" eaLnBrk="1" hangingPunct="1"/>
                <a:r>
                  <a:rPr lang="en-US" altLang="en-US">
                    <a:latin typeface="Times New Roman" panose="02020603050405020304" pitchFamily="18" charset="0"/>
                  </a:rPr>
                  <a:t>(</a:t>
                </a:r>
                <a:r>
                  <a:rPr lang="el-GR" altLang="en-US">
                    <a:latin typeface="Times New Roman" panose="02020603050405020304" pitchFamily="18" charset="0"/>
                    <a:cs typeface="Times New Roman" panose="02020603050405020304" pitchFamily="18" charset="0"/>
                  </a:rPr>
                  <a:t>μ</a:t>
                </a:r>
                <a:r>
                  <a:rPr lang="en-US" altLang="en-US">
                    <a:latin typeface="Times New Roman" panose="02020603050405020304" pitchFamily="18" charset="0"/>
                    <a:cs typeface="Times New Roman" panose="02020603050405020304" pitchFamily="18" charset="0"/>
                  </a:rPr>
                  <a:t>M)</a:t>
                </a:r>
                <a:endParaRPr lang="el-GR" altLang="en-US">
                  <a:latin typeface="Times New Roman" panose="02020603050405020304" pitchFamily="18" charset="0"/>
                  <a:cs typeface="Times New Roman" panose="02020603050405020304" pitchFamily="18" charset="0"/>
                </a:endParaRPr>
              </a:p>
            </p:txBody>
          </p:sp>
          <p:sp>
            <p:nvSpPr>
              <p:cNvPr id="69657" name="Text Box 25">
                <a:extLst>
                  <a:ext uri="{FF2B5EF4-FFF2-40B4-BE49-F238E27FC236}">
                    <a16:creationId xmlns="" xmlns:a16="http://schemas.microsoft.com/office/drawing/2014/main" id="{6B1692FC-AAF4-1C4B-97C0-59D3EE8204D5}"/>
                  </a:ext>
                </a:extLst>
              </p:cNvPr>
              <p:cNvSpPr txBox="1">
                <a:spLocks noChangeArrowheads="1"/>
              </p:cNvSpPr>
              <p:nvPr/>
            </p:nvSpPr>
            <p:spPr bwMode="auto">
              <a:xfrm>
                <a:off x="3282" y="2089"/>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50</a:t>
                </a:r>
              </a:p>
            </p:txBody>
          </p:sp>
          <p:sp>
            <p:nvSpPr>
              <p:cNvPr id="69658" name="Text Box 26">
                <a:extLst>
                  <a:ext uri="{FF2B5EF4-FFF2-40B4-BE49-F238E27FC236}">
                    <a16:creationId xmlns="" xmlns:a16="http://schemas.microsoft.com/office/drawing/2014/main" id="{F94C7BE6-12E4-4F40-9CAB-3EC50719FCA7}"/>
                  </a:ext>
                </a:extLst>
              </p:cNvPr>
              <p:cNvSpPr txBox="1">
                <a:spLocks noChangeArrowheads="1"/>
              </p:cNvSpPr>
              <p:nvPr/>
            </p:nvSpPr>
            <p:spPr bwMode="auto">
              <a:xfrm>
                <a:off x="3210" y="1633"/>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100</a:t>
                </a:r>
              </a:p>
            </p:txBody>
          </p:sp>
          <p:sp>
            <p:nvSpPr>
              <p:cNvPr id="69659" name="Text Box 27">
                <a:extLst>
                  <a:ext uri="{FF2B5EF4-FFF2-40B4-BE49-F238E27FC236}">
                    <a16:creationId xmlns="" xmlns:a16="http://schemas.microsoft.com/office/drawing/2014/main" id="{E27B4745-9745-C449-90D5-EA149EC89248}"/>
                  </a:ext>
                </a:extLst>
              </p:cNvPr>
              <p:cNvSpPr txBox="1">
                <a:spLocks noChangeArrowheads="1"/>
              </p:cNvSpPr>
              <p:nvPr/>
            </p:nvSpPr>
            <p:spPr bwMode="auto">
              <a:xfrm>
                <a:off x="3354" y="2521"/>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0</a:t>
                </a:r>
              </a:p>
            </p:txBody>
          </p:sp>
          <p:sp>
            <p:nvSpPr>
              <p:cNvPr id="69660" name="Text Box 28">
                <a:extLst>
                  <a:ext uri="{FF2B5EF4-FFF2-40B4-BE49-F238E27FC236}">
                    <a16:creationId xmlns="" xmlns:a16="http://schemas.microsoft.com/office/drawing/2014/main" id="{5FCAFCC3-1690-F144-B825-D25994204AAF}"/>
                  </a:ext>
                </a:extLst>
              </p:cNvPr>
              <p:cNvSpPr txBox="1">
                <a:spLocks noChangeArrowheads="1"/>
              </p:cNvSpPr>
              <p:nvPr/>
            </p:nvSpPr>
            <p:spPr bwMode="auto">
              <a:xfrm rot="16200000">
                <a:off x="2493" y="2012"/>
                <a:ext cx="1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a:latin typeface="Times New Roman" panose="02020603050405020304" pitchFamily="18" charset="0"/>
                  </a:rPr>
                  <a:t>Cholesterol  (mg/dl)</a:t>
                </a:r>
              </a:p>
            </p:txBody>
          </p:sp>
        </p:grpSp>
      </p:grpSp>
      <p:sp>
        <p:nvSpPr>
          <p:cNvPr id="69661" name="Rectangle 29">
            <a:extLst>
              <a:ext uri="{FF2B5EF4-FFF2-40B4-BE49-F238E27FC236}">
                <a16:creationId xmlns="" xmlns:a16="http://schemas.microsoft.com/office/drawing/2014/main" id="{65C455BC-E4DF-B146-8316-AEFDE1901176}"/>
              </a:ext>
            </a:extLst>
          </p:cNvPr>
          <p:cNvSpPr>
            <a:spLocks noGrp="1" noChangeArrowheads="1"/>
          </p:cNvSpPr>
          <p:nvPr>
            <p:ph type="title"/>
          </p:nvPr>
        </p:nvSpPr>
        <p:spPr/>
        <p:txBody>
          <a:bodyPr/>
          <a:lstStyle/>
          <a:p>
            <a:r>
              <a:rPr lang="en-US" altLang="en-US" dirty="0"/>
              <a:t>27-hydroxy-7-dehydrocholesterol</a:t>
            </a:r>
          </a:p>
        </p:txBody>
      </p:sp>
    </p:spTree>
    <p:extLst>
      <p:ext uri="{BB962C8B-B14F-4D97-AF65-F5344CB8AC3E}">
        <p14:creationId xmlns:p14="http://schemas.microsoft.com/office/powerpoint/2010/main" val="1745502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Rectangle 324">
            <a:extLst>
              <a:ext uri="{FF2B5EF4-FFF2-40B4-BE49-F238E27FC236}">
                <a16:creationId xmlns="" xmlns:a16="http://schemas.microsoft.com/office/drawing/2014/main" id="{114B0D6D-F3E7-1541-B896-3782C09F2E8C}"/>
              </a:ext>
            </a:extLst>
          </p:cNvPr>
          <p:cNvSpPr/>
          <p:nvPr/>
        </p:nvSpPr>
        <p:spPr>
          <a:xfrm>
            <a:off x="1524000" y="1417638"/>
            <a:ext cx="9144000" cy="5440362"/>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 xmlns:a16="http://schemas.microsoft.com/office/drawing/2014/main" id="{3B6ED4DA-B696-CE41-AC5F-4574627FAC84}"/>
              </a:ext>
            </a:extLst>
          </p:cNvPr>
          <p:cNvSpPr>
            <a:spLocks noGrp="1" noChangeArrowheads="1"/>
          </p:cNvSpPr>
          <p:nvPr>
            <p:ph type="title"/>
          </p:nvPr>
        </p:nvSpPr>
        <p:spPr/>
        <p:txBody>
          <a:bodyPr>
            <a:normAutofit/>
          </a:bodyPr>
          <a:lstStyle/>
          <a:p>
            <a:r>
              <a:rPr lang="en-US" altLang="en-US" dirty="0"/>
              <a:t>Oxysterols and SLOS</a:t>
            </a:r>
          </a:p>
        </p:txBody>
      </p:sp>
      <p:grpSp>
        <p:nvGrpSpPr>
          <p:cNvPr id="22531" name="Group 3">
            <a:extLst>
              <a:ext uri="{FF2B5EF4-FFF2-40B4-BE49-F238E27FC236}">
                <a16:creationId xmlns="" xmlns:a16="http://schemas.microsoft.com/office/drawing/2014/main" id="{702E6CD5-BBFF-A44B-B7B6-C3852B8DD662}"/>
              </a:ext>
            </a:extLst>
          </p:cNvPr>
          <p:cNvGrpSpPr>
            <a:grpSpLocks noChangeAspect="1"/>
          </p:cNvGrpSpPr>
          <p:nvPr/>
        </p:nvGrpSpPr>
        <p:grpSpPr bwMode="auto">
          <a:xfrm>
            <a:off x="4613276" y="2438401"/>
            <a:ext cx="3630613" cy="2422525"/>
            <a:chOff x="831" y="1617"/>
            <a:chExt cx="1734" cy="1157"/>
          </a:xfrm>
        </p:grpSpPr>
        <p:sp>
          <p:nvSpPr>
            <p:cNvPr id="22532" name="Rectangle 4">
              <a:extLst>
                <a:ext uri="{FF2B5EF4-FFF2-40B4-BE49-F238E27FC236}">
                  <a16:creationId xmlns="" xmlns:a16="http://schemas.microsoft.com/office/drawing/2014/main" id="{9D654A02-E169-414D-8527-441F8FDBE02E}"/>
                </a:ext>
              </a:extLst>
            </p:cNvPr>
            <p:cNvSpPr>
              <a:spLocks noChangeAspect="1" noChangeArrowheads="1"/>
            </p:cNvSpPr>
            <p:nvPr/>
          </p:nvSpPr>
          <p:spPr bwMode="auto">
            <a:xfrm>
              <a:off x="838" y="1617"/>
              <a:ext cx="1727" cy="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3" name="Oval 5">
              <a:extLst>
                <a:ext uri="{FF2B5EF4-FFF2-40B4-BE49-F238E27FC236}">
                  <a16:creationId xmlns="" xmlns:a16="http://schemas.microsoft.com/office/drawing/2014/main" id="{FF06BE76-C9BA-FD46-8418-1975D0E34357}"/>
                </a:ext>
              </a:extLst>
            </p:cNvPr>
            <p:cNvSpPr>
              <a:spLocks noChangeAspect="1" noChangeArrowheads="1"/>
            </p:cNvSpPr>
            <p:nvPr/>
          </p:nvSpPr>
          <p:spPr bwMode="auto">
            <a:xfrm>
              <a:off x="1200" y="2163"/>
              <a:ext cx="36" cy="35"/>
            </a:xfrm>
            <a:prstGeom prst="ellipse">
              <a:avLst/>
            </a:prstGeom>
            <a:solidFill>
              <a:srgbClr val="FFFF00"/>
            </a:solidFill>
            <a:ln w="1588">
              <a:solidFill>
                <a:srgbClr val="FFFF00"/>
              </a:solidFill>
              <a:round/>
              <a:headEnd/>
              <a:tailEnd/>
            </a:ln>
          </p:spPr>
          <p:txBody>
            <a:bodyPr/>
            <a:lstStyle/>
            <a:p>
              <a:endParaRPr lang="en-US"/>
            </a:p>
          </p:txBody>
        </p:sp>
        <p:sp>
          <p:nvSpPr>
            <p:cNvPr id="22534" name="Oval 6">
              <a:extLst>
                <a:ext uri="{FF2B5EF4-FFF2-40B4-BE49-F238E27FC236}">
                  <a16:creationId xmlns="" xmlns:a16="http://schemas.microsoft.com/office/drawing/2014/main" id="{EF3C5F9E-CA29-994A-A18A-4AA13164DE48}"/>
                </a:ext>
              </a:extLst>
            </p:cNvPr>
            <p:cNvSpPr>
              <a:spLocks noChangeAspect="1" noChangeArrowheads="1"/>
            </p:cNvSpPr>
            <p:nvPr/>
          </p:nvSpPr>
          <p:spPr bwMode="auto">
            <a:xfrm>
              <a:off x="1114" y="2243"/>
              <a:ext cx="35" cy="36"/>
            </a:xfrm>
            <a:prstGeom prst="ellipse">
              <a:avLst/>
            </a:prstGeom>
            <a:solidFill>
              <a:srgbClr val="FFFF00"/>
            </a:solidFill>
            <a:ln w="1588">
              <a:solidFill>
                <a:srgbClr val="FFFF00"/>
              </a:solidFill>
              <a:round/>
              <a:headEnd/>
              <a:tailEnd/>
            </a:ln>
          </p:spPr>
          <p:txBody>
            <a:bodyPr/>
            <a:lstStyle/>
            <a:p>
              <a:endParaRPr lang="en-US"/>
            </a:p>
          </p:txBody>
        </p:sp>
        <p:sp>
          <p:nvSpPr>
            <p:cNvPr id="22535" name="Oval 7">
              <a:extLst>
                <a:ext uri="{FF2B5EF4-FFF2-40B4-BE49-F238E27FC236}">
                  <a16:creationId xmlns="" xmlns:a16="http://schemas.microsoft.com/office/drawing/2014/main" id="{67C4AE94-4ED5-A54D-B02B-E13F52FB6E0F}"/>
                </a:ext>
              </a:extLst>
            </p:cNvPr>
            <p:cNvSpPr>
              <a:spLocks noChangeAspect="1" noChangeArrowheads="1"/>
            </p:cNvSpPr>
            <p:nvPr/>
          </p:nvSpPr>
          <p:spPr bwMode="auto">
            <a:xfrm>
              <a:off x="1014" y="2137"/>
              <a:ext cx="36" cy="35"/>
            </a:xfrm>
            <a:prstGeom prst="ellipse">
              <a:avLst/>
            </a:prstGeom>
            <a:solidFill>
              <a:srgbClr val="FFFF00"/>
            </a:solidFill>
            <a:ln w="1588">
              <a:solidFill>
                <a:srgbClr val="FFFF00"/>
              </a:solidFill>
              <a:round/>
              <a:headEnd/>
              <a:tailEnd/>
            </a:ln>
          </p:spPr>
          <p:txBody>
            <a:bodyPr/>
            <a:lstStyle/>
            <a:p>
              <a:endParaRPr lang="en-US"/>
            </a:p>
          </p:txBody>
        </p:sp>
        <p:sp>
          <p:nvSpPr>
            <p:cNvPr id="22536" name="Oval 8">
              <a:extLst>
                <a:ext uri="{FF2B5EF4-FFF2-40B4-BE49-F238E27FC236}">
                  <a16:creationId xmlns="" xmlns:a16="http://schemas.microsoft.com/office/drawing/2014/main" id="{F2E71D03-EB7F-E449-B638-00854F8AB317}"/>
                </a:ext>
              </a:extLst>
            </p:cNvPr>
            <p:cNvSpPr>
              <a:spLocks noChangeAspect="1" noChangeArrowheads="1"/>
            </p:cNvSpPr>
            <p:nvPr/>
          </p:nvSpPr>
          <p:spPr bwMode="auto">
            <a:xfrm>
              <a:off x="1076" y="2138"/>
              <a:ext cx="36" cy="35"/>
            </a:xfrm>
            <a:prstGeom prst="ellipse">
              <a:avLst/>
            </a:prstGeom>
            <a:solidFill>
              <a:srgbClr val="FFFF00"/>
            </a:solidFill>
            <a:ln w="1588">
              <a:solidFill>
                <a:srgbClr val="FFFF00"/>
              </a:solidFill>
              <a:round/>
              <a:headEnd/>
              <a:tailEnd/>
            </a:ln>
          </p:spPr>
          <p:txBody>
            <a:bodyPr/>
            <a:lstStyle/>
            <a:p>
              <a:endParaRPr lang="en-US"/>
            </a:p>
          </p:txBody>
        </p:sp>
        <p:sp>
          <p:nvSpPr>
            <p:cNvPr id="22537" name="Oval 9">
              <a:extLst>
                <a:ext uri="{FF2B5EF4-FFF2-40B4-BE49-F238E27FC236}">
                  <a16:creationId xmlns="" xmlns:a16="http://schemas.microsoft.com/office/drawing/2014/main" id="{16D6B359-19C4-D742-B798-CC6C847373B3}"/>
                </a:ext>
              </a:extLst>
            </p:cNvPr>
            <p:cNvSpPr>
              <a:spLocks noChangeAspect="1" noChangeArrowheads="1"/>
            </p:cNvSpPr>
            <p:nvPr/>
          </p:nvSpPr>
          <p:spPr bwMode="auto">
            <a:xfrm>
              <a:off x="1139" y="2226"/>
              <a:ext cx="35" cy="35"/>
            </a:xfrm>
            <a:prstGeom prst="ellipse">
              <a:avLst/>
            </a:prstGeom>
            <a:solidFill>
              <a:srgbClr val="FFFF00"/>
            </a:solidFill>
            <a:ln w="1588">
              <a:solidFill>
                <a:srgbClr val="FFFF00"/>
              </a:solidFill>
              <a:round/>
              <a:headEnd/>
              <a:tailEnd/>
            </a:ln>
          </p:spPr>
          <p:txBody>
            <a:bodyPr/>
            <a:lstStyle/>
            <a:p>
              <a:endParaRPr lang="en-US"/>
            </a:p>
          </p:txBody>
        </p:sp>
        <p:sp>
          <p:nvSpPr>
            <p:cNvPr id="22538" name="Oval 10">
              <a:extLst>
                <a:ext uri="{FF2B5EF4-FFF2-40B4-BE49-F238E27FC236}">
                  <a16:creationId xmlns="" xmlns:a16="http://schemas.microsoft.com/office/drawing/2014/main" id="{4A0B5C42-9FEE-EE40-9412-617C13F22B2E}"/>
                </a:ext>
              </a:extLst>
            </p:cNvPr>
            <p:cNvSpPr>
              <a:spLocks noChangeAspect="1" noChangeArrowheads="1"/>
            </p:cNvSpPr>
            <p:nvPr/>
          </p:nvSpPr>
          <p:spPr bwMode="auto">
            <a:xfrm>
              <a:off x="1163" y="2287"/>
              <a:ext cx="35" cy="36"/>
            </a:xfrm>
            <a:prstGeom prst="ellipse">
              <a:avLst/>
            </a:prstGeom>
            <a:solidFill>
              <a:srgbClr val="FFFF00"/>
            </a:solidFill>
            <a:ln w="1588">
              <a:solidFill>
                <a:srgbClr val="FFFF00"/>
              </a:solidFill>
              <a:round/>
              <a:headEnd/>
              <a:tailEnd/>
            </a:ln>
          </p:spPr>
          <p:txBody>
            <a:bodyPr/>
            <a:lstStyle/>
            <a:p>
              <a:endParaRPr lang="en-US"/>
            </a:p>
          </p:txBody>
        </p:sp>
        <p:sp>
          <p:nvSpPr>
            <p:cNvPr id="22539" name="Oval 11">
              <a:extLst>
                <a:ext uri="{FF2B5EF4-FFF2-40B4-BE49-F238E27FC236}">
                  <a16:creationId xmlns="" xmlns:a16="http://schemas.microsoft.com/office/drawing/2014/main" id="{00ED6BBC-ADE5-2F4F-9298-90BF242109F0}"/>
                </a:ext>
              </a:extLst>
            </p:cNvPr>
            <p:cNvSpPr>
              <a:spLocks noChangeAspect="1" noChangeArrowheads="1"/>
            </p:cNvSpPr>
            <p:nvPr/>
          </p:nvSpPr>
          <p:spPr bwMode="auto">
            <a:xfrm>
              <a:off x="1287" y="1875"/>
              <a:ext cx="35" cy="35"/>
            </a:xfrm>
            <a:prstGeom prst="ellipse">
              <a:avLst/>
            </a:prstGeom>
            <a:solidFill>
              <a:srgbClr val="FFFF00"/>
            </a:solidFill>
            <a:ln w="1588">
              <a:solidFill>
                <a:srgbClr val="FFFF00"/>
              </a:solidFill>
              <a:round/>
              <a:headEnd/>
              <a:tailEnd/>
            </a:ln>
          </p:spPr>
          <p:txBody>
            <a:bodyPr/>
            <a:lstStyle/>
            <a:p>
              <a:endParaRPr lang="en-US"/>
            </a:p>
          </p:txBody>
        </p:sp>
        <p:sp>
          <p:nvSpPr>
            <p:cNvPr id="22540" name="Oval 12">
              <a:extLst>
                <a:ext uri="{FF2B5EF4-FFF2-40B4-BE49-F238E27FC236}">
                  <a16:creationId xmlns="" xmlns:a16="http://schemas.microsoft.com/office/drawing/2014/main" id="{2F2397C7-2992-F34D-B6E8-767CBABBC819}"/>
                </a:ext>
              </a:extLst>
            </p:cNvPr>
            <p:cNvSpPr>
              <a:spLocks noChangeAspect="1" noChangeArrowheads="1"/>
            </p:cNvSpPr>
            <p:nvPr/>
          </p:nvSpPr>
          <p:spPr bwMode="auto">
            <a:xfrm>
              <a:off x="1190" y="2095"/>
              <a:ext cx="35" cy="36"/>
            </a:xfrm>
            <a:prstGeom prst="ellipse">
              <a:avLst/>
            </a:prstGeom>
            <a:solidFill>
              <a:srgbClr val="FFFF00"/>
            </a:solidFill>
            <a:ln w="1588">
              <a:solidFill>
                <a:srgbClr val="FFFF00"/>
              </a:solidFill>
              <a:round/>
              <a:headEnd/>
              <a:tailEnd/>
            </a:ln>
          </p:spPr>
          <p:txBody>
            <a:bodyPr/>
            <a:lstStyle/>
            <a:p>
              <a:endParaRPr lang="en-US"/>
            </a:p>
          </p:txBody>
        </p:sp>
        <p:sp>
          <p:nvSpPr>
            <p:cNvPr id="22541" name="Oval 13">
              <a:extLst>
                <a:ext uri="{FF2B5EF4-FFF2-40B4-BE49-F238E27FC236}">
                  <a16:creationId xmlns="" xmlns:a16="http://schemas.microsoft.com/office/drawing/2014/main" id="{623B28F2-4E0C-CC40-862B-718DA3DB7F74}"/>
                </a:ext>
              </a:extLst>
            </p:cNvPr>
            <p:cNvSpPr>
              <a:spLocks noChangeAspect="1" noChangeArrowheads="1"/>
            </p:cNvSpPr>
            <p:nvPr/>
          </p:nvSpPr>
          <p:spPr bwMode="auto">
            <a:xfrm>
              <a:off x="1332" y="2039"/>
              <a:ext cx="35" cy="35"/>
            </a:xfrm>
            <a:prstGeom prst="ellipse">
              <a:avLst/>
            </a:prstGeom>
            <a:solidFill>
              <a:srgbClr val="FFFF00"/>
            </a:solidFill>
            <a:ln w="1588">
              <a:solidFill>
                <a:srgbClr val="FFFF00"/>
              </a:solidFill>
              <a:round/>
              <a:headEnd/>
              <a:tailEnd/>
            </a:ln>
          </p:spPr>
          <p:txBody>
            <a:bodyPr/>
            <a:lstStyle/>
            <a:p>
              <a:endParaRPr lang="en-US"/>
            </a:p>
          </p:txBody>
        </p:sp>
        <p:sp>
          <p:nvSpPr>
            <p:cNvPr id="22542" name="Oval 14">
              <a:extLst>
                <a:ext uri="{FF2B5EF4-FFF2-40B4-BE49-F238E27FC236}">
                  <a16:creationId xmlns="" xmlns:a16="http://schemas.microsoft.com/office/drawing/2014/main" id="{37D24BBA-C8D1-4F41-973C-03A4F9A053DE}"/>
                </a:ext>
              </a:extLst>
            </p:cNvPr>
            <p:cNvSpPr>
              <a:spLocks noChangeAspect="1" noChangeArrowheads="1"/>
            </p:cNvSpPr>
            <p:nvPr/>
          </p:nvSpPr>
          <p:spPr bwMode="auto">
            <a:xfrm>
              <a:off x="1311" y="2102"/>
              <a:ext cx="35" cy="36"/>
            </a:xfrm>
            <a:prstGeom prst="ellipse">
              <a:avLst/>
            </a:prstGeom>
            <a:solidFill>
              <a:srgbClr val="FFFF00"/>
            </a:solidFill>
            <a:ln w="1588">
              <a:solidFill>
                <a:srgbClr val="FFFF00"/>
              </a:solidFill>
              <a:round/>
              <a:headEnd/>
              <a:tailEnd/>
            </a:ln>
          </p:spPr>
          <p:txBody>
            <a:bodyPr/>
            <a:lstStyle/>
            <a:p>
              <a:endParaRPr lang="en-US"/>
            </a:p>
          </p:txBody>
        </p:sp>
        <p:sp>
          <p:nvSpPr>
            <p:cNvPr id="22543" name="Oval 15">
              <a:extLst>
                <a:ext uri="{FF2B5EF4-FFF2-40B4-BE49-F238E27FC236}">
                  <a16:creationId xmlns="" xmlns:a16="http://schemas.microsoft.com/office/drawing/2014/main" id="{C0813F79-8890-4844-96B2-76DFEAC52B38}"/>
                </a:ext>
              </a:extLst>
            </p:cNvPr>
            <p:cNvSpPr>
              <a:spLocks noChangeAspect="1" noChangeArrowheads="1"/>
            </p:cNvSpPr>
            <p:nvPr/>
          </p:nvSpPr>
          <p:spPr bwMode="auto">
            <a:xfrm>
              <a:off x="1245" y="2208"/>
              <a:ext cx="36" cy="35"/>
            </a:xfrm>
            <a:prstGeom prst="ellipse">
              <a:avLst/>
            </a:prstGeom>
            <a:solidFill>
              <a:srgbClr val="FFFF00"/>
            </a:solidFill>
            <a:ln w="1588">
              <a:solidFill>
                <a:srgbClr val="FFFF00"/>
              </a:solidFill>
              <a:round/>
              <a:headEnd/>
              <a:tailEnd/>
            </a:ln>
          </p:spPr>
          <p:txBody>
            <a:bodyPr/>
            <a:lstStyle/>
            <a:p>
              <a:endParaRPr lang="en-US"/>
            </a:p>
          </p:txBody>
        </p:sp>
        <p:sp>
          <p:nvSpPr>
            <p:cNvPr id="22544" name="Oval 16">
              <a:extLst>
                <a:ext uri="{FF2B5EF4-FFF2-40B4-BE49-F238E27FC236}">
                  <a16:creationId xmlns="" xmlns:a16="http://schemas.microsoft.com/office/drawing/2014/main" id="{1D849993-A896-A141-8C40-A2CCFA795DDB}"/>
                </a:ext>
              </a:extLst>
            </p:cNvPr>
            <p:cNvSpPr>
              <a:spLocks noChangeAspect="1" noChangeArrowheads="1"/>
            </p:cNvSpPr>
            <p:nvPr/>
          </p:nvSpPr>
          <p:spPr bwMode="auto">
            <a:xfrm>
              <a:off x="1332" y="2274"/>
              <a:ext cx="35" cy="35"/>
            </a:xfrm>
            <a:prstGeom prst="ellipse">
              <a:avLst/>
            </a:prstGeom>
            <a:solidFill>
              <a:srgbClr val="FFFF00"/>
            </a:solidFill>
            <a:ln w="1588">
              <a:solidFill>
                <a:srgbClr val="FFFF00"/>
              </a:solidFill>
              <a:round/>
              <a:headEnd/>
              <a:tailEnd/>
            </a:ln>
          </p:spPr>
          <p:txBody>
            <a:bodyPr/>
            <a:lstStyle/>
            <a:p>
              <a:endParaRPr lang="en-US"/>
            </a:p>
          </p:txBody>
        </p:sp>
        <p:sp>
          <p:nvSpPr>
            <p:cNvPr id="22545" name="Oval 17">
              <a:extLst>
                <a:ext uri="{FF2B5EF4-FFF2-40B4-BE49-F238E27FC236}">
                  <a16:creationId xmlns="" xmlns:a16="http://schemas.microsoft.com/office/drawing/2014/main" id="{03C6174B-F083-374A-B5C0-9085AB574D45}"/>
                </a:ext>
              </a:extLst>
            </p:cNvPr>
            <p:cNvSpPr>
              <a:spLocks noChangeAspect="1" noChangeArrowheads="1"/>
            </p:cNvSpPr>
            <p:nvPr/>
          </p:nvSpPr>
          <p:spPr bwMode="auto">
            <a:xfrm>
              <a:off x="1556" y="2185"/>
              <a:ext cx="36" cy="35"/>
            </a:xfrm>
            <a:prstGeom prst="ellipse">
              <a:avLst/>
            </a:prstGeom>
            <a:solidFill>
              <a:srgbClr val="FFFF00"/>
            </a:solidFill>
            <a:ln w="1588">
              <a:solidFill>
                <a:srgbClr val="FFFF00"/>
              </a:solidFill>
              <a:round/>
              <a:headEnd/>
              <a:tailEnd/>
            </a:ln>
          </p:spPr>
          <p:txBody>
            <a:bodyPr/>
            <a:lstStyle/>
            <a:p>
              <a:endParaRPr lang="en-US"/>
            </a:p>
          </p:txBody>
        </p:sp>
        <p:sp>
          <p:nvSpPr>
            <p:cNvPr id="22546" name="Oval 18">
              <a:extLst>
                <a:ext uri="{FF2B5EF4-FFF2-40B4-BE49-F238E27FC236}">
                  <a16:creationId xmlns="" xmlns:a16="http://schemas.microsoft.com/office/drawing/2014/main" id="{5CD81665-A565-B84C-B824-62CA2FA79170}"/>
                </a:ext>
              </a:extLst>
            </p:cNvPr>
            <p:cNvSpPr>
              <a:spLocks noChangeAspect="1" noChangeArrowheads="1"/>
            </p:cNvSpPr>
            <p:nvPr/>
          </p:nvSpPr>
          <p:spPr bwMode="auto">
            <a:xfrm>
              <a:off x="1850" y="2265"/>
              <a:ext cx="36" cy="36"/>
            </a:xfrm>
            <a:prstGeom prst="ellipse">
              <a:avLst/>
            </a:prstGeom>
            <a:solidFill>
              <a:srgbClr val="FFFF00"/>
            </a:solidFill>
            <a:ln w="1588">
              <a:solidFill>
                <a:srgbClr val="FFFF00"/>
              </a:solidFill>
              <a:round/>
              <a:headEnd/>
              <a:tailEnd/>
            </a:ln>
          </p:spPr>
          <p:txBody>
            <a:bodyPr/>
            <a:lstStyle/>
            <a:p>
              <a:endParaRPr lang="en-US"/>
            </a:p>
          </p:txBody>
        </p:sp>
        <p:sp>
          <p:nvSpPr>
            <p:cNvPr id="22547" name="Oval 19">
              <a:extLst>
                <a:ext uri="{FF2B5EF4-FFF2-40B4-BE49-F238E27FC236}">
                  <a16:creationId xmlns="" xmlns:a16="http://schemas.microsoft.com/office/drawing/2014/main" id="{74C66FC6-ED8C-4545-BE0D-EF4D07C81446}"/>
                </a:ext>
              </a:extLst>
            </p:cNvPr>
            <p:cNvSpPr>
              <a:spLocks noChangeAspect="1" noChangeArrowheads="1"/>
            </p:cNvSpPr>
            <p:nvPr/>
          </p:nvSpPr>
          <p:spPr bwMode="auto">
            <a:xfrm>
              <a:off x="1781" y="2228"/>
              <a:ext cx="36" cy="35"/>
            </a:xfrm>
            <a:prstGeom prst="ellipse">
              <a:avLst/>
            </a:prstGeom>
            <a:solidFill>
              <a:srgbClr val="FFFF00"/>
            </a:solidFill>
            <a:ln w="1588">
              <a:solidFill>
                <a:srgbClr val="FFFF00"/>
              </a:solidFill>
              <a:round/>
              <a:headEnd/>
              <a:tailEnd/>
            </a:ln>
          </p:spPr>
          <p:txBody>
            <a:bodyPr/>
            <a:lstStyle/>
            <a:p>
              <a:endParaRPr lang="en-US"/>
            </a:p>
          </p:txBody>
        </p:sp>
        <p:sp>
          <p:nvSpPr>
            <p:cNvPr id="22548" name="Oval 20">
              <a:extLst>
                <a:ext uri="{FF2B5EF4-FFF2-40B4-BE49-F238E27FC236}">
                  <a16:creationId xmlns="" xmlns:a16="http://schemas.microsoft.com/office/drawing/2014/main" id="{1E07126B-8259-2448-BE26-AD8F2DD2DAB1}"/>
                </a:ext>
              </a:extLst>
            </p:cNvPr>
            <p:cNvSpPr>
              <a:spLocks noChangeAspect="1" noChangeArrowheads="1"/>
            </p:cNvSpPr>
            <p:nvPr/>
          </p:nvSpPr>
          <p:spPr bwMode="auto">
            <a:xfrm>
              <a:off x="1846" y="2137"/>
              <a:ext cx="36" cy="35"/>
            </a:xfrm>
            <a:prstGeom prst="ellipse">
              <a:avLst/>
            </a:prstGeom>
            <a:solidFill>
              <a:srgbClr val="FFFF00"/>
            </a:solidFill>
            <a:ln w="1588">
              <a:solidFill>
                <a:srgbClr val="FFFF00"/>
              </a:solidFill>
              <a:round/>
              <a:headEnd/>
              <a:tailEnd/>
            </a:ln>
          </p:spPr>
          <p:txBody>
            <a:bodyPr/>
            <a:lstStyle/>
            <a:p>
              <a:endParaRPr lang="en-US"/>
            </a:p>
          </p:txBody>
        </p:sp>
        <p:sp>
          <p:nvSpPr>
            <p:cNvPr id="22549" name="Oval 21">
              <a:extLst>
                <a:ext uri="{FF2B5EF4-FFF2-40B4-BE49-F238E27FC236}">
                  <a16:creationId xmlns="" xmlns:a16="http://schemas.microsoft.com/office/drawing/2014/main" id="{F0B12155-CBAA-9A48-94CF-C249AE713511}"/>
                </a:ext>
              </a:extLst>
            </p:cNvPr>
            <p:cNvSpPr>
              <a:spLocks noChangeAspect="1" noChangeArrowheads="1"/>
            </p:cNvSpPr>
            <p:nvPr/>
          </p:nvSpPr>
          <p:spPr bwMode="auto">
            <a:xfrm>
              <a:off x="1812" y="2311"/>
              <a:ext cx="35" cy="36"/>
            </a:xfrm>
            <a:prstGeom prst="ellipse">
              <a:avLst/>
            </a:prstGeom>
            <a:solidFill>
              <a:srgbClr val="FFFF00"/>
            </a:solidFill>
            <a:ln w="1588">
              <a:solidFill>
                <a:srgbClr val="FFFF00"/>
              </a:solidFill>
              <a:round/>
              <a:headEnd/>
              <a:tailEnd/>
            </a:ln>
          </p:spPr>
          <p:txBody>
            <a:bodyPr/>
            <a:lstStyle/>
            <a:p>
              <a:endParaRPr lang="en-US"/>
            </a:p>
          </p:txBody>
        </p:sp>
        <p:sp>
          <p:nvSpPr>
            <p:cNvPr id="22550" name="Oval 22">
              <a:extLst>
                <a:ext uri="{FF2B5EF4-FFF2-40B4-BE49-F238E27FC236}">
                  <a16:creationId xmlns="" xmlns:a16="http://schemas.microsoft.com/office/drawing/2014/main" id="{E6D5274C-5AEF-C34B-A4AC-9A4468DF87E5}"/>
                </a:ext>
              </a:extLst>
            </p:cNvPr>
            <p:cNvSpPr>
              <a:spLocks noChangeAspect="1" noChangeArrowheads="1"/>
            </p:cNvSpPr>
            <p:nvPr/>
          </p:nvSpPr>
          <p:spPr bwMode="auto">
            <a:xfrm>
              <a:off x="1736" y="2345"/>
              <a:ext cx="35" cy="35"/>
            </a:xfrm>
            <a:prstGeom prst="ellipse">
              <a:avLst/>
            </a:prstGeom>
            <a:solidFill>
              <a:srgbClr val="FFFF00"/>
            </a:solidFill>
            <a:ln w="1588">
              <a:solidFill>
                <a:srgbClr val="FFFF00"/>
              </a:solidFill>
              <a:round/>
              <a:headEnd/>
              <a:tailEnd/>
            </a:ln>
          </p:spPr>
          <p:txBody>
            <a:bodyPr/>
            <a:lstStyle/>
            <a:p>
              <a:endParaRPr lang="en-US"/>
            </a:p>
          </p:txBody>
        </p:sp>
        <p:sp>
          <p:nvSpPr>
            <p:cNvPr id="22551" name="Oval 23">
              <a:extLst>
                <a:ext uri="{FF2B5EF4-FFF2-40B4-BE49-F238E27FC236}">
                  <a16:creationId xmlns="" xmlns:a16="http://schemas.microsoft.com/office/drawing/2014/main" id="{A67F38CC-ABE6-544C-A922-0345D6FF58BD}"/>
                </a:ext>
              </a:extLst>
            </p:cNvPr>
            <p:cNvSpPr>
              <a:spLocks noChangeAspect="1" noChangeArrowheads="1"/>
            </p:cNvSpPr>
            <p:nvPr/>
          </p:nvSpPr>
          <p:spPr bwMode="auto">
            <a:xfrm>
              <a:off x="1774" y="2247"/>
              <a:ext cx="36" cy="36"/>
            </a:xfrm>
            <a:prstGeom prst="ellipse">
              <a:avLst/>
            </a:prstGeom>
            <a:solidFill>
              <a:srgbClr val="FFFF00"/>
            </a:solidFill>
            <a:ln w="1588">
              <a:solidFill>
                <a:srgbClr val="FFFF00"/>
              </a:solidFill>
              <a:round/>
              <a:headEnd/>
              <a:tailEnd/>
            </a:ln>
          </p:spPr>
          <p:txBody>
            <a:bodyPr/>
            <a:lstStyle/>
            <a:p>
              <a:endParaRPr lang="en-US"/>
            </a:p>
          </p:txBody>
        </p:sp>
        <p:sp>
          <p:nvSpPr>
            <p:cNvPr id="22552" name="Oval 24">
              <a:extLst>
                <a:ext uri="{FF2B5EF4-FFF2-40B4-BE49-F238E27FC236}">
                  <a16:creationId xmlns="" xmlns:a16="http://schemas.microsoft.com/office/drawing/2014/main" id="{46B17168-7C1D-494C-84AA-0DD7388FBB7C}"/>
                </a:ext>
              </a:extLst>
            </p:cNvPr>
            <p:cNvSpPr>
              <a:spLocks noChangeAspect="1" noChangeArrowheads="1"/>
            </p:cNvSpPr>
            <p:nvPr/>
          </p:nvSpPr>
          <p:spPr bwMode="auto">
            <a:xfrm>
              <a:off x="1356" y="2317"/>
              <a:ext cx="35" cy="36"/>
            </a:xfrm>
            <a:prstGeom prst="ellipse">
              <a:avLst/>
            </a:prstGeom>
            <a:solidFill>
              <a:srgbClr val="FFFF00"/>
            </a:solidFill>
            <a:ln w="1588">
              <a:solidFill>
                <a:srgbClr val="FFFF00"/>
              </a:solidFill>
              <a:round/>
              <a:headEnd/>
              <a:tailEnd/>
            </a:ln>
          </p:spPr>
          <p:txBody>
            <a:bodyPr/>
            <a:lstStyle/>
            <a:p>
              <a:endParaRPr lang="en-US"/>
            </a:p>
          </p:txBody>
        </p:sp>
        <p:sp>
          <p:nvSpPr>
            <p:cNvPr id="22553" name="Oval 25">
              <a:extLst>
                <a:ext uri="{FF2B5EF4-FFF2-40B4-BE49-F238E27FC236}">
                  <a16:creationId xmlns="" xmlns:a16="http://schemas.microsoft.com/office/drawing/2014/main" id="{F240EB6A-5A03-AD4D-9A50-1BCBAF84A4F9}"/>
                </a:ext>
              </a:extLst>
            </p:cNvPr>
            <p:cNvSpPr>
              <a:spLocks noChangeAspect="1" noChangeArrowheads="1"/>
            </p:cNvSpPr>
            <p:nvPr/>
          </p:nvSpPr>
          <p:spPr bwMode="auto">
            <a:xfrm>
              <a:off x="1556" y="2239"/>
              <a:ext cx="36" cy="36"/>
            </a:xfrm>
            <a:prstGeom prst="ellipse">
              <a:avLst/>
            </a:prstGeom>
            <a:solidFill>
              <a:srgbClr val="FFFF00"/>
            </a:solidFill>
            <a:ln w="1588">
              <a:solidFill>
                <a:srgbClr val="FFFF00"/>
              </a:solidFill>
              <a:round/>
              <a:headEnd/>
              <a:tailEnd/>
            </a:ln>
          </p:spPr>
          <p:txBody>
            <a:bodyPr/>
            <a:lstStyle/>
            <a:p>
              <a:endParaRPr lang="en-US"/>
            </a:p>
          </p:txBody>
        </p:sp>
        <p:sp>
          <p:nvSpPr>
            <p:cNvPr id="22554" name="Oval 26">
              <a:extLst>
                <a:ext uri="{FF2B5EF4-FFF2-40B4-BE49-F238E27FC236}">
                  <a16:creationId xmlns="" xmlns:a16="http://schemas.microsoft.com/office/drawing/2014/main" id="{D7B37D29-E9EC-D040-9C34-5FBD29C4135F}"/>
                </a:ext>
              </a:extLst>
            </p:cNvPr>
            <p:cNvSpPr>
              <a:spLocks noChangeAspect="1" noChangeArrowheads="1"/>
            </p:cNvSpPr>
            <p:nvPr/>
          </p:nvSpPr>
          <p:spPr bwMode="auto">
            <a:xfrm>
              <a:off x="1062" y="2429"/>
              <a:ext cx="36" cy="36"/>
            </a:xfrm>
            <a:prstGeom prst="ellipse">
              <a:avLst/>
            </a:prstGeom>
            <a:solidFill>
              <a:srgbClr val="FFFF00"/>
            </a:solidFill>
            <a:ln w="1588">
              <a:solidFill>
                <a:srgbClr val="FFFF00"/>
              </a:solidFill>
              <a:round/>
              <a:headEnd/>
              <a:tailEnd/>
            </a:ln>
          </p:spPr>
          <p:txBody>
            <a:bodyPr/>
            <a:lstStyle/>
            <a:p>
              <a:endParaRPr lang="en-US"/>
            </a:p>
          </p:txBody>
        </p:sp>
        <p:sp>
          <p:nvSpPr>
            <p:cNvPr id="22555" name="Oval 27">
              <a:extLst>
                <a:ext uri="{FF2B5EF4-FFF2-40B4-BE49-F238E27FC236}">
                  <a16:creationId xmlns="" xmlns:a16="http://schemas.microsoft.com/office/drawing/2014/main" id="{3644511E-3DFB-C14C-815B-563C91F337B8}"/>
                </a:ext>
              </a:extLst>
            </p:cNvPr>
            <p:cNvSpPr>
              <a:spLocks noChangeAspect="1" noChangeArrowheads="1"/>
            </p:cNvSpPr>
            <p:nvPr/>
          </p:nvSpPr>
          <p:spPr bwMode="auto">
            <a:xfrm>
              <a:off x="1297" y="2283"/>
              <a:ext cx="36" cy="36"/>
            </a:xfrm>
            <a:prstGeom prst="ellipse">
              <a:avLst/>
            </a:prstGeom>
            <a:solidFill>
              <a:srgbClr val="FFFF00"/>
            </a:solidFill>
            <a:ln w="1588">
              <a:solidFill>
                <a:srgbClr val="FFFF00"/>
              </a:solidFill>
              <a:round/>
              <a:headEnd/>
              <a:tailEnd/>
            </a:ln>
          </p:spPr>
          <p:txBody>
            <a:bodyPr/>
            <a:lstStyle/>
            <a:p>
              <a:endParaRPr lang="en-US"/>
            </a:p>
          </p:txBody>
        </p:sp>
        <p:sp>
          <p:nvSpPr>
            <p:cNvPr id="22556" name="Oval 28">
              <a:extLst>
                <a:ext uri="{FF2B5EF4-FFF2-40B4-BE49-F238E27FC236}">
                  <a16:creationId xmlns="" xmlns:a16="http://schemas.microsoft.com/office/drawing/2014/main" id="{05627C5A-BA50-FD43-B2F7-9E081169D0A3}"/>
                </a:ext>
              </a:extLst>
            </p:cNvPr>
            <p:cNvSpPr>
              <a:spLocks noChangeAspect="1" noChangeArrowheads="1"/>
            </p:cNvSpPr>
            <p:nvPr/>
          </p:nvSpPr>
          <p:spPr bwMode="auto">
            <a:xfrm>
              <a:off x="1377" y="2324"/>
              <a:ext cx="35" cy="35"/>
            </a:xfrm>
            <a:prstGeom prst="ellipse">
              <a:avLst/>
            </a:prstGeom>
            <a:solidFill>
              <a:srgbClr val="FFFF00"/>
            </a:solidFill>
            <a:ln w="1588">
              <a:solidFill>
                <a:srgbClr val="FFFF00"/>
              </a:solidFill>
              <a:round/>
              <a:headEnd/>
              <a:tailEnd/>
            </a:ln>
          </p:spPr>
          <p:txBody>
            <a:bodyPr/>
            <a:lstStyle/>
            <a:p>
              <a:endParaRPr lang="en-US"/>
            </a:p>
          </p:txBody>
        </p:sp>
        <p:sp>
          <p:nvSpPr>
            <p:cNvPr id="22557" name="Oval 29">
              <a:extLst>
                <a:ext uri="{FF2B5EF4-FFF2-40B4-BE49-F238E27FC236}">
                  <a16:creationId xmlns="" xmlns:a16="http://schemas.microsoft.com/office/drawing/2014/main" id="{8E7E2B0B-13C1-A044-8390-A2E2FB205ED7}"/>
                </a:ext>
              </a:extLst>
            </p:cNvPr>
            <p:cNvSpPr>
              <a:spLocks noChangeAspect="1" noChangeArrowheads="1"/>
            </p:cNvSpPr>
            <p:nvPr/>
          </p:nvSpPr>
          <p:spPr bwMode="auto">
            <a:xfrm>
              <a:off x="1187" y="2362"/>
              <a:ext cx="35" cy="36"/>
            </a:xfrm>
            <a:prstGeom prst="ellipse">
              <a:avLst/>
            </a:prstGeom>
            <a:solidFill>
              <a:srgbClr val="FFFF00"/>
            </a:solidFill>
            <a:ln w="1588">
              <a:solidFill>
                <a:srgbClr val="FFFF00"/>
              </a:solidFill>
              <a:round/>
              <a:headEnd/>
              <a:tailEnd/>
            </a:ln>
          </p:spPr>
          <p:txBody>
            <a:bodyPr/>
            <a:lstStyle/>
            <a:p>
              <a:endParaRPr lang="en-US"/>
            </a:p>
          </p:txBody>
        </p:sp>
        <p:sp>
          <p:nvSpPr>
            <p:cNvPr id="22558" name="Oval 30">
              <a:extLst>
                <a:ext uri="{FF2B5EF4-FFF2-40B4-BE49-F238E27FC236}">
                  <a16:creationId xmlns="" xmlns:a16="http://schemas.microsoft.com/office/drawing/2014/main" id="{5D5A4E53-2E2F-6842-9849-CF81F96EF3FE}"/>
                </a:ext>
              </a:extLst>
            </p:cNvPr>
            <p:cNvSpPr>
              <a:spLocks noChangeAspect="1" noChangeArrowheads="1"/>
            </p:cNvSpPr>
            <p:nvPr/>
          </p:nvSpPr>
          <p:spPr bwMode="auto">
            <a:xfrm>
              <a:off x="1107" y="2373"/>
              <a:ext cx="36" cy="35"/>
            </a:xfrm>
            <a:prstGeom prst="ellipse">
              <a:avLst/>
            </a:prstGeom>
            <a:solidFill>
              <a:srgbClr val="FFFF00"/>
            </a:solidFill>
            <a:ln w="1588">
              <a:solidFill>
                <a:srgbClr val="FFFF00"/>
              </a:solidFill>
              <a:round/>
              <a:headEnd/>
              <a:tailEnd/>
            </a:ln>
          </p:spPr>
          <p:txBody>
            <a:bodyPr/>
            <a:lstStyle/>
            <a:p>
              <a:endParaRPr lang="en-US"/>
            </a:p>
          </p:txBody>
        </p:sp>
        <p:sp>
          <p:nvSpPr>
            <p:cNvPr id="22559" name="Oval 31">
              <a:extLst>
                <a:ext uri="{FF2B5EF4-FFF2-40B4-BE49-F238E27FC236}">
                  <a16:creationId xmlns="" xmlns:a16="http://schemas.microsoft.com/office/drawing/2014/main" id="{BBFC8C72-D159-1F43-A8FF-C7960D5D2D03}"/>
                </a:ext>
              </a:extLst>
            </p:cNvPr>
            <p:cNvSpPr>
              <a:spLocks noChangeAspect="1" noChangeArrowheads="1"/>
            </p:cNvSpPr>
            <p:nvPr/>
          </p:nvSpPr>
          <p:spPr bwMode="auto">
            <a:xfrm>
              <a:off x="1245" y="2185"/>
              <a:ext cx="36" cy="35"/>
            </a:xfrm>
            <a:prstGeom prst="ellipse">
              <a:avLst/>
            </a:prstGeom>
            <a:solidFill>
              <a:srgbClr val="FFFF00"/>
            </a:solidFill>
            <a:ln w="1588">
              <a:solidFill>
                <a:srgbClr val="FFFF00"/>
              </a:solidFill>
              <a:round/>
              <a:headEnd/>
              <a:tailEnd/>
            </a:ln>
          </p:spPr>
          <p:txBody>
            <a:bodyPr/>
            <a:lstStyle/>
            <a:p>
              <a:endParaRPr lang="en-US"/>
            </a:p>
          </p:txBody>
        </p:sp>
        <p:sp>
          <p:nvSpPr>
            <p:cNvPr id="22560" name="Oval 32">
              <a:extLst>
                <a:ext uri="{FF2B5EF4-FFF2-40B4-BE49-F238E27FC236}">
                  <a16:creationId xmlns="" xmlns:a16="http://schemas.microsoft.com/office/drawing/2014/main" id="{C79DE018-FEB1-9D43-AB84-316B8F4D9292}"/>
                </a:ext>
              </a:extLst>
            </p:cNvPr>
            <p:cNvSpPr>
              <a:spLocks noChangeAspect="1" noChangeArrowheads="1"/>
            </p:cNvSpPr>
            <p:nvPr/>
          </p:nvSpPr>
          <p:spPr bwMode="auto">
            <a:xfrm>
              <a:off x="1477" y="2360"/>
              <a:ext cx="35" cy="36"/>
            </a:xfrm>
            <a:prstGeom prst="ellipse">
              <a:avLst/>
            </a:prstGeom>
            <a:solidFill>
              <a:srgbClr val="FFFF00"/>
            </a:solidFill>
            <a:ln w="1588">
              <a:solidFill>
                <a:srgbClr val="FFFF00"/>
              </a:solidFill>
              <a:round/>
              <a:headEnd/>
              <a:tailEnd/>
            </a:ln>
          </p:spPr>
          <p:txBody>
            <a:bodyPr/>
            <a:lstStyle/>
            <a:p>
              <a:endParaRPr lang="en-US"/>
            </a:p>
          </p:txBody>
        </p:sp>
        <p:sp>
          <p:nvSpPr>
            <p:cNvPr id="22561" name="Oval 33">
              <a:extLst>
                <a:ext uri="{FF2B5EF4-FFF2-40B4-BE49-F238E27FC236}">
                  <a16:creationId xmlns="" xmlns:a16="http://schemas.microsoft.com/office/drawing/2014/main" id="{A89A0AC2-47FC-FA48-A08B-C2D683F32482}"/>
                </a:ext>
              </a:extLst>
            </p:cNvPr>
            <p:cNvSpPr>
              <a:spLocks noChangeAspect="1" noChangeArrowheads="1"/>
            </p:cNvSpPr>
            <p:nvPr/>
          </p:nvSpPr>
          <p:spPr bwMode="auto">
            <a:xfrm>
              <a:off x="1363" y="2445"/>
              <a:ext cx="35" cy="35"/>
            </a:xfrm>
            <a:prstGeom prst="ellipse">
              <a:avLst/>
            </a:prstGeom>
            <a:solidFill>
              <a:srgbClr val="FFFF00"/>
            </a:solidFill>
            <a:ln w="1588">
              <a:solidFill>
                <a:srgbClr val="FFFF00"/>
              </a:solidFill>
              <a:round/>
              <a:headEnd/>
              <a:tailEnd/>
            </a:ln>
          </p:spPr>
          <p:txBody>
            <a:bodyPr/>
            <a:lstStyle/>
            <a:p>
              <a:endParaRPr lang="en-US"/>
            </a:p>
          </p:txBody>
        </p:sp>
        <p:sp>
          <p:nvSpPr>
            <p:cNvPr id="22562" name="Oval 34">
              <a:extLst>
                <a:ext uri="{FF2B5EF4-FFF2-40B4-BE49-F238E27FC236}">
                  <a16:creationId xmlns="" xmlns:a16="http://schemas.microsoft.com/office/drawing/2014/main" id="{7DC10DCC-EAFB-7F45-93F6-62AA443168B9}"/>
                </a:ext>
              </a:extLst>
            </p:cNvPr>
            <p:cNvSpPr>
              <a:spLocks noChangeAspect="1" noChangeArrowheads="1"/>
            </p:cNvSpPr>
            <p:nvPr/>
          </p:nvSpPr>
          <p:spPr bwMode="auto">
            <a:xfrm>
              <a:off x="1919" y="2288"/>
              <a:ext cx="36" cy="36"/>
            </a:xfrm>
            <a:prstGeom prst="ellipse">
              <a:avLst/>
            </a:prstGeom>
            <a:solidFill>
              <a:srgbClr val="FFFF00"/>
            </a:solidFill>
            <a:ln w="1588">
              <a:solidFill>
                <a:srgbClr val="FFFF00"/>
              </a:solidFill>
              <a:round/>
              <a:headEnd/>
              <a:tailEnd/>
            </a:ln>
          </p:spPr>
          <p:txBody>
            <a:bodyPr/>
            <a:lstStyle/>
            <a:p>
              <a:endParaRPr lang="en-US"/>
            </a:p>
          </p:txBody>
        </p:sp>
        <p:sp>
          <p:nvSpPr>
            <p:cNvPr id="22563" name="Oval 35">
              <a:extLst>
                <a:ext uri="{FF2B5EF4-FFF2-40B4-BE49-F238E27FC236}">
                  <a16:creationId xmlns="" xmlns:a16="http://schemas.microsoft.com/office/drawing/2014/main" id="{EEA1FD21-D268-BA49-81DF-0FB6AA0FE956}"/>
                </a:ext>
              </a:extLst>
            </p:cNvPr>
            <p:cNvSpPr>
              <a:spLocks noChangeAspect="1" noChangeArrowheads="1"/>
            </p:cNvSpPr>
            <p:nvPr/>
          </p:nvSpPr>
          <p:spPr bwMode="auto">
            <a:xfrm>
              <a:off x="1532" y="2367"/>
              <a:ext cx="36" cy="36"/>
            </a:xfrm>
            <a:prstGeom prst="ellipse">
              <a:avLst/>
            </a:prstGeom>
            <a:solidFill>
              <a:srgbClr val="FFFF00"/>
            </a:solidFill>
            <a:ln w="1588">
              <a:solidFill>
                <a:srgbClr val="FFFF00"/>
              </a:solidFill>
              <a:round/>
              <a:headEnd/>
              <a:tailEnd/>
            </a:ln>
          </p:spPr>
          <p:txBody>
            <a:bodyPr/>
            <a:lstStyle/>
            <a:p>
              <a:endParaRPr lang="en-US"/>
            </a:p>
          </p:txBody>
        </p:sp>
        <p:sp>
          <p:nvSpPr>
            <p:cNvPr id="22564" name="Oval 36">
              <a:extLst>
                <a:ext uri="{FF2B5EF4-FFF2-40B4-BE49-F238E27FC236}">
                  <a16:creationId xmlns="" xmlns:a16="http://schemas.microsoft.com/office/drawing/2014/main" id="{458AB090-A03F-2743-BE21-B7F1FBEABF67}"/>
                </a:ext>
              </a:extLst>
            </p:cNvPr>
            <p:cNvSpPr>
              <a:spLocks noChangeAspect="1" noChangeArrowheads="1"/>
            </p:cNvSpPr>
            <p:nvPr/>
          </p:nvSpPr>
          <p:spPr bwMode="auto">
            <a:xfrm>
              <a:off x="1701" y="2451"/>
              <a:ext cx="36" cy="35"/>
            </a:xfrm>
            <a:prstGeom prst="ellipse">
              <a:avLst/>
            </a:prstGeom>
            <a:solidFill>
              <a:srgbClr val="FFFF00"/>
            </a:solidFill>
            <a:ln w="1588">
              <a:solidFill>
                <a:srgbClr val="FFFF00"/>
              </a:solidFill>
              <a:round/>
              <a:headEnd/>
              <a:tailEnd/>
            </a:ln>
          </p:spPr>
          <p:txBody>
            <a:bodyPr/>
            <a:lstStyle/>
            <a:p>
              <a:endParaRPr lang="en-US"/>
            </a:p>
          </p:txBody>
        </p:sp>
        <p:sp>
          <p:nvSpPr>
            <p:cNvPr id="22565" name="Oval 37">
              <a:extLst>
                <a:ext uri="{FF2B5EF4-FFF2-40B4-BE49-F238E27FC236}">
                  <a16:creationId xmlns="" xmlns:a16="http://schemas.microsoft.com/office/drawing/2014/main" id="{1E058D97-C3D2-7E4F-91C3-974D6A5C1D8D}"/>
                </a:ext>
              </a:extLst>
            </p:cNvPr>
            <p:cNvSpPr>
              <a:spLocks noChangeAspect="1" noChangeArrowheads="1"/>
            </p:cNvSpPr>
            <p:nvPr/>
          </p:nvSpPr>
          <p:spPr bwMode="auto">
            <a:xfrm>
              <a:off x="1339" y="2352"/>
              <a:ext cx="35" cy="35"/>
            </a:xfrm>
            <a:prstGeom prst="ellipse">
              <a:avLst/>
            </a:prstGeom>
            <a:solidFill>
              <a:srgbClr val="FFFF00"/>
            </a:solidFill>
            <a:ln w="1588">
              <a:solidFill>
                <a:srgbClr val="FFFF00"/>
              </a:solidFill>
              <a:round/>
              <a:headEnd/>
              <a:tailEnd/>
            </a:ln>
          </p:spPr>
          <p:txBody>
            <a:bodyPr/>
            <a:lstStyle/>
            <a:p>
              <a:endParaRPr lang="en-US"/>
            </a:p>
          </p:txBody>
        </p:sp>
        <p:sp>
          <p:nvSpPr>
            <p:cNvPr id="22566" name="Oval 38">
              <a:extLst>
                <a:ext uri="{FF2B5EF4-FFF2-40B4-BE49-F238E27FC236}">
                  <a16:creationId xmlns="" xmlns:a16="http://schemas.microsoft.com/office/drawing/2014/main" id="{21F9E629-7352-914E-8B27-4693EBCD8355}"/>
                </a:ext>
              </a:extLst>
            </p:cNvPr>
            <p:cNvSpPr>
              <a:spLocks noChangeAspect="1" noChangeArrowheads="1"/>
            </p:cNvSpPr>
            <p:nvPr/>
          </p:nvSpPr>
          <p:spPr bwMode="auto">
            <a:xfrm>
              <a:off x="1197" y="2279"/>
              <a:ext cx="36" cy="35"/>
            </a:xfrm>
            <a:prstGeom prst="ellipse">
              <a:avLst/>
            </a:prstGeom>
            <a:solidFill>
              <a:srgbClr val="FFFF00"/>
            </a:solidFill>
            <a:ln w="1588">
              <a:solidFill>
                <a:srgbClr val="FFFF00"/>
              </a:solidFill>
              <a:round/>
              <a:headEnd/>
              <a:tailEnd/>
            </a:ln>
          </p:spPr>
          <p:txBody>
            <a:bodyPr/>
            <a:lstStyle/>
            <a:p>
              <a:endParaRPr lang="en-US"/>
            </a:p>
          </p:txBody>
        </p:sp>
        <p:sp>
          <p:nvSpPr>
            <p:cNvPr id="22567" name="Oval 39">
              <a:extLst>
                <a:ext uri="{FF2B5EF4-FFF2-40B4-BE49-F238E27FC236}">
                  <a16:creationId xmlns="" xmlns:a16="http://schemas.microsoft.com/office/drawing/2014/main" id="{F523640B-7501-EB4F-AFA3-81E4EA41BF58}"/>
                </a:ext>
              </a:extLst>
            </p:cNvPr>
            <p:cNvSpPr>
              <a:spLocks noChangeAspect="1" noChangeArrowheads="1"/>
            </p:cNvSpPr>
            <p:nvPr/>
          </p:nvSpPr>
          <p:spPr bwMode="auto">
            <a:xfrm>
              <a:off x="1194" y="2191"/>
              <a:ext cx="35" cy="36"/>
            </a:xfrm>
            <a:prstGeom prst="ellipse">
              <a:avLst/>
            </a:prstGeom>
            <a:solidFill>
              <a:srgbClr val="FFFF00"/>
            </a:solidFill>
            <a:ln w="1588">
              <a:solidFill>
                <a:srgbClr val="FFFF00"/>
              </a:solidFill>
              <a:round/>
              <a:headEnd/>
              <a:tailEnd/>
            </a:ln>
          </p:spPr>
          <p:txBody>
            <a:bodyPr/>
            <a:lstStyle/>
            <a:p>
              <a:endParaRPr lang="en-US"/>
            </a:p>
          </p:txBody>
        </p:sp>
        <p:sp>
          <p:nvSpPr>
            <p:cNvPr id="22568" name="Oval 40">
              <a:extLst>
                <a:ext uri="{FF2B5EF4-FFF2-40B4-BE49-F238E27FC236}">
                  <a16:creationId xmlns="" xmlns:a16="http://schemas.microsoft.com/office/drawing/2014/main" id="{33D08E80-2B90-724B-B9F2-B2F14F771A3E}"/>
                </a:ext>
              </a:extLst>
            </p:cNvPr>
            <p:cNvSpPr>
              <a:spLocks noChangeAspect="1" noChangeArrowheads="1"/>
            </p:cNvSpPr>
            <p:nvPr/>
          </p:nvSpPr>
          <p:spPr bwMode="auto">
            <a:xfrm>
              <a:off x="1001" y="2291"/>
              <a:ext cx="35" cy="36"/>
            </a:xfrm>
            <a:prstGeom prst="ellipse">
              <a:avLst/>
            </a:prstGeom>
            <a:solidFill>
              <a:srgbClr val="FFFF00"/>
            </a:solidFill>
            <a:ln w="1588">
              <a:solidFill>
                <a:srgbClr val="FFFF00"/>
              </a:solidFill>
              <a:round/>
              <a:headEnd/>
              <a:tailEnd/>
            </a:ln>
          </p:spPr>
          <p:txBody>
            <a:bodyPr/>
            <a:lstStyle/>
            <a:p>
              <a:endParaRPr lang="en-US"/>
            </a:p>
          </p:txBody>
        </p:sp>
        <p:sp>
          <p:nvSpPr>
            <p:cNvPr id="22569" name="Oval 41">
              <a:extLst>
                <a:ext uri="{FF2B5EF4-FFF2-40B4-BE49-F238E27FC236}">
                  <a16:creationId xmlns="" xmlns:a16="http://schemas.microsoft.com/office/drawing/2014/main" id="{75047F2E-F2DE-7E4C-BEF0-5101704D9302}"/>
                </a:ext>
              </a:extLst>
            </p:cNvPr>
            <p:cNvSpPr>
              <a:spLocks noChangeAspect="1" noChangeArrowheads="1"/>
            </p:cNvSpPr>
            <p:nvPr/>
          </p:nvSpPr>
          <p:spPr bwMode="auto">
            <a:xfrm>
              <a:off x="910" y="2151"/>
              <a:ext cx="36" cy="36"/>
            </a:xfrm>
            <a:prstGeom prst="ellipse">
              <a:avLst/>
            </a:prstGeom>
            <a:solidFill>
              <a:srgbClr val="FFFF00"/>
            </a:solidFill>
            <a:ln w="1588">
              <a:solidFill>
                <a:srgbClr val="FFFF00"/>
              </a:solidFill>
              <a:round/>
              <a:headEnd/>
              <a:tailEnd/>
            </a:ln>
          </p:spPr>
          <p:txBody>
            <a:bodyPr/>
            <a:lstStyle/>
            <a:p>
              <a:endParaRPr lang="en-US"/>
            </a:p>
          </p:txBody>
        </p:sp>
        <p:sp>
          <p:nvSpPr>
            <p:cNvPr id="22570" name="Oval 42">
              <a:extLst>
                <a:ext uri="{FF2B5EF4-FFF2-40B4-BE49-F238E27FC236}">
                  <a16:creationId xmlns="" xmlns:a16="http://schemas.microsoft.com/office/drawing/2014/main" id="{3A4652AD-7846-584C-AF94-14F8CDEBF738}"/>
                </a:ext>
              </a:extLst>
            </p:cNvPr>
            <p:cNvSpPr>
              <a:spLocks noChangeAspect="1" noChangeArrowheads="1"/>
            </p:cNvSpPr>
            <p:nvPr/>
          </p:nvSpPr>
          <p:spPr bwMode="auto">
            <a:xfrm>
              <a:off x="1059" y="2287"/>
              <a:ext cx="36" cy="36"/>
            </a:xfrm>
            <a:prstGeom prst="ellipse">
              <a:avLst/>
            </a:prstGeom>
            <a:solidFill>
              <a:srgbClr val="FFFF00"/>
            </a:solidFill>
            <a:ln w="1588">
              <a:solidFill>
                <a:srgbClr val="FFFF00"/>
              </a:solidFill>
              <a:round/>
              <a:headEnd/>
              <a:tailEnd/>
            </a:ln>
          </p:spPr>
          <p:txBody>
            <a:bodyPr/>
            <a:lstStyle/>
            <a:p>
              <a:endParaRPr lang="en-US"/>
            </a:p>
          </p:txBody>
        </p:sp>
        <p:sp>
          <p:nvSpPr>
            <p:cNvPr id="22571" name="Oval 43">
              <a:extLst>
                <a:ext uri="{FF2B5EF4-FFF2-40B4-BE49-F238E27FC236}">
                  <a16:creationId xmlns="" xmlns:a16="http://schemas.microsoft.com/office/drawing/2014/main" id="{92995C2B-F0C9-4A45-82C6-73ED37E1F406}"/>
                </a:ext>
              </a:extLst>
            </p:cNvPr>
            <p:cNvSpPr>
              <a:spLocks noChangeAspect="1" noChangeArrowheads="1"/>
            </p:cNvSpPr>
            <p:nvPr/>
          </p:nvSpPr>
          <p:spPr bwMode="auto">
            <a:xfrm>
              <a:off x="1028" y="2153"/>
              <a:ext cx="35" cy="35"/>
            </a:xfrm>
            <a:prstGeom prst="ellipse">
              <a:avLst/>
            </a:prstGeom>
            <a:solidFill>
              <a:srgbClr val="FFFF00"/>
            </a:solidFill>
            <a:ln w="1588">
              <a:solidFill>
                <a:srgbClr val="FFFF00"/>
              </a:solidFill>
              <a:round/>
              <a:headEnd/>
              <a:tailEnd/>
            </a:ln>
          </p:spPr>
          <p:txBody>
            <a:bodyPr/>
            <a:lstStyle/>
            <a:p>
              <a:endParaRPr lang="en-US"/>
            </a:p>
          </p:txBody>
        </p:sp>
        <p:sp>
          <p:nvSpPr>
            <p:cNvPr id="22572" name="Oval 44">
              <a:extLst>
                <a:ext uri="{FF2B5EF4-FFF2-40B4-BE49-F238E27FC236}">
                  <a16:creationId xmlns="" xmlns:a16="http://schemas.microsoft.com/office/drawing/2014/main" id="{DEFD05A5-8D25-DE42-BDC5-74CB88A7CF5E}"/>
                </a:ext>
              </a:extLst>
            </p:cNvPr>
            <p:cNvSpPr>
              <a:spLocks noChangeAspect="1" noChangeArrowheads="1"/>
            </p:cNvSpPr>
            <p:nvPr/>
          </p:nvSpPr>
          <p:spPr bwMode="auto">
            <a:xfrm>
              <a:off x="976" y="2234"/>
              <a:ext cx="35" cy="35"/>
            </a:xfrm>
            <a:prstGeom prst="ellipse">
              <a:avLst/>
            </a:prstGeom>
            <a:solidFill>
              <a:srgbClr val="FFFF00"/>
            </a:solidFill>
            <a:ln w="1588">
              <a:solidFill>
                <a:srgbClr val="FFFF00"/>
              </a:solidFill>
              <a:round/>
              <a:headEnd/>
              <a:tailEnd/>
            </a:ln>
          </p:spPr>
          <p:txBody>
            <a:bodyPr/>
            <a:lstStyle/>
            <a:p>
              <a:endParaRPr lang="en-US"/>
            </a:p>
          </p:txBody>
        </p:sp>
        <p:sp>
          <p:nvSpPr>
            <p:cNvPr id="22573" name="Oval 45">
              <a:extLst>
                <a:ext uri="{FF2B5EF4-FFF2-40B4-BE49-F238E27FC236}">
                  <a16:creationId xmlns="" xmlns:a16="http://schemas.microsoft.com/office/drawing/2014/main" id="{CEB8CDB1-5FDB-2A43-B6EB-1B3B4AF5B389}"/>
                </a:ext>
              </a:extLst>
            </p:cNvPr>
            <p:cNvSpPr>
              <a:spLocks noChangeAspect="1" noChangeArrowheads="1"/>
            </p:cNvSpPr>
            <p:nvPr/>
          </p:nvSpPr>
          <p:spPr bwMode="auto">
            <a:xfrm>
              <a:off x="1090" y="2251"/>
              <a:ext cx="35" cy="35"/>
            </a:xfrm>
            <a:prstGeom prst="ellipse">
              <a:avLst/>
            </a:prstGeom>
            <a:solidFill>
              <a:srgbClr val="FFFF00"/>
            </a:solidFill>
            <a:ln w="1588">
              <a:solidFill>
                <a:srgbClr val="FFFF00"/>
              </a:solidFill>
              <a:round/>
              <a:headEnd/>
              <a:tailEnd/>
            </a:ln>
          </p:spPr>
          <p:txBody>
            <a:bodyPr/>
            <a:lstStyle/>
            <a:p>
              <a:endParaRPr lang="en-US"/>
            </a:p>
          </p:txBody>
        </p:sp>
        <p:sp>
          <p:nvSpPr>
            <p:cNvPr id="22574" name="Oval 46">
              <a:extLst>
                <a:ext uri="{FF2B5EF4-FFF2-40B4-BE49-F238E27FC236}">
                  <a16:creationId xmlns="" xmlns:a16="http://schemas.microsoft.com/office/drawing/2014/main" id="{B318FFBA-7A98-1343-BB02-714213BE8376}"/>
                </a:ext>
              </a:extLst>
            </p:cNvPr>
            <p:cNvSpPr>
              <a:spLocks noChangeAspect="1" noChangeArrowheads="1"/>
            </p:cNvSpPr>
            <p:nvPr/>
          </p:nvSpPr>
          <p:spPr bwMode="auto">
            <a:xfrm>
              <a:off x="1004" y="2221"/>
              <a:ext cx="35" cy="36"/>
            </a:xfrm>
            <a:prstGeom prst="ellipse">
              <a:avLst/>
            </a:prstGeom>
            <a:solidFill>
              <a:srgbClr val="FFFF00"/>
            </a:solidFill>
            <a:ln w="1588">
              <a:solidFill>
                <a:srgbClr val="FFFF00"/>
              </a:solidFill>
              <a:round/>
              <a:headEnd/>
              <a:tailEnd/>
            </a:ln>
          </p:spPr>
          <p:txBody>
            <a:bodyPr/>
            <a:lstStyle/>
            <a:p>
              <a:endParaRPr lang="en-US"/>
            </a:p>
          </p:txBody>
        </p:sp>
        <p:sp>
          <p:nvSpPr>
            <p:cNvPr id="22575" name="Oval 47">
              <a:extLst>
                <a:ext uri="{FF2B5EF4-FFF2-40B4-BE49-F238E27FC236}">
                  <a16:creationId xmlns="" xmlns:a16="http://schemas.microsoft.com/office/drawing/2014/main" id="{B2DAD7B3-6FFC-9C4D-B3D8-62F820EC46D3}"/>
                </a:ext>
              </a:extLst>
            </p:cNvPr>
            <p:cNvSpPr>
              <a:spLocks noChangeAspect="1" noChangeArrowheads="1"/>
            </p:cNvSpPr>
            <p:nvPr/>
          </p:nvSpPr>
          <p:spPr bwMode="auto">
            <a:xfrm>
              <a:off x="2212" y="2428"/>
              <a:ext cx="36" cy="36"/>
            </a:xfrm>
            <a:prstGeom prst="ellipse">
              <a:avLst/>
            </a:prstGeom>
            <a:solidFill>
              <a:srgbClr val="FFFF00"/>
            </a:solidFill>
            <a:ln w="1588">
              <a:solidFill>
                <a:srgbClr val="FFFF00"/>
              </a:solidFill>
              <a:round/>
              <a:headEnd/>
              <a:tailEnd/>
            </a:ln>
          </p:spPr>
          <p:txBody>
            <a:bodyPr/>
            <a:lstStyle/>
            <a:p>
              <a:endParaRPr lang="en-US"/>
            </a:p>
          </p:txBody>
        </p:sp>
        <p:sp>
          <p:nvSpPr>
            <p:cNvPr id="22576" name="Oval 48">
              <a:extLst>
                <a:ext uri="{FF2B5EF4-FFF2-40B4-BE49-F238E27FC236}">
                  <a16:creationId xmlns="" xmlns:a16="http://schemas.microsoft.com/office/drawing/2014/main" id="{175D1E93-FD53-7D44-8C96-79345E428624}"/>
                </a:ext>
              </a:extLst>
            </p:cNvPr>
            <p:cNvSpPr>
              <a:spLocks noChangeAspect="1" noChangeArrowheads="1"/>
            </p:cNvSpPr>
            <p:nvPr/>
          </p:nvSpPr>
          <p:spPr bwMode="auto">
            <a:xfrm>
              <a:off x="1691" y="2471"/>
              <a:ext cx="35" cy="35"/>
            </a:xfrm>
            <a:prstGeom prst="ellipse">
              <a:avLst/>
            </a:prstGeom>
            <a:solidFill>
              <a:srgbClr val="FFFF00"/>
            </a:solidFill>
            <a:ln w="1588">
              <a:solidFill>
                <a:srgbClr val="FFFF00"/>
              </a:solidFill>
              <a:round/>
              <a:headEnd/>
              <a:tailEnd/>
            </a:ln>
          </p:spPr>
          <p:txBody>
            <a:bodyPr/>
            <a:lstStyle/>
            <a:p>
              <a:endParaRPr lang="en-US"/>
            </a:p>
          </p:txBody>
        </p:sp>
        <p:sp>
          <p:nvSpPr>
            <p:cNvPr id="22577" name="Oval 49">
              <a:extLst>
                <a:ext uri="{FF2B5EF4-FFF2-40B4-BE49-F238E27FC236}">
                  <a16:creationId xmlns="" xmlns:a16="http://schemas.microsoft.com/office/drawing/2014/main" id="{5735536F-1F57-934D-B5C3-009736F10A8A}"/>
                </a:ext>
              </a:extLst>
            </p:cNvPr>
            <p:cNvSpPr>
              <a:spLocks noChangeAspect="1" noChangeArrowheads="1"/>
            </p:cNvSpPr>
            <p:nvPr/>
          </p:nvSpPr>
          <p:spPr bwMode="auto">
            <a:xfrm>
              <a:off x="1749" y="2476"/>
              <a:ext cx="36" cy="36"/>
            </a:xfrm>
            <a:prstGeom prst="ellipse">
              <a:avLst/>
            </a:prstGeom>
            <a:solidFill>
              <a:srgbClr val="FFFF00"/>
            </a:solidFill>
            <a:ln w="1588">
              <a:solidFill>
                <a:srgbClr val="FFFF00"/>
              </a:solidFill>
              <a:round/>
              <a:headEnd/>
              <a:tailEnd/>
            </a:ln>
          </p:spPr>
          <p:txBody>
            <a:bodyPr/>
            <a:lstStyle/>
            <a:p>
              <a:endParaRPr lang="en-US"/>
            </a:p>
          </p:txBody>
        </p:sp>
        <p:sp>
          <p:nvSpPr>
            <p:cNvPr id="22578" name="Oval 50">
              <a:extLst>
                <a:ext uri="{FF2B5EF4-FFF2-40B4-BE49-F238E27FC236}">
                  <a16:creationId xmlns="" xmlns:a16="http://schemas.microsoft.com/office/drawing/2014/main" id="{8BCE1676-1BBA-8D4C-9115-8F53B4DCCBF7}"/>
                </a:ext>
              </a:extLst>
            </p:cNvPr>
            <p:cNvSpPr>
              <a:spLocks noChangeAspect="1" noChangeArrowheads="1"/>
            </p:cNvSpPr>
            <p:nvPr/>
          </p:nvSpPr>
          <p:spPr bwMode="auto">
            <a:xfrm>
              <a:off x="1556" y="2475"/>
              <a:ext cx="36" cy="35"/>
            </a:xfrm>
            <a:prstGeom prst="ellipse">
              <a:avLst/>
            </a:prstGeom>
            <a:solidFill>
              <a:srgbClr val="FFFF00"/>
            </a:solidFill>
            <a:ln w="1588">
              <a:solidFill>
                <a:srgbClr val="FFFF00"/>
              </a:solidFill>
              <a:round/>
              <a:headEnd/>
              <a:tailEnd/>
            </a:ln>
          </p:spPr>
          <p:txBody>
            <a:bodyPr/>
            <a:lstStyle/>
            <a:p>
              <a:endParaRPr lang="en-US"/>
            </a:p>
          </p:txBody>
        </p:sp>
        <p:sp>
          <p:nvSpPr>
            <p:cNvPr id="22579" name="Oval 51">
              <a:extLst>
                <a:ext uri="{FF2B5EF4-FFF2-40B4-BE49-F238E27FC236}">
                  <a16:creationId xmlns="" xmlns:a16="http://schemas.microsoft.com/office/drawing/2014/main" id="{78763577-5391-DD42-B457-137DCD6B015A}"/>
                </a:ext>
              </a:extLst>
            </p:cNvPr>
            <p:cNvSpPr>
              <a:spLocks noChangeAspect="1" noChangeArrowheads="1"/>
            </p:cNvSpPr>
            <p:nvPr/>
          </p:nvSpPr>
          <p:spPr bwMode="auto">
            <a:xfrm>
              <a:off x="1788" y="2375"/>
              <a:ext cx="35" cy="35"/>
            </a:xfrm>
            <a:prstGeom prst="ellipse">
              <a:avLst/>
            </a:prstGeom>
            <a:solidFill>
              <a:srgbClr val="FFFF00"/>
            </a:solidFill>
            <a:ln w="1588">
              <a:solidFill>
                <a:srgbClr val="FFFF00"/>
              </a:solidFill>
              <a:round/>
              <a:headEnd/>
              <a:tailEnd/>
            </a:ln>
          </p:spPr>
          <p:txBody>
            <a:bodyPr/>
            <a:lstStyle/>
            <a:p>
              <a:endParaRPr lang="en-US"/>
            </a:p>
          </p:txBody>
        </p:sp>
        <p:sp>
          <p:nvSpPr>
            <p:cNvPr id="22580" name="Oval 52">
              <a:extLst>
                <a:ext uri="{FF2B5EF4-FFF2-40B4-BE49-F238E27FC236}">
                  <a16:creationId xmlns="" xmlns:a16="http://schemas.microsoft.com/office/drawing/2014/main" id="{75DD93DF-B7B8-9C4A-91E9-EA29F48D0AFD}"/>
                </a:ext>
              </a:extLst>
            </p:cNvPr>
            <p:cNvSpPr>
              <a:spLocks noChangeAspect="1" noChangeArrowheads="1"/>
            </p:cNvSpPr>
            <p:nvPr/>
          </p:nvSpPr>
          <p:spPr bwMode="auto">
            <a:xfrm>
              <a:off x="1688" y="2365"/>
              <a:ext cx="35" cy="36"/>
            </a:xfrm>
            <a:prstGeom prst="ellipse">
              <a:avLst/>
            </a:prstGeom>
            <a:solidFill>
              <a:srgbClr val="FFFF00"/>
            </a:solidFill>
            <a:ln w="1588">
              <a:solidFill>
                <a:srgbClr val="FFFF00"/>
              </a:solidFill>
              <a:round/>
              <a:headEnd/>
              <a:tailEnd/>
            </a:ln>
          </p:spPr>
          <p:txBody>
            <a:bodyPr/>
            <a:lstStyle/>
            <a:p>
              <a:endParaRPr lang="en-US"/>
            </a:p>
          </p:txBody>
        </p:sp>
        <p:sp>
          <p:nvSpPr>
            <p:cNvPr id="22581" name="Oval 53">
              <a:extLst>
                <a:ext uri="{FF2B5EF4-FFF2-40B4-BE49-F238E27FC236}">
                  <a16:creationId xmlns="" xmlns:a16="http://schemas.microsoft.com/office/drawing/2014/main" id="{B0C458F4-BEC7-5F48-B067-AFEFE474132A}"/>
                </a:ext>
              </a:extLst>
            </p:cNvPr>
            <p:cNvSpPr>
              <a:spLocks noChangeAspect="1" noChangeArrowheads="1"/>
            </p:cNvSpPr>
            <p:nvPr/>
          </p:nvSpPr>
          <p:spPr bwMode="auto">
            <a:xfrm>
              <a:off x="1774" y="2400"/>
              <a:ext cx="36" cy="35"/>
            </a:xfrm>
            <a:prstGeom prst="ellipse">
              <a:avLst/>
            </a:prstGeom>
            <a:solidFill>
              <a:srgbClr val="FFFF00"/>
            </a:solidFill>
            <a:ln w="1588">
              <a:solidFill>
                <a:srgbClr val="FFFF00"/>
              </a:solidFill>
              <a:round/>
              <a:headEnd/>
              <a:tailEnd/>
            </a:ln>
          </p:spPr>
          <p:txBody>
            <a:bodyPr/>
            <a:lstStyle/>
            <a:p>
              <a:endParaRPr lang="en-US"/>
            </a:p>
          </p:txBody>
        </p:sp>
        <p:sp>
          <p:nvSpPr>
            <p:cNvPr id="22582" name="Oval 54">
              <a:extLst>
                <a:ext uri="{FF2B5EF4-FFF2-40B4-BE49-F238E27FC236}">
                  <a16:creationId xmlns="" xmlns:a16="http://schemas.microsoft.com/office/drawing/2014/main" id="{79299CB6-A325-A140-879F-178AF8981703}"/>
                </a:ext>
              </a:extLst>
            </p:cNvPr>
            <p:cNvSpPr>
              <a:spLocks noChangeAspect="1" noChangeArrowheads="1"/>
            </p:cNvSpPr>
            <p:nvPr/>
          </p:nvSpPr>
          <p:spPr bwMode="auto">
            <a:xfrm>
              <a:off x="2205" y="2319"/>
              <a:ext cx="36" cy="36"/>
            </a:xfrm>
            <a:prstGeom prst="ellipse">
              <a:avLst/>
            </a:prstGeom>
            <a:solidFill>
              <a:srgbClr val="FFFF00"/>
            </a:solidFill>
            <a:ln w="1588">
              <a:solidFill>
                <a:srgbClr val="FFFF00"/>
              </a:solidFill>
              <a:round/>
              <a:headEnd/>
              <a:tailEnd/>
            </a:ln>
          </p:spPr>
          <p:txBody>
            <a:bodyPr/>
            <a:lstStyle/>
            <a:p>
              <a:endParaRPr lang="en-US"/>
            </a:p>
          </p:txBody>
        </p:sp>
        <p:sp>
          <p:nvSpPr>
            <p:cNvPr id="22583" name="Oval 55">
              <a:extLst>
                <a:ext uri="{FF2B5EF4-FFF2-40B4-BE49-F238E27FC236}">
                  <a16:creationId xmlns="" xmlns:a16="http://schemas.microsoft.com/office/drawing/2014/main" id="{380A546E-D3E4-D946-A9FC-27432A8A10D7}"/>
                </a:ext>
              </a:extLst>
            </p:cNvPr>
            <p:cNvSpPr>
              <a:spLocks noChangeAspect="1" noChangeArrowheads="1"/>
            </p:cNvSpPr>
            <p:nvPr/>
          </p:nvSpPr>
          <p:spPr bwMode="auto">
            <a:xfrm>
              <a:off x="848" y="2145"/>
              <a:ext cx="36" cy="36"/>
            </a:xfrm>
            <a:prstGeom prst="ellipse">
              <a:avLst/>
            </a:prstGeom>
            <a:solidFill>
              <a:srgbClr val="FFFF00"/>
            </a:solidFill>
            <a:ln w="1588">
              <a:solidFill>
                <a:srgbClr val="FFFF00"/>
              </a:solidFill>
              <a:round/>
              <a:headEnd/>
              <a:tailEnd/>
            </a:ln>
          </p:spPr>
          <p:txBody>
            <a:bodyPr/>
            <a:lstStyle/>
            <a:p>
              <a:endParaRPr lang="en-US"/>
            </a:p>
          </p:txBody>
        </p:sp>
        <p:sp>
          <p:nvSpPr>
            <p:cNvPr id="22584" name="Oval 56">
              <a:extLst>
                <a:ext uri="{FF2B5EF4-FFF2-40B4-BE49-F238E27FC236}">
                  <a16:creationId xmlns="" xmlns:a16="http://schemas.microsoft.com/office/drawing/2014/main" id="{65520320-7BB8-1F46-81C4-5A52E7AE2788}"/>
                </a:ext>
              </a:extLst>
            </p:cNvPr>
            <p:cNvSpPr>
              <a:spLocks noChangeAspect="1" noChangeArrowheads="1"/>
            </p:cNvSpPr>
            <p:nvPr/>
          </p:nvSpPr>
          <p:spPr bwMode="auto">
            <a:xfrm>
              <a:off x="862" y="2088"/>
              <a:ext cx="36" cy="35"/>
            </a:xfrm>
            <a:prstGeom prst="ellipse">
              <a:avLst/>
            </a:prstGeom>
            <a:solidFill>
              <a:srgbClr val="FFFF00"/>
            </a:solidFill>
            <a:ln w="1588">
              <a:solidFill>
                <a:srgbClr val="FFFF00"/>
              </a:solidFill>
              <a:round/>
              <a:headEnd/>
              <a:tailEnd/>
            </a:ln>
          </p:spPr>
          <p:txBody>
            <a:bodyPr/>
            <a:lstStyle/>
            <a:p>
              <a:endParaRPr lang="en-US"/>
            </a:p>
          </p:txBody>
        </p:sp>
        <p:sp>
          <p:nvSpPr>
            <p:cNvPr id="22585" name="Oval 57">
              <a:extLst>
                <a:ext uri="{FF2B5EF4-FFF2-40B4-BE49-F238E27FC236}">
                  <a16:creationId xmlns="" xmlns:a16="http://schemas.microsoft.com/office/drawing/2014/main" id="{4522B6CC-26EC-134F-90CD-D0AEACD72CAE}"/>
                </a:ext>
              </a:extLst>
            </p:cNvPr>
            <p:cNvSpPr>
              <a:spLocks noChangeAspect="1" noChangeArrowheads="1"/>
            </p:cNvSpPr>
            <p:nvPr/>
          </p:nvSpPr>
          <p:spPr bwMode="auto">
            <a:xfrm>
              <a:off x="865" y="2211"/>
              <a:ext cx="36" cy="36"/>
            </a:xfrm>
            <a:prstGeom prst="ellipse">
              <a:avLst/>
            </a:prstGeom>
            <a:solidFill>
              <a:srgbClr val="FFFF00"/>
            </a:solidFill>
            <a:ln w="1588">
              <a:solidFill>
                <a:srgbClr val="FFFF00"/>
              </a:solidFill>
              <a:round/>
              <a:headEnd/>
              <a:tailEnd/>
            </a:ln>
          </p:spPr>
          <p:txBody>
            <a:bodyPr/>
            <a:lstStyle/>
            <a:p>
              <a:endParaRPr lang="en-US"/>
            </a:p>
          </p:txBody>
        </p:sp>
        <p:sp>
          <p:nvSpPr>
            <p:cNvPr id="22586" name="Oval 58">
              <a:extLst>
                <a:ext uri="{FF2B5EF4-FFF2-40B4-BE49-F238E27FC236}">
                  <a16:creationId xmlns="" xmlns:a16="http://schemas.microsoft.com/office/drawing/2014/main" id="{94B55322-8485-FD47-984E-0A671B9504CF}"/>
                </a:ext>
              </a:extLst>
            </p:cNvPr>
            <p:cNvSpPr>
              <a:spLocks noChangeAspect="1" noChangeArrowheads="1"/>
            </p:cNvSpPr>
            <p:nvPr/>
          </p:nvSpPr>
          <p:spPr bwMode="auto">
            <a:xfrm>
              <a:off x="831" y="2088"/>
              <a:ext cx="35" cy="35"/>
            </a:xfrm>
            <a:prstGeom prst="ellipse">
              <a:avLst/>
            </a:prstGeom>
            <a:solidFill>
              <a:srgbClr val="FFFF00"/>
            </a:solidFill>
            <a:ln w="1588">
              <a:solidFill>
                <a:srgbClr val="FFFF00"/>
              </a:solidFill>
              <a:round/>
              <a:headEnd/>
              <a:tailEnd/>
            </a:ln>
          </p:spPr>
          <p:txBody>
            <a:bodyPr/>
            <a:lstStyle/>
            <a:p>
              <a:endParaRPr lang="en-US"/>
            </a:p>
          </p:txBody>
        </p:sp>
        <p:sp>
          <p:nvSpPr>
            <p:cNvPr id="22587" name="Oval 59">
              <a:extLst>
                <a:ext uri="{FF2B5EF4-FFF2-40B4-BE49-F238E27FC236}">
                  <a16:creationId xmlns="" xmlns:a16="http://schemas.microsoft.com/office/drawing/2014/main" id="{52A25541-6D6B-CB4A-AE85-661118D8100B}"/>
                </a:ext>
              </a:extLst>
            </p:cNvPr>
            <p:cNvSpPr>
              <a:spLocks noChangeAspect="1" noChangeArrowheads="1"/>
            </p:cNvSpPr>
            <p:nvPr/>
          </p:nvSpPr>
          <p:spPr bwMode="auto">
            <a:xfrm>
              <a:off x="1342" y="2204"/>
              <a:ext cx="36" cy="35"/>
            </a:xfrm>
            <a:prstGeom prst="ellipse">
              <a:avLst/>
            </a:prstGeom>
            <a:solidFill>
              <a:srgbClr val="FFFF00"/>
            </a:solidFill>
            <a:ln w="1588">
              <a:solidFill>
                <a:srgbClr val="FFFF00"/>
              </a:solidFill>
              <a:round/>
              <a:headEnd/>
              <a:tailEnd/>
            </a:ln>
          </p:spPr>
          <p:txBody>
            <a:bodyPr/>
            <a:lstStyle/>
            <a:p>
              <a:endParaRPr lang="en-US"/>
            </a:p>
          </p:txBody>
        </p:sp>
        <p:sp>
          <p:nvSpPr>
            <p:cNvPr id="22588" name="Oval 60">
              <a:extLst>
                <a:ext uri="{FF2B5EF4-FFF2-40B4-BE49-F238E27FC236}">
                  <a16:creationId xmlns="" xmlns:a16="http://schemas.microsoft.com/office/drawing/2014/main" id="{4E54F5FE-E3C0-7B48-9885-CDA697F11B2B}"/>
                </a:ext>
              </a:extLst>
            </p:cNvPr>
            <p:cNvSpPr>
              <a:spLocks noChangeAspect="1" noChangeArrowheads="1"/>
            </p:cNvSpPr>
            <p:nvPr/>
          </p:nvSpPr>
          <p:spPr bwMode="auto">
            <a:xfrm>
              <a:off x="1328" y="2178"/>
              <a:ext cx="36" cy="35"/>
            </a:xfrm>
            <a:prstGeom prst="ellipse">
              <a:avLst/>
            </a:prstGeom>
            <a:solidFill>
              <a:srgbClr val="FFFF00"/>
            </a:solidFill>
            <a:ln w="1588">
              <a:solidFill>
                <a:srgbClr val="FFFF00"/>
              </a:solidFill>
              <a:round/>
              <a:headEnd/>
              <a:tailEnd/>
            </a:ln>
          </p:spPr>
          <p:txBody>
            <a:bodyPr/>
            <a:lstStyle/>
            <a:p>
              <a:endParaRPr lang="en-US"/>
            </a:p>
          </p:txBody>
        </p:sp>
        <p:sp>
          <p:nvSpPr>
            <p:cNvPr id="22589" name="Oval 61">
              <a:extLst>
                <a:ext uri="{FF2B5EF4-FFF2-40B4-BE49-F238E27FC236}">
                  <a16:creationId xmlns="" xmlns:a16="http://schemas.microsoft.com/office/drawing/2014/main" id="{A65B49C5-C4F2-994E-AEE9-DB3F8DE742C4}"/>
                </a:ext>
              </a:extLst>
            </p:cNvPr>
            <p:cNvSpPr>
              <a:spLocks noChangeAspect="1" noChangeArrowheads="1"/>
            </p:cNvSpPr>
            <p:nvPr/>
          </p:nvSpPr>
          <p:spPr bwMode="auto">
            <a:xfrm>
              <a:off x="1474" y="2213"/>
              <a:ext cx="35" cy="36"/>
            </a:xfrm>
            <a:prstGeom prst="ellipse">
              <a:avLst/>
            </a:prstGeom>
            <a:solidFill>
              <a:srgbClr val="FFFF00"/>
            </a:solidFill>
            <a:ln w="1588">
              <a:solidFill>
                <a:srgbClr val="FFFF00"/>
              </a:solidFill>
              <a:round/>
              <a:headEnd/>
              <a:tailEnd/>
            </a:ln>
          </p:spPr>
          <p:txBody>
            <a:bodyPr/>
            <a:lstStyle/>
            <a:p>
              <a:endParaRPr lang="en-US"/>
            </a:p>
          </p:txBody>
        </p:sp>
        <p:sp>
          <p:nvSpPr>
            <p:cNvPr id="22590" name="Oval 62">
              <a:extLst>
                <a:ext uri="{FF2B5EF4-FFF2-40B4-BE49-F238E27FC236}">
                  <a16:creationId xmlns="" xmlns:a16="http://schemas.microsoft.com/office/drawing/2014/main" id="{78691552-AA8E-A748-8394-A09FCA7D8797}"/>
                </a:ext>
              </a:extLst>
            </p:cNvPr>
            <p:cNvSpPr>
              <a:spLocks noChangeAspect="1" noChangeArrowheads="1"/>
            </p:cNvSpPr>
            <p:nvPr/>
          </p:nvSpPr>
          <p:spPr bwMode="auto">
            <a:xfrm>
              <a:off x="1594" y="2133"/>
              <a:ext cx="35" cy="35"/>
            </a:xfrm>
            <a:prstGeom prst="ellipse">
              <a:avLst/>
            </a:prstGeom>
            <a:solidFill>
              <a:srgbClr val="FFFF00"/>
            </a:solidFill>
            <a:ln w="1588">
              <a:solidFill>
                <a:srgbClr val="FFFF00"/>
              </a:solidFill>
              <a:round/>
              <a:headEnd/>
              <a:tailEnd/>
            </a:ln>
          </p:spPr>
          <p:txBody>
            <a:bodyPr/>
            <a:lstStyle/>
            <a:p>
              <a:endParaRPr lang="en-US"/>
            </a:p>
          </p:txBody>
        </p:sp>
        <p:sp>
          <p:nvSpPr>
            <p:cNvPr id="22591" name="Oval 63">
              <a:extLst>
                <a:ext uri="{FF2B5EF4-FFF2-40B4-BE49-F238E27FC236}">
                  <a16:creationId xmlns="" xmlns:a16="http://schemas.microsoft.com/office/drawing/2014/main" id="{8E10B110-E776-5946-A7B3-01C10B64034D}"/>
                </a:ext>
              </a:extLst>
            </p:cNvPr>
            <p:cNvSpPr>
              <a:spLocks noChangeAspect="1" noChangeArrowheads="1"/>
            </p:cNvSpPr>
            <p:nvPr/>
          </p:nvSpPr>
          <p:spPr bwMode="auto">
            <a:xfrm>
              <a:off x="1505" y="1892"/>
              <a:ext cx="35" cy="35"/>
            </a:xfrm>
            <a:prstGeom prst="ellipse">
              <a:avLst/>
            </a:prstGeom>
            <a:solidFill>
              <a:srgbClr val="FFFF00"/>
            </a:solidFill>
            <a:ln w="1588">
              <a:solidFill>
                <a:srgbClr val="FFFF00"/>
              </a:solidFill>
              <a:round/>
              <a:headEnd/>
              <a:tailEnd/>
            </a:ln>
          </p:spPr>
          <p:txBody>
            <a:bodyPr/>
            <a:lstStyle/>
            <a:p>
              <a:endParaRPr lang="en-US"/>
            </a:p>
          </p:txBody>
        </p:sp>
        <p:sp>
          <p:nvSpPr>
            <p:cNvPr id="22592" name="Oval 64">
              <a:extLst>
                <a:ext uri="{FF2B5EF4-FFF2-40B4-BE49-F238E27FC236}">
                  <a16:creationId xmlns="" xmlns:a16="http://schemas.microsoft.com/office/drawing/2014/main" id="{53353E6A-A220-9A45-BE31-8E3F3046B69C}"/>
                </a:ext>
              </a:extLst>
            </p:cNvPr>
            <p:cNvSpPr>
              <a:spLocks noChangeAspect="1" noChangeArrowheads="1"/>
            </p:cNvSpPr>
            <p:nvPr/>
          </p:nvSpPr>
          <p:spPr bwMode="auto">
            <a:xfrm>
              <a:off x="1218" y="2105"/>
              <a:ext cx="35" cy="35"/>
            </a:xfrm>
            <a:prstGeom prst="ellipse">
              <a:avLst/>
            </a:prstGeom>
            <a:solidFill>
              <a:srgbClr val="FFFF00"/>
            </a:solidFill>
            <a:ln w="1588">
              <a:solidFill>
                <a:srgbClr val="FFFF00"/>
              </a:solidFill>
              <a:round/>
              <a:headEnd/>
              <a:tailEnd/>
            </a:ln>
          </p:spPr>
          <p:txBody>
            <a:bodyPr/>
            <a:lstStyle/>
            <a:p>
              <a:endParaRPr lang="en-US"/>
            </a:p>
          </p:txBody>
        </p:sp>
        <p:sp>
          <p:nvSpPr>
            <p:cNvPr id="22593" name="Oval 65">
              <a:extLst>
                <a:ext uri="{FF2B5EF4-FFF2-40B4-BE49-F238E27FC236}">
                  <a16:creationId xmlns="" xmlns:a16="http://schemas.microsoft.com/office/drawing/2014/main" id="{5233EAF0-2AF1-DC49-8735-09B6C914B301}"/>
                </a:ext>
              </a:extLst>
            </p:cNvPr>
            <p:cNvSpPr>
              <a:spLocks noChangeAspect="1" noChangeArrowheads="1"/>
            </p:cNvSpPr>
            <p:nvPr/>
          </p:nvSpPr>
          <p:spPr bwMode="auto">
            <a:xfrm>
              <a:off x="1035" y="1913"/>
              <a:ext cx="36" cy="35"/>
            </a:xfrm>
            <a:prstGeom prst="ellipse">
              <a:avLst/>
            </a:prstGeom>
            <a:solidFill>
              <a:srgbClr val="FFFF00"/>
            </a:solidFill>
            <a:ln w="1588">
              <a:solidFill>
                <a:srgbClr val="FFFF00"/>
              </a:solidFill>
              <a:round/>
              <a:headEnd/>
              <a:tailEnd/>
            </a:ln>
          </p:spPr>
          <p:txBody>
            <a:bodyPr/>
            <a:lstStyle/>
            <a:p>
              <a:endParaRPr lang="en-US"/>
            </a:p>
          </p:txBody>
        </p:sp>
        <p:sp>
          <p:nvSpPr>
            <p:cNvPr id="22594" name="Oval 66">
              <a:extLst>
                <a:ext uri="{FF2B5EF4-FFF2-40B4-BE49-F238E27FC236}">
                  <a16:creationId xmlns="" xmlns:a16="http://schemas.microsoft.com/office/drawing/2014/main" id="{4C98EE48-7BBF-8F41-9008-E4686F4ECD9D}"/>
                </a:ext>
              </a:extLst>
            </p:cNvPr>
            <p:cNvSpPr>
              <a:spLocks noChangeAspect="1" noChangeArrowheads="1"/>
            </p:cNvSpPr>
            <p:nvPr/>
          </p:nvSpPr>
          <p:spPr bwMode="auto">
            <a:xfrm>
              <a:off x="1148" y="1930"/>
              <a:ext cx="36" cy="36"/>
            </a:xfrm>
            <a:prstGeom prst="ellipse">
              <a:avLst/>
            </a:prstGeom>
            <a:solidFill>
              <a:srgbClr val="FFFF00"/>
            </a:solidFill>
            <a:ln w="1588">
              <a:solidFill>
                <a:srgbClr val="FFFF00"/>
              </a:solidFill>
              <a:round/>
              <a:headEnd/>
              <a:tailEnd/>
            </a:ln>
          </p:spPr>
          <p:txBody>
            <a:bodyPr/>
            <a:lstStyle/>
            <a:p>
              <a:endParaRPr lang="en-US"/>
            </a:p>
          </p:txBody>
        </p:sp>
        <p:sp>
          <p:nvSpPr>
            <p:cNvPr id="22595" name="Oval 67">
              <a:extLst>
                <a:ext uri="{FF2B5EF4-FFF2-40B4-BE49-F238E27FC236}">
                  <a16:creationId xmlns="" xmlns:a16="http://schemas.microsoft.com/office/drawing/2014/main" id="{778EDB12-1670-4E4C-8DE1-AD1FBCF71267}"/>
                </a:ext>
              </a:extLst>
            </p:cNvPr>
            <p:cNvSpPr>
              <a:spLocks noChangeAspect="1" noChangeArrowheads="1"/>
            </p:cNvSpPr>
            <p:nvPr/>
          </p:nvSpPr>
          <p:spPr bwMode="auto">
            <a:xfrm>
              <a:off x="1301" y="2167"/>
              <a:ext cx="36" cy="36"/>
            </a:xfrm>
            <a:prstGeom prst="ellipse">
              <a:avLst/>
            </a:prstGeom>
            <a:solidFill>
              <a:srgbClr val="FFFF00"/>
            </a:solidFill>
            <a:ln w="1588">
              <a:solidFill>
                <a:srgbClr val="FFFF00"/>
              </a:solidFill>
              <a:round/>
              <a:headEnd/>
              <a:tailEnd/>
            </a:ln>
          </p:spPr>
          <p:txBody>
            <a:bodyPr/>
            <a:lstStyle/>
            <a:p>
              <a:endParaRPr lang="en-US"/>
            </a:p>
          </p:txBody>
        </p:sp>
        <p:sp>
          <p:nvSpPr>
            <p:cNvPr id="22596" name="Oval 68">
              <a:extLst>
                <a:ext uri="{FF2B5EF4-FFF2-40B4-BE49-F238E27FC236}">
                  <a16:creationId xmlns="" xmlns:a16="http://schemas.microsoft.com/office/drawing/2014/main" id="{6E11B743-7591-DD43-AAD4-206FB42FED11}"/>
                </a:ext>
              </a:extLst>
            </p:cNvPr>
            <p:cNvSpPr>
              <a:spLocks noChangeAspect="1" noChangeArrowheads="1"/>
            </p:cNvSpPr>
            <p:nvPr/>
          </p:nvSpPr>
          <p:spPr bwMode="auto">
            <a:xfrm>
              <a:off x="1122" y="2206"/>
              <a:ext cx="35" cy="35"/>
            </a:xfrm>
            <a:prstGeom prst="ellipse">
              <a:avLst/>
            </a:prstGeom>
            <a:solidFill>
              <a:srgbClr val="FFFF00"/>
            </a:solidFill>
            <a:ln w="1588">
              <a:solidFill>
                <a:srgbClr val="FFFF00"/>
              </a:solidFill>
              <a:round/>
              <a:headEnd/>
              <a:tailEnd/>
            </a:ln>
          </p:spPr>
          <p:txBody>
            <a:bodyPr/>
            <a:lstStyle/>
            <a:p>
              <a:endParaRPr lang="en-US"/>
            </a:p>
          </p:txBody>
        </p:sp>
        <p:sp>
          <p:nvSpPr>
            <p:cNvPr id="22597" name="Oval 69">
              <a:extLst>
                <a:ext uri="{FF2B5EF4-FFF2-40B4-BE49-F238E27FC236}">
                  <a16:creationId xmlns="" xmlns:a16="http://schemas.microsoft.com/office/drawing/2014/main" id="{8B1200A9-144D-B346-AE57-CC043AEE7E1A}"/>
                </a:ext>
              </a:extLst>
            </p:cNvPr>
            <p:cNvSpPr>
              <a:spLocks noChangeAspect="1" noChangeArrowheads="1"/>
            </p:cNvSpPr>
            <p:nvPr/>
          </p:nvSpPr>
          <p:spPr bwMode="auto">
            <a:xfrm>
              <a:off x="1460" y="1953"/>
              <a:ext cx="35" cy="36"/>
            </a:xfrm>
            <a:prstGeom prst="ellipse">
              <a:avLst/>
            </a:prstGeom>
            <a:solidFill>
              <a:srgbClr val="FFFF00"/>
            </a:solidFill>
            <a:ln w="1588">
              <a:solidFill>
                <a:srgbClr val="FFFF00"/>
              </a:solidFill>
              <a:round/>
              <a:headEnd/>
              <a:tailEnd/>
            </a:ln>
          </p:spPr>
          <p:txBody>
            <a:bodyPr/>
            <a:lstStyle/>
            <a:p>
              <a:endParaRPr lang="en-US"/>
            </a:p>
          </p:txBody>
        </p:sp>
        <p:sp>
          <p:nvSpPr>
            <p:cNvPr id="22598" name="Oval 70">
              <a:extLst>
                <a:ext uri="{FF2B5EF4-FFF2-40B4-BE49-F238E27FC236}">
                  <a16:creationId xmlns="" xmlns:a16="http://schemas.microsoft.com/office/drawing/2014/main" id="{5ABACB1B-E681-0E47-A06B-115FD2B46081}"/>
                </a:ext>
              </a:extLst>
            </p:cNvPr>
            <p:cNvSpPr>
              <a:spLocks noChangeAspect="1" noChangeArrowheads="1"/>
            </p:cNvSpPr>
            <p:nvPr/>
          </p:nvSpPr>
          <p:spPr bwMode="auto">
            <a:xfrm>
              <a:off x="1567" y="1957"/>
              <a:ext cx="36" cy="36"/>
            </a:xfrm>
            <a:prstGeom prst="ellipse">
              <a:avLst/>
            </a:prstGeom>
            <a:solidFill>
              <a:srgbClr val="FFFF00"/>
            </a:solidFill>
            <a:ln w="1588">
              <a:solidFill>
                <a:srgbClr val="FFFF00"/>
              </a:solidFill>
              <a:round/>
              <a:headEnd/>
              <a:tailEnd/>
            </a:ln>
          </p:spPr>
          <p:txBody>
            <a:bodyPr/>
            <a:lstStyle/>
            <a:p>
              <a:endParaRPr lang="en-US"/>
            </a:p>
          </p:txBody>
        </p:sp>
        <p:sp>
          <p:nvSpPr>
            <p:cNvPr id="22599" name="Oval 71">
              <a:extLst>
                <a:ext uri="{FF2B5EF4-FFF2-40B4-BE49-F238E27FC236}">
                  <a16:creationId xmlns="" xmlns:a16="http://schemas.microsoft.com/office/drawing/2014/main" id="{99253EB3-365F-5445-9DDC-1BEF0400A27B}"/>
                </a:ext>
              </a:extLst>
            </p:cNvPr>
            <p:cNvSpPr>
              <a:spLocks noChangeAspect="1" noChangeArrowheads="1"/>
            </p:cNvSpPr>
            <p:nvPr/>
          </p:nvSpPr>
          <p:spPr bwMode="auto">
            <a:xfrm>
              <a:off x="1390" y="2202"/>
              <a:ext cx="36" cy="35"/>
            </a:xfrm>
            <a:prstGeom prst="ellipse">
              <a:avLst/>
            </a:prstGeom>
            <a:solidFill>
              <a:srgbClr val="FFFF00"/>
            </a:solidFill>
            <a:ln w="1588">
              <a:solidFill>
                <a:srgbClr val="FFFF00"/>
              </a:solidFill>
              <a:round/>
              <a:headEnd/>
              <a:tailEnd/>
            </a:ln>
          </p:spPr>
          <p:txBody>
            <a:bodyPr/>
            <a:lstStyle/>
            <a:p>
              <a:endParaRPr lang="en-US"/>
            </a:p>
          </p:txBody>
        </p:sp>
        <p:sp>
          <p:nvSpPr>
            <p:cNvPr id="22600" name="Oval 72">
              <a:extLst>
                <a:ext uri="{FF2B5EF4-FFF2-40B4-BE49-F238E27FC236}">
                  <a16:creationId xmlns="" xmlns:a16="http://schemas.microsoft.com/office/drawing/2014/main" id="{1B957673-2575-E649-928C-89190CB42D28}"/>
                </a:ext>
              </a:extLst>
            </p:cNvPr>
            <p:cNvSpPr>
              <a:spLocks noChangeAspect="1" noChangeArrowheads="1"/>
            </p:cNvSpPr>
            <p:nvPr/>
          </p:nvSpPr>
          <p:spPr bwMode="auto">
            <a:xfrm>
              <a:off x="1252" y="2266"/>
              <a:ext cx="36" cy="36"/>
            </a:xfrm>
            <a:prstGeom prst="ellipse">
              <a:avLst/>
            </a:prstGeom>
            <a:solidFill>
              <a:srgbClr val="FFFF00"/>
            </a:solidFill>
            <a:ln w="1588">
              <a:solidFill>
                <a:srgbClr val="FFFF00"/>
              </a:solidFill>
              <a:round/>
              <a:headEnd/>
              <a:tailEnd/>
            </a:ln>
          </p:spPr>
          <p:txBody>
            <a:bodyPr/>
            <a:lstStyle/>
            <a:p>
              <a:endParaRPr lang="en-US"/>
            </a:p>
          </p:txBody>
        </p:sp>
        <p:sp>
          <p:nvSpPr>
            <p:cNvPr id="22601" name="Oval 73">
              <a:extLst>
                <a:ext uri="{FF2B5EF4-FFF2-40B4-BE49-F238E27FC236}">
                  <a16:creationId xmlns="" xmlns:a16="http://schemas.microsoft.com/office/drawing/2014/main" id="{8F9D6087-B306-AB4F-9C3F-43FE81A1F514}"/>
                </a:ext>
              </a:extLst>
            </p:cNvPr>
            <p:cNvSpPr>
              <a:spLocks noChangeAspect="1" noChangeArrowheads="1"/>
            </p:cNvSpPr>
            <p:nvPr/>
          </p:nvSpPr>
          <p:spPr bwMode="auto">
            <a:xfrm>
              <a:off x="1708" y="2270"/>
              <a:ext cx="36" cy="36"/>
            </a:xfrm>
            <a:prstGeom prst="ellipse">
              <a:avLst/>
            </a:prstGeom>
            <a:solidFill>
              <a:srgbClr val="FFFF00"/>
            </a:solidFill>
            <a:ln w="1588">
              <a:solidFill>
                <a:srgbClr val="FFFF00"/>
              </a:solidFill>
              <a:round/>
              <a:headEnd/>
              <a:tailEnd/>
            </a:ln>
          </p:spPr>
          <p:txBody>
            <a:bodyPr/>
            <a:lstStyle/>
            <a:p>
              <a:endParaRPr lang="en-US"/>
            </a:p>
          </p:txBody>
        </p:sp>
        <p:sp>
          <p:nvSpPr>
            <p:cNvPr id="22602" name="Oval 74">
              <a:extLst>
                <a:ext uri="{FF2B5EF4-FFF2-40B4-BE49-F238E27FC236}">
                  <a16:creationId xmlns="" xmlns:a16="http://schemas.microsoft.com/office/drawing/2014/main" id="{184363DE-E879-D64C-A0FD-3C359D0FEBDD}"/>
                </a:ext>
              </a:extLst>
            </p:cNvPr>
            <p:cNvSpPr>
              <a:spLocks noChangeAspect="1" noChangeArrowheads="1"/>
            </p:cNvSpPr>
            <p:nvPr/>
          </p:nvSpPr>
          <p:spPr bwMode="auto">
            <a:xfrm>
              <a:off x="1715" y="2292"/>
              <a:ext cx="35" cy="36"/>
            </a:xfrm>
            <a:prstGeom prst="ellipse">
              <a:avLst/>
            </a:prstGeom>
            <a:solidFill>
              <a:srgbClr val="FFFF00"/>
            </a:solidFill>
            <a:ln w="1588">
              <a:solidFill>
                <a:srgbClr val="FFFF00"/>
              </a:solidFill>
              <a:round/>
              <a:headEnd/>
              <a:tailEnd/>
            </a:ln>
          </p:spPr>
          <p:txBody>
            <a:bodyPr/>
            <a:lstStyle/>
            <a:p>
              <a:endParaRPr lang="en-US"/>
            </a:p>
          </p:txBody>
        </p:sp>
        <p:sp>
          <p:nvSpPr>
            <p:cNvPr id="22603" name="Oval 75">
              <a:extLst>
                <a:ext uri="{FF2B5EF4-FFF2-40B4-BE49-F238E27FC236}">
                  <a16:creationId xmlns="" xmlns:a16="http://schemas.microsoft.com/office/drawing/2014/main" id="{CB0773DE-8208-8743-8281-7CA813C5CB66}"/>
                </a:ext>
              </a:extLst>
            </p:cNvPr>
            <p:cNvSpPr>
              <a:spLocks noChangeAspect="1" noChangeArrowheads="1"/>
            </p:cNvSpPr>
            <p:nvPr/>
          </p:nvSpPr>
          <p:spPr bwMode="auto">
            <a:xfrm>
              <a:off x="1784" y="2343"/>
              <a:ext cx="35" cy="36"/>
            </a:xfrm>
            <a:prstGeom prst="ellipse">
              <a:avLst/>
            </a:prstGeom>
            <a:solidFill>
              <a:srgbClr val="FFFF00"/>
            </a:solidFill>
            <a:ln w="1588">
              <a:solidFill>
                <a:srgbClr val="FFFF00"/>
              </a:solidFill>
              <a:round/>
              <a:headEnd/>
              <a:tailEnd/>
            </a:ln>
          </p:spPr>
          <p:txBody>
            <a:bodyPr/>
            <a:lstStyle/>
            <a:p>
              <a:endParaRPr lang="en-US"/>
            </a:p>
          </p:txBody>
        </p:sp>
        <p:sp>
          <p:nvSpPr>
            <p:cNvPr id="22604" name="Oval 76">
              <a:extLst>
                <a:ext uri="{FF2B5EF4-FFF2-40B4-BE49-F238E27FC236}">
                  <a16:creationId xmlns="" xmlns:a16="http://schemas.microsoft.com/office/drawing/2014/main" id="{E6EF29F3-3944-AE49-9331-9CC7AE90849F}"/>
                </a:ext>
              </a:extLst>
            </p:cNvPr>
            <p:cNvSpPr>
              <a:spLocks noChangeAspect="1" noChangeArrowheads="1"/>
            </p:cNvSpPr>
            <p:nvPr/>
          </p:nvSpPr>
          <p:spPr bwMode="auto">
            <a:xfrm>
              <a:off x="1929" y="2263"/>
              <a:ext cx="35" cy="36"/>
            </a:xfrm>
            <a:prstGeom prst="ellipse">
              <a:avLst/>
            </a:prstGeom>
            <a:solidFill>
              <a:srgbClr val="FFFF00"/>
            </a:solidFill>
            <a:ln w="1588">
              <a:solidFill>
                <a:srgbClr val="FFFF00"/>
              </a:solidFill>
              <a:round/>
              <a:headEnd/>
              <a:tailEnd/>
            </a:ln>
          </p:spPr>
          <p:txBody>
            <a:bodyPr/>
            <a:lstStyle/>
            <a:p>
              <a:endParaRPr lang="en-US"/>
            </a:p>
          </p:txBody>
        </p:sp>
        <p:sp>
          <p:nvSpPr>
            <p:cNvPr id="22605" name="Oval 77">
              <a:extLst>
                <a:ext uri="{FF2B5EF4-FFF2-40B4-BE49-F238E27FC236}">
                  <a16:creationId xmlns="" xmlns:a16="http://schemas.microsoft.com/office/drawing/2014/main" id="{F1B4DBBB-56A4-F343-9148-F7B559E79383}"/>
                </a:ext>
              </a:extLst>
            </p:cNvPr>
            <p:cNvSpPr>
              <a:spLocks noChangeAspect="1" noChangeArrowheads="1"/>
            </p:cNvSpPr>
            <p:nvPr/>
          </p:nvSpPr>
          <p:spPr bwMode="auto">
            <a:xfrm>
              <a:off x="1152" y="2538"/>
              <a:ext cx="36" cy="35"/>
            </a:xfrm>
            <a:prstGeom prst="ellipse">
              <a:avLst/>
            </a:prstGeom>
            <a:solidFill>
              <a:srgbClr val="FFFF00"/>
            </a:solidFill>
            <a:ln w="1588">
              <a:solidFill>
                <a:srgbClr val="FFFF00"/>
              </a:solidFill>
              <a:round/>
              <a:headEnd/>
              <a:tailEnd/>
            </a:ln>
          </p:spPr>
          <p:txBody>
            <a:bodyPr/>
            <a:lstStyle/>
            <a:p>
              <a:endParaRPr lang="en-US"/>
            </a:p>
          </p:txBody>
        </p:sp>
        <p:sp>
          <p:nvSpPr>
            <p:cNvPr id="22606" name="Oval 78">
              <a:extLst>
                <a:ext uri="{FF2B5EF4-FFF2-40B4-BE49-F238E27FC236}">
                  <a16:creationId xmlns="" xmlns:a16="http://schemas.microsoft.com/office/drawing/2014/main" id="{290C0402-0951-864B-A7EA-448EA7AB040A}"/>
                </a:ext>
              </a:extLst>
            </p:cNvPr>
            <p:cNvSpPr>
              <a:spLocks noChangeAspect="1" noChangeArrowheads="1"/>
            </p:cNvSpPr>
            <p:nvPr/>
          </p:nvSpPr>
          <p:spPr bwMode="auto">
            <a:xfrm>
              <a:off x="1819" y="2233"/>
              <a:ext cx="35" cy="35"/>
            </a:xfrm>
            <a:prstGeom prst="ellipse">
              <a:avLst/>
            </a:prstGeom>
            <a:solidFill>
              <a:srgbClr val="FFFF00"/>
            </a:solidFill>
            <a:ln w="1588">
              <a:solidFill>
                <a:srgbClr val="FFFF00"/>
              </a:solidFill>
              <a:round/>
              <a:headEnd/>
              <a:tailEnd/>
            </a:ln>
          </p:spPr>
          <p:txBody>
            <a:bodyPr/>
            <a:lstStyle/>
            <a:p>
              <a:endParaRPr lang="en-US"/>
            </a:p>
          </p:txBody>
        </p:sp>
        <p:sp>
          <p:nvSpPr>
            <p:cNvPr id="22607" name="Oval 79">
              <a:extLst>
                <a:ext uri="{FF2B5EF4-FFF2-40B4-BE49-F238E27FC236}">
                  <a16:creationId xmlns="" xmlns:a16="http://schemas.microsoft.com/office/drawing/2014/main" id="{7CAB5C2C-D639-2545-85A9-97516B0541E3}"/>
                </a:ext>
              </a:extLst>
            </p:cNvPr>
            <p:cNvSpPr>
              <a:spLocks noChangeAspect="1" noChangeArrowheads="1"/>
            </p:cNvSpPr>
            <p:nvPr/>
          </p:nvSpPr>
          <p:spPr bwMode="auto">
            <a:xfrm>
              <a:off x="1570" y="2353"/>
              <a:ext cx="35" cy="35"/>
            </a:xfrm>
            <a:prstGeom prst="ellipse">
              <a:avLst/>
            </a:prstGeom>
            <a:solidFill>
              <a:srgbClr val="FFFF00"/>
            </a:solidFill>
            <a:ln w="1588">
              <a:solidFill>
                <a:srgbClr val="FFFF00"/>
              </a:solidFill>
              <a:round/>
              <a:headEnd/>
              <a:tailEnd/>
            </a:ln>
          </p:spPr>
          <p:txBody>
            <a:bodyPr/>
            <a:lstStyle/>
            <a:p>
              <a:endParaRPr lang="en-US"/>
            </a:p>
          </p:txBody>
        </p:sp>
        <p:sp>
          <p:nvSpPr>
            <p:cNvPr id="22608" name="Oval 80">
              <a:extLst>
                <a:ext uri="{FF2B5EF4-FFF2-40B4-BE49-F238E27FC236}">
                  <a16:creationId xmlns="" xmlns:a16="http://schemas.microsoft.com/office/drawing/2014/main" id="{F29BF7C8-873C-9F4A-A989-8EAA828024D4}"/>
                </a:ext>
              </a:extLst>
            </p:cNvPr>
            <p:cNvSpPr>
              <a:spLocks noChangeAspect="1" noChangeArrowheads="1"/>
            </p:cNvSpPr>
            <p:nvPr/>
          </p:nvSpPr>
          <p:spPr bwMode="auto">
            <a:xfrm>
              <a:off x="1653" y="2199"/>
              <a:ext cx="36" cy="36"/>
            </a:xfrm>
            <a:prstGeom prst="ellipse">
              <a:avLst/>
            </a:prstGeom>
            <a:solidFill>
              <a:srgbClr val="FFFF00"/>
            </a:solidFill>
            <a:ln w="1588">
              <a:solidFill>
                <a:srgbClr val="FFFF00"/>
              </a:solidFill>
              <a:round/>
              <a:headEnd/>
              <a:tailEnd/>
            </a:ln>
          </p:spPr>
          <p:txBody>
            <a:bodyPr/>
            <a:lstStyle/>
            <a:p>
              <a:endParaRPr lang="en-US"/>
            </a:p>
          </p:txBody>
        </p:sp>
        <p:sp>
          <p:nvSpPr>
            <p:cNvPr id="22609" name="Oval 81">
              <a:extLst>
                <a:ext uri="{FF2B5EF4-FFF2-40B4-BE49-F238E27FC236}">
                  <a16:creationId xmlns="" xmlns:a16="http://schemas.microsoft.com/office/drawing/2014/main" id="{601856F2-18C7-7946-8C09-407F6AE8D845}"/>
                </a:ext>
              </a:extLst>
            </p:cNvPr>
            <p:cNvSpPr>
              <a:spLocks noChangeAspect="1" noChangeArrowheads="1"/>
            </p:cNvSpPr>
            <p:nvPr/>
          </p:nvSpPr>
          <p:spPr bwMode="auto">
            <a:xfrm>
              <a:off x="1767" y="2129"/>
              <a:ext cx="35" cy="35"/>
            </a:xfrm>
            <a:prstGeom prst="ellipse">
              <a:avLst/>
            </a:prstGeom>
            <a:solidFill>
              <a:srgbClr val="FFFF00"/>
            </a:solidFill>
            <a:ln w="1588">
              <a:solidFill>
                <a:srgbClr val="FFFF00"/>
              </a:solidFill>
              <a:round/>
              <a:headEnd/>
              <a:tailEnd/>
            </a:ln>
          </p:spPr>
          <p:txBody>
            <a:bodyPr/>
            <a:lstStyle/>
            <a:p>
              <a:endParaRPr lang="en-US"/>
            </a:p>
          </p:txBody>
        </p:sp>
        <p:sp>
          <p:nvSpPr>
            <p:cNvPr id="22610" name="Oval 82">
              <a:extLst>
                <a:ext uri="{FF2B5EF4-FFF2-40B4-BE49-F238E27FC236}">
                  <a16:creationId xmlns="" xmlns:a16="http://schemas.microsoft.com/office/drawing/2014/main" id="{9BB19005-68D9-B445-9BF7-CD8F342C5A22}"/>
                </a:ext>
              </a:extLst>
            </p:cNvPr>
            <p:cNvSpPr>
              <a:spLocks noChangeAspect="1" noChangeArrowheads="1"/>
            </p:cNvSpPr>
            <p:nvPr/>
          </p:nvSpPr>
          <p:spPr bwMode="auto">
            <a:xfrm>
              <a:off x="1318" y="2294"/>
              <a:ext cx="36" cy="36"/>
            </a:xfrm>
            <a:prstGeom prst="ellipse">
              <a:avLst/>
            </a:prstGeom>
            <a:solidFill>
              <a:srgbClr val="FFFF00"/>
            </a:solidFill>
            <a:ln w="1588">
              <a:solidFill>
                <a:srgbClr val="FFFF00"/>
              </a:solidFill>
              <a:round/>
              <a:headEnd/>
              <a:tailEnd/>
            </a:ln>
          </p:spPr>
          <p:txBody>
            <a:bodyPr/>
            <a:lstStyle/>
            <a:p>
              <a:endParaRPr lang="en-US"/>
            </a:p>
          </p:txBody>
        </p:sp>
        <p:sp>
          <p:nvSpPr>
            <p:cNvPr id="22611" name="Oval 83">
              <a:extLst>
                <a:ext uri="{FF2B5EF4-FFF2-40B4-BE49-F238E27FC236}">
                  <a16:creationId xmlns="" xmlns:a16="http://schemas.microsoft.com/office/drawing/2014/main" id="{C64FDCD6-639E-AC4F-896A-28945609FC14}"/>
                </a:ext>
              </a:extLst>
            </p:cNvPr>
            <p:cNvSpPr>
              <a:spLocks noChangeAspect="1" noChangeArrowheads="1"/>
            </p:cNvSpPr>
            <p:nvPr/>
          </p:nvSpPr>
          <p:spPr bwMode="auto">
            <a:xfrm>
              <a:off x="1950" y="2132"/>
              <a:ext cx="36" cy="35"/>
            </a:xfrm>
            <a:prstGeom prst="ellipse">
              <a:avLst/>
            </a:prstGeom>
            <a:solidFill>
              <a:srgbClr val="FFFF00"/>
            </a:solidFill>
            <a:ln w="1588">
              <a:solidFill>
                <a:srgbClr val="FFFF00"/>
              </a:solidFill>
              <a:round/>
              <a:headEnd/>
              <a:tailEnd/>
            </a:ln>
          </p:spPr>
          <p:txBody>
            <a:bodyPr/>
            <a:lstStyle/>
            <a:p>
              <a:endParaRPr lang="en-US"/>
            </a:p>
          </p:txBody>
        </p:sp>
        <p:sp>
          <p:nvSpPr>
            <p:cNvPr id="22612" name="Oval 84">
              <a:extLst>
                <a:ext uri="{FF2B5EF4-FFF2-40B4-BE49-F238E27FC236}">
                  <a16:creationId xmlns="" xmlns:a16="http://schemas.microsoft.com/office/drawing/2014/main" id="{527528A1-6539-DA4A-90B1-8F427C5E68F2}"/>
                </a:ext>
              </a:extLst>
            </p:cNvPr>
            <p:cNvSpPr>
              <a:spLocks noChangeAspect="1" noChangeArrowheads="1"/>
            </p:cNvSpPr>
            <p:nvPr/>
          </p:nvSpPr>
          <p:spPr bwMode="auto">
            <a:xfrm>
              <a:off x="1580" y="2176"/>
              <a:ext cx="36" cy="35"/>
            </a:xfrm>
            <a:prstGeom prst="ellipse">
              <a:avLst/>
            </a:prstGeom>
            <a:solidFill>
              <a:srgbClr val="FFFF00"/>
            </a:solidFill>
            <a:ln w="1588">
              <a:solidFill>
                <a:srgbClr val="FFFF00"/>
              </a:solidFill>
              <a:round/>
              <a:headEnd/>
              <a:tailEnd/>
            </a:ln>
          </p:spPr>
          <p:txBody>
            <a:bodyPr/>
            <a:lstStyle/>
            <a:p>
              <a:endParaRPr lang="en-US"/>
            </a:p>
          </p:txBody>
        </p:sp>
        <p:sp>
          <p:nvSpPr>
            <p:cNvPr id="22613" name="Oval 85">
              <a:extLst>
                <a:ext uri="{FF2B5EF4-FFF2-40B4-BE49-F238E27FC236}">
                  <a16:creationId xmlns="" xmlns:a16="http://schemas.microsoft.com/office/drawing/2014/main" id="{01984BA4-42B4-A143-ADB9-DD8D69AF00BD}"/>
                </a:ext>
              </a:extLst>
            </p:cNvPr>
            <p:cNvSpPr>
              <a:spLocks noChangeAspect="1" noChangeArrowheads="1"/>
            </p:cNvSpPr>
            <p:nvPr/>
          </p:nvSpPr>
          <p:spPr bwMode="auto">
            <a:xfrm>
              <a:off x="1743" y="2445"/>
              <a:ext cx="35" cy="35"/>
            </a:xfrm>
            <a:prstGeom prst="ellipse">
              <a:avLst/>
            </a:prstGeom>
            <a:solidFill>
              <a:srgbClr val="FFFF00"/>
            </a:solidFill>
            <a:ln w="1588">
              <a:solidFill>
                <a:srgbClr val="FFFF00"/>
              </a:solidFill>
              <a:round/>
              <a:headEnd/>
              <a:tailEnd/>
            </a:ln>
          </p:spPr>
          <p:txBody>
            <a:bodyPr/>
            <a:lstStyle/>
            <a:p>
              <a:endParaRPr lang="en-US"/>
            </a:p>
          </p:txBody>
        </p:sp>
        <p:sp>
          <p:nvSpPr>
            <p:cNvPr id="22614" name="Oval 86">
              <a:extLst>
                <a:ext uri="{FF2B5EF4-FFF2-40B4-BE49-F238E27FC236}">
                  <a16:creationId xmlns="" xmlns:a16="http://schemas.microsoft.com/office/drawing/2014/main" id="{172E78D4-50D1-FE48-8636-F3CA42B4E25B}"/>
                </a:ext>
              </a:extLst>
            </p:cNvPr>
            <p:cNvSpPr>
              <a:spLocks noChangeAspect="1" noChangeArrowheads="1"/>
            </p:cNvSpPr>
            <p:nvPr/>
          </p:nvSpPr>
          <p:spPr bwMode="auto">
            <a:xfrm>
              <a:off x="1729" y="2521"/>
              <a:ext cx="36" cy="35"/>
            </a:xfrm>
            <a:prstGeom prst="ellipse">
              <a:avLst/>
            </a:prstGeom>
            <a:solidFill>
              <a:srgbClr val="FFFF00"/>
            </a:solidFill>
            <a:ln w="1588">
              <a:solidFill>
                <a:srgbClr val="FFFF00"/>
              </a:solidFill>
              <a:round/>
              <a:headEnd/>
              <a:tailEnd/>
            </a:ln>
          </p:spPr>
          <p:txBody>
            <a:bodyPr/>
            <a:lstStyle/>
            <a:p>
              <a:endParaRPr lang="en-US"/>
            </a:p>
          </p:txBody>
        </p:sp>
        <p:sp>
          <p:nvSpPr>
            <p:cNvPr id="22615" name="Oval 87">
              <a:extLst>
                <a:ext uri="{FF2B5EF4-FFF2-40B4-BE49-F238E27FC236}">
                  <a16:creationId xmlns="" xmlns:a16="http://schemas.microsoft.com/office/drawing/2014/main" id="{09D6D940-8974-974C-BE56-373BFDE968A5}"/>
                </a:ext>
              </a:extLst>
            </p:cNvPr>
            <p:cNvSpPr>
              <a:spLocks noChangeAspect="1" noChangeArrowheads="1"/>
            </p:cNvSpPr>
            <p:nvPr/>
          </p:nvSpPr>
          <p:spPr bwMode="auto">
            <a:xfrm>
              <a:off x="1535" y="2574"/>
              <a:ext cx="36" cy="36"/>
            </a:xfrm>
            <a:prstGeom prst="ellipse">
              <a:avLst/>
            </a:prstGeom>
            <a:solidFill>
              <a:srgbClr val="FFFF00"/>
            </a:solidFill>
            <a:ln w="1588">
              <a:solidFill>
                <a:srgbClr val="FFFF00"/>
              </a:solidFill>
              <a:round/>
              <a:headEnd/>
              <a:tailEnd/>
            </a:ln>
          </p:spPr>
          <p:txBody>
            <a:bodyPr/>
            <a:lstStyle/>
            <a:p>
              <a:endParaRPr lang="en-US"/>
            </a:p>
          </p:txBody>
        </p:sp>
        <p:sp>
          <p:nvSpPr>
            <p:cNvPr id="22616" name="Oval 88">
              <a:extLst>
                <a:ext uri="{FF2B5EF4-FFF2-40B4-BE49-F238E27FC236}">
                  <a16:creationId xmlns="" xmlns:a16="http://schemas.microsoft.com/office/drawing/2014/main" id="{60DDCC7E-B83C-724A-8931-82D39429B164}"/>
                </a:ext>
              </a:extLst>
            </p:cNvPr>
            <p:cNvSpPr>
              <a:spLocks noChangeAspect="1" noChangeArrowheads="1"/>
            </p:cNvSpPr>
            <p:nvPr/>
          </p:nvSpPr>
          <p:spPr bwMode="auto">
            <a:xfrm>
              <a:off x="1712" y="2537"/>
              <a:ext cx="35" cy="35"/>
            </a:xfrm>
            <a:prstGeom prst="ellipse">
              <a:avLst/>
            </a:prstGeom>
            <a:solidFill>
              <a:srgbClr val="FFFF00"/>
            </a:solidFill>
            <a:ln w="1588">
              <a:solidFill>
                <a:srgbClr val="FFFF00"/>
              </a:solidFill>
              <a:round/>
              <a:headEnd/>
              <a:tailEnd/>
            </a:ln>
          </p:spPr>
          <p:txBody>
            <a:bodyPr/>
            <a:lstStyle/>
            <a:p>
              <a:endParaRPr lang="en-US"/>
            </a:p>
          </p:txBody>
        </p:sp>
        <p:sp>
          <p:nvSpPr>
            <p:cNvPr id="22617" name="Oval 89">
              <a:extLst>
                <a:ext uri="{FF2B5EF4-FFF2-40B4-BE49-F238E27FC236}">
                  <a16:creationId xmlns="" xmlns:a16="http://schemas.microsoft.com/office/drawing/2014/main" id="{7F8204A5-F6B3-EB4D-9BE9-8D2D0C6CFADC}"/>
                </a:ext>
              </a:extLst>
            </p:cNvPr>
            <p:cNvSpPr>
              <a:spLocks noChangeAspect="1" noChangeArrowheads="1"/>
            </p:cNvSpPr>
            <p:nvPr/>
          </p:nvSpPr>
          <p:spPr bwMode="auto">
            <a:xfrm>
              <a:off x="1370" y="2546"/>
              <a:ext cx="36" cy="35"/>
            </a:xfrm>
            <a:prstGeom prst="ellipse">
              <a:avLst/>
            </a:prstGeom>
            <a:solidFill>
              <a:srgbClr val="FFFF00"/>
            </a:solidFill>
            <a:ln w="1588">
              <a:solidFill>
                <a:srgbClr val="FFFF00"/>
              </a:solidFill>
              <a:round/>
              <a:headEnd/>
              <a:tailEnd/>
            </a:ln>
          </p:spPr>
          <p:txBody>
            <a:bodyPr/>
            <a:lstStyle/>
            <a:p>
              <a:endParaRPr lang="en-US"/>
            </a:p>
          </p:txBody>
        </p:sp>
        <p:sp>
          <p:nvSpPr>
            <p:cNvPr id="22618" name="Oval 90">
              <a:extLst>
                <a:ext uri="{FF2B5EF4-FFF2-40B4-BE49-F238E27FC236}">
                  <a16:creationId xmlns="" xmlns:a16="http://schemas.microsoft.com/office/drawing/2014/main" id="{F5BBBA05-CFEF-F047-9F83-DEDD5C1C5836}"/>
                </a:ext>
              </a:extLst>
            </p:cNvPr>
            <p:cNvSpPr>
              <a:spLocks noChangeAspect="1" noChangeArrowheads="1"/>
            </p:cNvSpPr>
            <p:nvPr/>
          </p:nvSpPr>
          <p:spPr bwMode="auto">
            <a:xfrm>
              <a:off x="1909" y="2446"/>
              <a:ext cx="35" cy="35"/>
            </a:xfrm>
            <a:prstGeom prst="ellipse">
              <a:avLst/>
            </a:prstGeom>
            <a:solidFill>
              <a:srgbClr val="FFFF00"/>
            </a:solidFill>
            <a:ln w="1588">
              <a:solidFill>
                <a:srgbClr val="FFFF00"/>
              </a:solidFill>
              <a:round/>
              <a:headEnd/>
              <a:tailEnd/>
            </a:ln>
          </p:spPr>
          <p:txBody>
            <a:bodyPr/>
            <a:lstStyle/>
            <a:p>
              <a:endParaRPr lang="en-US"/>
            </a:p>
          </p:txBody>
        </p:sp>
        <p:sp>
          <p:nvSpPr>
            <p:cNvPr id="22619" name="Oval 91">
              <a:extLst>
                <a:ext uri="{FF2B5EF4-FFF2-40B4-BE49-F238E27FC236}">
                  <a16:creationId xmlns="" xmlns:a16="http://schemas.microsoft.com/office/drawing/2014/main" id="{F78D91B0-1C68-5340-BCB7-01AAE04CA9D3}"/>
                </a:ext>
              </a:extLst>
            </p:cNvPr>
            <p:cNvSpPr>
              <a:spLocks noChangeAspect="1" noChangeArrowheads="1"/>
            </p:cNvSpPr>
            <p:nvPr/>
          </p:nvSpPr>
          <p:spPr bwMode="auto">
            <a:xfrm>
              <a:off x="2471" y="2366"/>
              <a:ext cx="36" cy="36"/>
            </a:xfrm>
            <a:prstGeom prst="ellipse">
              <a:avLst/>
            </a:prstGeom>
            <a:solidFill>
              <a:srgbClr val="FFFF00"/>
            </a:solidFill>
            <a:ln w="1588">
              <a:solidFill>
                <a:srgbClr val="FFFF00"/>
              </a:solidFill>
              <a:round/>
              <a:headEnd/>
              <a:tailEnd/>
            </a:ln>
          </p:spPr>
          <p:txBody>
            <a:bodyPr/>
            <a:lstStyle/>
            <a:p>
              <a:endParaRPr lang="en-US"/>
            </a:p>
          </p:txBody>
        </p:sp>
        <p:sp>
          <p:nvSpPr>
            <p:cNvPr id="22620" name="Oval 92">
              <a:extLst>
                <a:ext uri="{FF2B5EF4-FFF2-40B4-BE49-F238E27FC236}">
                  <a16:creationId xmlns="" xmlns:a16="http://schemas.microsoft.com/office/drawing/2014/main" id="{AFC47232-30BA-374F-B401-05255344C111}"/>
                </a:ext>
              </a:extLst>
            </p:cNvPr>
            <p:cNvSpPr>
              <a:spLocks noChangeAspect="1" noChangeArrowheads="1"/>
            </p:cNvSpPr>
            <p:nvPr/>
          </p:nvSpPr>
          <p:spPr bwMode="auto">
            <a:xfrm>
              <a:off x="1529" y="2460"/>
              <a:ext cx="35" cy="36"/>
            </a:xfrm>
            <a:prstGeom prst="ellipse">
              <a:avLst/>
            </a:prstGeom>
            <a:solidFill>
              <a:srgbClr val="FFFF00"/>
            </a:solidFill>
            <a:ln w="1588">
              <a:solidFill>
                <a:srgbClr val="FFFF00"/>
              </a:solidFill>
              <a:round/>
              <a:headEnd/>
              <a:tailEnd/>
            </a:ln>
          </p:spPr>
          <p:txBody>
            <a:bodyPr/>
            <a:lstStyle/>
            <a:p>
              <a:endParaRPr lang="en-US"/>
            </a:p>
          </p:txBody>
        </p:sp>
        <p:sp>
          <p:nvSpPr>
            <p:cNvPr id="22621" name="Oval 93">
              <a:extLst>
                <a:ext uri="{FF2B5EF4-FFF2-40B4-BE49-F238E27FC236}">
                  <a16:creationId xmlns="" xmlns:a16="http://schemas.microsoft.com/office/drawing/2014/main" id="{8240A9D0-714A-4849-AF6B-F2BE83056D16}"/>
                </a:ext>
              </a:extLst>
            </p:cNvPr>
            <p:cNvSpPr>
              <a:spLocks noChangeAspect="1" noChangeArrowheads="1"/>
            </p:cNvSpPr>
            <p:nvPr/>
          </p:nvSpPr>
          <p:spPr bwMode="auto">
            <a:xfrm>
              <a:off x="1363" y="2542"/>
              <a:ext cx="35" cy="35"/>
            </a:xfrm>
            <a:prstGeom prst="ellipse">
              <a:avLst/>
            </a:prstGeom>
            <a:solidFill>
              <a:srgbClr val="FFFF00"/>
            </a:solidFill>
            <a:ln w="1588">
              <a:solidFill>
                <a:srgbClr val="FFFF00"/>
              </a:solidFill>
              <a:round/>
              <a:headEnd/>
              <a:tailEnd/>
            </a:ln>
          </p:spPr>
          <p:txBody>
            <a:bodyPr/>
            <a:lstStyle/>
            <a:p>
              <a:endParaRPr lang="en-US"/>
            </a:p>
          </p:txBody>
        </p:sp>
        <p:sp>
          <p:nvSpPr>
            <p:cNvPr id="22622" name="Oval 94">
              <a:extLst>
                <a:ext uri="{FF2B5EF4-FFF2-40B4-BE49-F238E27FC236}">
                  <a16:creationId xmlns="" xmlns:a16="http://schemas.microsoft.com/office/drawing/2014/main" id="{A1432DF4-883B-C24C-866F-E5EEDCF2ECB7}"/>
                </a:ext>
              </a:extLst>
            </p:cNvPr>
            <p:cNvSpPr>
              <a:spLocks noChangeAspect="1" noChangeArrowheads="1"/>
            </p:cNvSpPr>
            <p:nvPr/>
          </p:nvSpPr>
          <p:spPr bwMode="auto">
            <a:xfrm>
              <a:off x="1529" y="2409"/>
              <a:ext cx="35" cy="36"/>
            </a:xfrm>
            <a:prstGeom prst="ellipse">
              <a:avLst/>
            </a:prstGeom>
            <a:solidFill>
              <a:srgbClr val="FFFF00"/>
            </a:solidFill>
            <a:ln w="1588">
              <a:solidFill>
                <a:srgbClr val="FFFF00"/>
              </a:solidFill>
              <a:round/>
              <a:headEnd/>
              <a:tailEnd/>
            </a:ln>
          </p:spPr>
          <p:txBody>
            <a:bodyPr/>
            <a:lstStyle/>
            <a:p>
              <a:endParaRPr lang="en-US"/>
            </a:p>
          </p:txBody>
        </p:sp>
        <p:sp>
          <p:nvSpPr>
            <p:cNvPr id="22623" name="Oval 95">
              <a:extLst>
                <a:ext uri="{FF2B5EF4-FFF2-40B4-BE49-F238E27FC236}">
                  <a16:creationId xmlns="" xmlns:a16="http://schemas.microsoft.com/office/drawing/2014/main" id="{50E8FE64-6473-A74A-A7A9-126508C3E1C7}"/>
                </a:ext>
              </a:extLst>
            </p:cNvPr>
            <p:cNvSpPr>
              <a:spLocks noChangeAspect="1" noChangeArrowheads="1"/>
            </p:cNvSpPr>
            <p:nvPr/>
          </p:nvSpPr>
          <p:spPr bwMode="auto">
            <a:xfrm>
              <a:off x="1626" y="2231"/>
              <a:ext cx="35" cy="35"/>
            </a:xfrm>
            <a:prstGeom prst="ellipse">
              <a:avLst/>
            </a:prstGeom>
            <a:solidFill>
              <a:srgbClr val="FFFF00"/>
            </a:solidFill>
            <a:ln w="1588">
              <a:solidFill>
                <a:srgbClr val="FFFF00"/>
              </a:solidFill>
              <a:round/>
              <a:headEnd/>
              <a:tailEnd/>
            </a:ln>
          </p:spPr>
          <p:txBody>
            <a:bodyPr/>
            <a:lstStyle/>
            <a:p>
              <a:endParaRPr lang="en-US"/>
            </a:p>
          </p:txBody>
        </p:sp>
        <p:sp>
          <p:nvSpPr>
            <p:cNvPr id="22624" name="Oval 96">
              <a:extLst>
                <a:ext uri="{FF2B5EF4-FFF2-40B4-BE49-F238E27FC236}">
                  <a16:creationId xmlns="" xmlns:a16="http://schemas.microsoft.com/office/drawing/2014/main" id="{C185F04A-A1E1-D248-9052-77326DBD449D}"/>
                </a:ext>
              </a:extLst>
            </p:cNvPr>
            <p:cNvSpPr>
              <a:spLocks noChangeAspect="1" noChangeArrowheads="1"/>
            </p:cNvSpPr>
            <p:nvPr/>
          </p:nvSpPr>
          <p:spPr bwMode="auto">
            <a:xfrm>
              <a:off x="1587" y="2199"/>
              <a:ext cx="36" cy="36"/>
            </a:xfrm>
            <a:prstGeom prst="ellipse">
              <a:avLst/>
            </a:prstGeom>
            <a:solidFill>
              <a:srgbClr val="FFFF00"/>
            </a:solidFill>
            <a:ln w="1588">
              <a:solidFill>
                <a:srgbClr val="FFFF00"/>
              </a:solidFill>
              <a:round/>
              <a:headEnd/>
              <a:tailEnd/>
            </a:ln>
          </p:spPr>
          <p:txBody>
            <a:bodyPr/>
            <a:lstStyle/>
            <a:p>
              <a:endParaRPr lang="en-US"/>
            </a:p>
          </p:txBody>
        </p:sp>
        <p:sp>
          <p:nvSpPr>
            <p:cNvPr id="22625" name="Oval 97">
              <a:extLst>
                <a:ext uri="{FF2B5EF4-FFF2-40B4-BE49-F238E27FC236}">
                  <a16:creationId xmlns="" xmlns:a16="http://schemas.microsoft.com/office/drawing/2014/main" id="{5DCBC518-5E7C-084E-A03B-DABAF2BAEC79}"/>
                </a:ext>
              </a:extLst>
            </p:cNvPr>
            <p:cNvSpPr>
              <a:spLocks noChangeAspect="1" noChangeArrowheads="1"/>
            </p:cNvSpPr>
            <p:nvPr/>
          </p:nvSpPr>
          <p:spPr bwMode="auto">
            <a:xfrm>
              <a:off x="1301" y="2177"/>
              <a:ext cx="36" cy="35"/>
            </a:xfrm>
            <a:prstGeom prst="ellipse">
              <a:avLst/>
            </a:prstGeom>
            <a:solidFill>
              <a:srgbClr val="FFFF00"/>
            </a:solidFill>
            <a:ln w="1588">
              <a:solidFill>
                <a:srgbClr val="FFFF00"/>
              </a:solidFill>
              <a:round/>
              <a:headEnd/>
              <a:tailEnd/>
            </a:ln>
          </p:spPr>
          <p:txBody>
            <a:bodyPr/>
            <a:lstStyle/>
            <a:p>
              <a:endParaRPr lang="en-US"/>
            </a:p>
          </p:txBody>
        </p:sp>
        <p:sp>
          <p:nvSpPr>
            <p:cNvPr id="22626" name="Oval 98">
              <a:extLst>
                <a:ext uri="{FF2B5EF4-FFF2-40B4-BE49-F238E27FC236}">
                  <a16:creationId xmlns="" xmlns:a16="http://schemas.microsoft.com/office/drawing/2014/main" id="{FBE1FE30-1271-8C40-8985-9FEF0463DD83}"/>
                </a:ext>
              </a:extLst>
            </p:cNvPr>
            <p:cNvSpPr>
              <a:spLocks noChangeAspect="1" noChangeArrowheads="1"/>
            </p:cNvSpPr>
            <p:nvPr/>
          </p:nvSpPr>
          <p:spPr bwMode="auto">
            <a:xfrm>
              <a:off x="1580" y="2181"/>
              <a:ext cx="36" cy="35"/>
            </a:xfrm>
            <a:prstGeom prst="ellipse">
              <a:avLst/>
            </a:prstGeom>
            <a:solidFill>
              <a:srgbClr val="FFFF00"/>
            </a:solidFill>
            <a:ln w="1588">
              <a:solidFill>
                <a:srgbClr val="FFFF00"/>
              </a:solidFill>
              <a:round/>
              <a:headEnd/>
              <a:tailEnd/>
            </a:ln>
          </p:spPr>
          <p:txBody>
            <a:bodyPr/>
            <a:lstStyle/>
            <a:p>
              <a:endParaRPr lang="en-US"/>
            </a:p>
          </p:txBody>
        </p:sp>
        <p:sp>
          <p:nvSpPr>
            <p:cNvPr id="22627" name="Oval 99">
              <a:extLst>
                <a:ext uri="{FF2B5EF4-FFF2-40B4-BE49-F238E27FC236}">
                  <a16:creationId xmlns="" xmlns:a16="http://schemas.microsoft.com/office/drawing/2014/main" id="{0D044A07-FED8-7643-90B5-BF586B90078F}"/>
                </a:ext>
              </a:extLst>
            </p:cNvPr>
            <p:cNvSpPr>
              <a:spLocks noChangeAspect="1" noChangeArrowheads="1"/>
            </p:cNvSpPr>
            <p:nvPr/>
          </p:nvSpPr>
          <p:spPr bwMode="auto">
            <a:xfrm>
              <a:off x="1183" y="2211"/>
              <a:ext cx="36" cy="35"/>
            </a:xfrm>
            <a:prstGeom prst="ellipse">
              <a:avLst/>
            </a:prstGeom>
            <a:solidFill>
              <a:srgbClr val="FFFF00"/>
            </a:solidFill>
            <a:ln w="1588">
              <a:solidFill>
                <a:srgbClr val="FFFF00"/>
              </a:solidFill>
              <a:round/>
              <a:headEnd/>
              <a:tailEnd/>
            </a:ln>
          </p:spPr>
          <p:txBody>
            <a:bodyPr/>
            <a:lstStyle/>
            <a:p>
              <a:endParaRPr lang="en-US"/>
            </a:p>
          </p:txBody>
        </p:sp>
        <p:sp>
          <p:nvSpPr>
            <p:cNvPr id="22628" name="Oval 100">
              <a:extLst>
                <a:ext uri="{FF2B5EF4-FFF2-40B4-BE49-F238E27FC236}">
                  <a16:creationId xmlns="" xmlns:a16="http://schemas.microsoft.com/office/drawing/2014/main" id="{DF2EFD8A-0AEF-8C45-AB92-8795B885B010}"/>
                </a:ext>
              </a:extLst>
            </p:cNvPr>
            <p:cNvSpPr>
              <a:spLocks noChangeAspect="1" noChangeArrowheads="1"/>
            </p:cNvSpPr>
            <p:nvPr/>
          </p:nvSpPr>
          <p:spPr bwMode="auto">
            <a:xfrm>
              <a:off x="1405" y="2338"/>
              <a:ext cx="35" cy="36"/>
            </a:xfrm>
            <a:prstGeom prst="ellipse">
              <a:avLst/>
            </a:prstGeom>
            <a:solidFill>
              <a:srgbClr val="FFFF00"/>
            </a:solidFill>
            <a:ln w="1588">
              <a:solidFill>
                <a:srgbClr val="FFFF00"/>
              </a:solidFill>
              <a:round/>
              <a:headEnd/>
              <a:tailEnd/>
            </a:ln>
          </p:spPr>
          <p:txBody>
            <a:bodyPr/>
            <a:lstStyle/>
            <a:p>
              <a:endParaRPr lang="en-US"/>
            </a:p>
          </p:txBody>
        </p:sp>
        <p:sp>
          <p:nvSpPr>
            <p:cNvPr id="22629" name="Oval 101">
              <a:extLst>
                <a:ext uri="{FF2B5EF4-FFF2-40B4-BE49-F238E27FC236}">
                  <a16:creationId xmlns="" xmlns:a16="http://schemas.microsoft.com/office/drawing/2014/main" id="{41A63478-66D2-6640-BDDB-55B41159CE4F}"/>
                </a:ext>
              </a:extLst>
            </p:cNvPr>
            <p:cNvSpPr>
              <a:spLocks noChangeAspect="1" noChangeArrowheads="1"/>
            </p:cNvSpPr>
            <p:nvPr/>
          </p:nvSpPr>
          <p:spPr bwMode="auto">
            <a:xfrm>
              <a:off x="1442" y="2370"/>
              <a:ext cx="36" cy="35"/>
            </a:xfrm>
            <a:prstGeom prst="ellipse">
              <a:avLst/>
            </a:prstGeom>
            <a:solidFill>
              <a:srgbClr val="FFFF00"/>
            </a:solidFill>
            <a:ln w="1588">
              <a:solidFill>
                <a:srgbClr val="FFFF00"/>
              </a:solidFill>
              <a:round/>
              <a:headEnd/>
              <a:tailEnd/>
            </a:ln>
          </p:spPr>
          <p:txBody>
            <a:bodyPr/>
            <a:lstStyle/>
            <a:p>
              <a:endParaRPr lang="en-US"/>
            </a:p>
          </p:txBody>
        </p:sp>
        <p:sp>
          <p:nvSpPr>
            <p:cNvPr id="22630" name="Oval 102">
              <a:extLst>
                <a:ext uri="{FF2B5EF4-FFF2-40B4-BE49-F238E27FC236}">
                  <a16:creationId xmlns="" xmlns:a16="http://schemas.microsoft.com/office/drawing/2014/main" id="{2311A1BD-F608-3341-9E0C-21B33DEA04DA}"/>
                </a:ext>
              </a:extLst>
            </p:cNvPr>
            <p:cNvSpPr>
              <a:spLocks noChangeAspect="1" noChangeArrowheads="1"/>
            </p:cNvSpPr>
            <p:nvPr/>
          </p:nvSpPr>
          <p:spPr bwMode="auto">
            <a:xfrm>
              <a:off x="2161" y="2537"/>
              <a:ext cx="36" cy="35"/>
            </a:xfrm>
            <a:prstGeom prst="ellipse">
              <a:avLst/>
            </a:prstGeom>
            <a:solidFill>
              <a:srgbClr val="FFFF00"/>
            </a:solidFill>
            <a:ln w="1588">
              <a:solidFill>
                <a:srgbClr val="FFFF00"/>
              </a:solidFill>
              <a:round/>
              <a:headEnd/>
              <a:tailEnd/>
            </a:ln>
          </p:spPr>
          <p:txBody>
            <a:bodyPr/>
            <a:lstStyle/>
            <a:p>
              <a:endParaRPr lang="en-US"/>
            </a:p>
          </p:txBody>
        </p:sp>
        <p:sp>
          <p:nvSpPr>
            <p:cNvPr id="22631" name="Oval 103">
              <a:extLst>
                <a:ext uri="{FF2B5EF4-FFF2-40B4-BE49-F238E27FC236}">
                  <a16:creationId xmlns="" xmlns:a16="http://schemas.microsoft.com/office/drawing/2014/main" id="{5FDFA7C7-5EB2-6F48-866A-19511BB955DB}"/>
                </a:ext>
              </a:extLst>
            </p:cNvPr>
            <p:cNvSpPr>
              <a:spLocks noChangeAspect="1" noChangeArrowheads="1"/>
            </p:cNvSpPr>
            <p:nvPr/>
          </p:nvSpPr>
          <p:spPr bwMode="auto">
            <a:xfrm>
              <a:off x="1864" y="2525"/>
              <a:ext cx="35" cy="36"/>
            </a:xfrm>
            <a:prstGeom prst="ellipse">
              <a:avLst/>
            </a:prstGeom>
            <a:solidFill>
              <a:srgbClr val="FFFF00"/>
            </a:solidFill>
            <a:ln w="1588">
              <a:solidFill>
                <a:srgbClr val="FFFF00"/>
              </a:solidFill>
              <a:round/>
              <a:headEnd/>
              <a:tailEnd/>
            </a:ln>
          </p:spPr>
          <p:txBody>
            <a:bodyPr/>
            <a:lstStyle/>
            <a:p>
              <a:endParaRPr lang="en-US"/>
            </a:p>
          </p:txBody>
        </p:sp>
        <p:sp>
          <p:nvSpPr>
            <p:cNvPr id="22632" name="Oval 104">
              <a:extLst>
                <a:ext uri="{FF2B5EF4-FFF2-40B4-BE49-F238E27FC236}">
                  <a16:creationId xmlns="" xmlns:a16="http://schemas.microsoft.com/office/drawing/2014/main" id="{D973FCAA-2DAF-0748-AFCE-466F9A4C90A2}"/>
                </a:ext>
              </a:extLst>
            </p:cNvPr>
            <p:cNvSpPr>
              <a:spLocks noChangeAspect="1" noChangeArrowheads="1"/>
            </p:cNvSpPr>
            <p:nvPr/>
          </p:nvSpPr>
          <p:spPr bwMode="auto">
            <a:xfrm>
              <a:off x="1753" y="2564"/>
              <a:ext cx="36" cy="35"/>
            </a:xfrm>
            <a:prstGeom prst="ellipse">
              <a:avLst/>
            </a:prstGeom>
            <a:solidFill>
              <a:srgbClr val="FFFF00"/>
            </a:solidFill>
            <a:ln w="1588">
              <a:solidFill>
                <a:srgbClr val="FFFF00"/>
              </a:solidFill>
              <a:round/>
              <a:headEnd/>
              <a:tailEnd/>
            </a:ln>
          </p:spPr>
          <p:txBody>
            <a:bodyPr/>
            <a:lstStyle/>
            <a:p>
              <a:endParaRPr lang="en-US"/>
            </a:p>
          </p:txBody>
        </p:sp>
        <p:sp>
          <p:nvSpPr>
            <p:cNvPr id="22633" name="Oval 105">
              <a:extLst>
                <a:ext uri="{FF2B5EF4-FFF2-40B4-BE49-F238E27FC236}">
                  <a16:creationId xmlns="" xmlns:a16="http://schemas.microsoft.com/office/drawing/2014/main" id="{9148709E-5FE4-FC48-864E-999D03955C84}"/>
                </a:ext>
              </a:extLst>
            </p:cNvPr>
            <p:cNvSpPr>
              <a:spLocks noChangeAspect="1" noChangeArrowheads="1"/>
            </p:cNvSpPr>
            <p:nvPr/>
          </p:nvSpPr>
          <p:spPr bwMode="auto">
            <a:xfrm>
              <a:off x="1511" y="2545"/>
              <a:ext cx="36" cy="35"/>
            </a:xfrm>
            <a:prstGeom prst="ellipse">
              <a:avLst/>
            </a:prstGeom>
            <a:solidFill>
              <a:srgbClr val="FFFF00"/>
            </a:solidFill>
            <a:ln w="1588">
              <a:solidFill>
                <a:srgbClr val="FFFF00"/>
              </a:solidFill>
              <a:round/>
              <a:headEnd/>
              <a:tailEnd/>
            </a:ln>
          </p:spPr>
          <p:txBody>
            <a:bodyPr/>
            <a:lstStyle/>
            <a:p>
              <a:endParaRPr lang="en-US"/>
            </a:p>
          </p:txBody>
        </p:sp>
        <p:sp>
          <p:nvSpPr>
            <p:cNvPr id="22634" name="Oval 106">
              <a:extLst>
                <a:ext uri="{FF2B5EF4-FFF2-40B4-BE49-F238E27FC236}">
                  <a16:creationId xmlns="" xmlns:a16="http://schemas.microsoft.com/office/drawing/2014/main" id="{1A0E9EFC-14C6-7947-ADE8-9021F1EA540D}"/>
                </a:ext>
              </a:extLst>
            </p:cNvPr>
            <p:cNvSpPr>
              <a:spLocks noChangeAspect="1" noChangeArrowheads="1"/>
            </p:cNvSpPr>
            <p:nvPr/>
          </p:nvSpPr>
          <p:spPr bwMode="auto">
            <a:xfrm>
              <a:off x="1628" y="2442"/>
              <a:ext cx="36" cy="35"/>
            </a:xfrm>
            <a:prstGeom prst="ellipse">
              <a:avLst/>
            </a:prstGeom>
            <a:solidFill>
              <a:srgbClr val="FFFF00"/>
            </a:solidFill>
            <a:ln w="1588">
              <a:solidFill>
                <a:srgbClr val="FFFF00"/>
              </a:solidFill>
              <a:round/>
              <a:headEnd/>
              <a:tailEnd/>
            </a:ln>
          </p:spPr>
          <p:txBody>
            <a:bodyPr/>
            <a:lstStyle/>
            <a:p>
              <a:endParaRPr lang="en-US"/>
            </a:p>
          </p:txBody>
        </p:sp>
        <p:sp>
          <p:nvSpPr>
            <p:cNvPr id="22635" name="Oval 107">
              <a:extLst>
                <a:ext uri="{FF2B5EF4-FFF2-40B4-BE49-F238E27FC236}">
                  <a16:creationId xmlns="" xmlns:a16="http://schemas.microsoft.com/office/drawing/2014/main" id="{EEC2B208-A8E2-D44C-A37C-D8A95AE8549C}"/>
                </a:ext>
              </a:extLst>
            </p:cNvPr>
            <p:cNvSpPr>
              <a:spLocks noChangeAspect="1" noChangeArrowheads="1"/>
            </p:cNvSpPr>
            <p:nvPr/>
          </p:nvSpPr>
          <p:spPr bwMode="auto">
            <a:xfrm>
              <a:off x="1425" y="2483"/>
              <a:ext cx="35" cy="36"/>
            </a:xfrm>
            <a:prstGeom prst="ellipse">
              <a:avLst/>
            </a:prstGeom>
            <a:solidFill>
              <a:srgbClr val="FFFF00"/>
            </a:solidFill>
            <a:ln w="1588">
              <a:solidFill>
                <a:srgbClr val="FFFF00"/>
              </a:solidFill>
              <a:round/>
              <a:headEnd/>
              <a:tailEnd/>
            </a:ln>
          </p:spPr>
          <p:txBody>
            <a:bodyPr/>
            <a:lstStyle/>
            <a:p>
              <a:endParaRPr lang="en-US"/>
            </a:p>
          </p:txBody>
        </p:sp>
        <p:sp>
          <p:nvSpPr>
            <p:cNvPr id="22636" name="Oval 108">
              <a:extLst>
                <a:ext uri="{FF2B5EF4-FFF2-40B4-BE49-F238E27FC236}">
                  <a16:creationId xmlns="" xmlns:a16="http://schemas.microsoft.com/office/drawing/2014/main" id="{397B039A-7B09-9043-8A13-AEAF027FB28D}"/>
                </a:ext>
              </a:extLst>
            </p:cNvPr>
            <p:cNvSpPr>
              <a:spLocks noChangeAspect="1" noChangeArrowheads="1"/>
            </p:cNvSpPr>
            <p:nvPr/>
          </p:nvSpPr>
          <p:spPr bwMode="auto">
            <a:xfrm>
              <a:off x="1429" y="2515"/>
              <a:ext cx="35" cy="35"/>
            </a:xfrm>
            <a:prstGeom prst="ellipse">
              <a:avLst/>
            </a:prstGeom>
            <a:solidFill>
              <a:srgbClr val="FFFF00"/>
            </a:solidFill>
            <a:ln w="1588">
              <a:solidFill>
                <a:srgbClr val="FFFF00"/>
              </a:solidFill>
              <a:round/>
              <a:headEnd/>
              <a:tailEnd/>
            </a:ln>
          </p:spPr>
          <p:txBody>
            <a:bodyPr/>
            <a:lstStyle/>
            <a:p>
              <a:endParaRPr lang="en-US"/>
            </a:p>
          </p:txBody>
        </p:sp>
        <p:sp>
          <p:nvSpPr>
            <p:cNvPr id="22637" name="Oval 109">
              <a:extLst>
                <a:ext uri="{FF2B5EF4-FFF2-40B4-BE49-F238E27FC236}">
                  <a16:creationId xmlns="" xmlns:a16="http://schemas.microsoft.com/office/drawing/2014/main" id="{D3D5189C-9496-AD45-B9AF-E0B0AB708FD9}"/>
                </a:ext>
              </a:extLst>
            </p:cNvPr>
            <p:cNvSpPr>
              <a:spLocks noChangeAspect="1" noChangeArrowheads="1"/>
            </p:cNvSpPr>
            <p:nvPr/>
          </p:nvSpPr>
          <p:spPr bwMode="auto">
            <a:xfrm>
              <a:off x="1239" y="2572"/>
              <a:ext cx="35" cy="36"/>
            </a:xfrm>
            <a:prstGeom prst="ellipse">
              <a:avLst/>
            </a:prstGeom>
            <a:solidFill>
              <a:srgbClr val="FFFF00"/>
            </a:solidFill>
            <a:ln w="1588">
              <a:solidFill>
                <a:srgbClr val="FFFF00"/>
              </a:solidFill>
              <a:round/>
              <a:headEnd/>
              <a:tailEnd/>
            </a:ln>
          </p:spPr>
          <p:txBody>
            <a:bodyPr/>
            <a:lstStyle/>
            <a:p>
              <a:endParaRPr lang="en-US"/>
            </a:p>
          </p:txBody>
        </p:sp>
        <p:sp>
          <p:nvSpPr>
            <p:cNvPr id="22638" name="Oval 110">
              <a:extLst>
                <a:ext uri="{FF2B5EF4-FFF2-40B4-BE49-F238E27FC236}">
                  <a16:creationId xmlns="" xmlns:a16="http://schemas.microsoft.com/office/drawing/2014/main" id="{BE296221-6293-5649-8838-A154000FF708}"/>
                </a:ext>
              </a:extLst>
            </p:cNvPr>
            <p:cNvSpPr>
              <a:spLocks noChangeAspect="1" noChangeArrowheads="1"/>
            </p:cNvSpPr>
            <p:nvPr/>
          </p:nvSpPr>
          <p:spPr bwMode="auto">
            <a:xfrm>
              <a:off x="1757" y="2485"/>
              <a:ext cx="36" cy="36"/>
            </a:xfrm>
            <a:prstGeom prst="ellipse">
              <a:avLst/>
            </a:prstGeom>
            <a:solidFill>
              <a:srgbClr val="FFFF00"/>
            </a:solidFill>
            <a:ln w="1588">
              <a:solidFill>
                <a:srgbClr val="FFFF00"/>
              </a:solidFill>
              <a:round/>
              <a:headEnd/>
              <a:tailEnd/>
            </a:ln>
          </p:spPr>
          <p:txBody>
            <a:bodyPr/>
            <a:lstStyle/>
            <a:p>
              <a:endParaRPr lang="en-US"/>
            </a:p>
          </p:txBody>
        </p:sp>
        <p:sp>
          <p:nvSpPr>
            <p:cNvPr id="22639" name="Oval 111">
              <a:extLst>
                <a:ext uri="{FF2B5EF4-FFF2-40B4-BE49-F238E27FC236}">
                  <a16:creationId xmlns="" xmlns:a16="http://schemas.microsoft.com/office/drawing/2014/main" id="{1615C7BA-7D7A-6245-AC5A-9D8C55066C06}"/>
                </a:ext>
              </a:extLst>
            </p:cNvPr>
            <p:cNvSpPr>
              <a:spLocks noChangeAspect="1" noChangeArrowheads="1"/>
            </p:cNvSpPr>
            <p:nvPr/>
          </p:nvSpPr>
          <p:spPr bwMode="auto">
            <a:xfrm>
              <a:off x="2040" y="2378"/>
              <a:ext cx="36" cy="35"/>
            </a:xfrm>
            <a:prstGeom prst="ellipse">
              <a:avLst/>
            </a:prstGeom>
            <a:solidFill>
              <a:srgbClr val="FFFF00"/>
            </a:solidFill>
            <a:ln w="1588">
              <a:solidFill>
                <a:srgbClr val="FFFF00"/>
              </a:solidFill>
              <a:round/>
              <a:headEnd/>
              <a:tailEnd/>
            </a:ln>
          </p:spPr>
          <p:txBody>
            <a:bodyPr/>
            <a:lstStyle/>
            <a:p>
              <a:endParaRPr lang="en-US"/>
            </a:p>
          </p:txBody>
        </p:sp>
        <p:sp>
          <p:nvSpPr>
            <p:cNvPr id="22640" name="Oval 112">
              <a:extLst>
                <a:ext uri="{FF2B5EF4-FFF2-40B4-BE49-F238E27FC236}">
                  <a16:creationId xmlns="" xmlns:a16="http://schemas.microsoft.com/office/drawing/2014/main" id="{52ED2FB6-1AB7-E24E-8A21-EF2AC72DB898}"/>
                </a:ext>
              </a:extLst>
            </p:cNvPr>
            <p:cNvSpPr>
              <a:spLocks noChangeAspect="1" noChangeArrowheads="1"/>
            </p:cNvSpPr>
            <p:nvPr/>
          </p:nvSpPr>
          <p:spPr bwMode="auto">
            <a:xfrm>
              <a:off x="1550" y="2499"/>
              <a:ext cx="35" cy="35"/>
            </a:xfrm>
            <a:prstGeom prst="ellipse">
              <a:avLst/>
            </a:prstGeom>
            <a:solidFill>
              <a:srgbClr val="FFFF00"/>
            </a:solidFill>
            <a:ln w="1588">
              <a:solidFill>
                <a:srgbClr val="FFFF00"/>
              </a:solidFill>
              <a:round/>
              <a:headEnd/>
              <a:tailEnd/>
            </a:ln>
          </p:spPr>
          <p:txBody>
            <a:bodyPr/>
            <a:lstStyle/>
            <a:p>
              <a:endParaRPr lang="en-US"/>
            </a:p>
          </p:txBody>
        </p:sp>
        <p:sp>
          <p:nvSpPr>
            <p:cNvPr id="22641" name="Oval 113">
              <a:extLst>
                <a:ext uri="{FF2B5EF4-FFF2-40B4-BE49-F238E27FC236}">
                  <a16:creationId xmlns="" xmlns:a16="http://schemas.microsoft.com/office/drawing/2014/main" id="{37A5D1B4-5EE3-4C4C-91A1-CCEB5CCF3648}"/>
                </a:ext>
              </a:extLst>
            </p:cNvPr>
            <p:cNvSpPr>
              <a:spLocks noChangeAspect="1" noChangeArrowheads="1"/>
            </p:cNvSpPr>
            <p:nvPr/>
          </p:nvSpPr>
          <p:spPr bwMode="auto">
            <a:xfrm>
              <a:off x="1321" y="2335"/>
              <a:ext cx="36" cy="36"/>
            </a:xfrm>
            <a:prstGeom prst="ellipse">
              <a:avLst/>
            </a:prstGeom>
            <a:solidFill>
              <a:srgbClr val="FFFF00"/>
            </a:solidFill>
            <a:ln w="1588">
              <a:solidFill>
                <a:srgbClr val="FFFF00"/>
              </a:solidFill>
              <a:round/>
              <a:headEnd/>
              <a:tailEnd/>
            </a:ln>
          </p:spPr>
          <p:txBody>
            <a:bodyPr/>
            <a:lstStyle/>
            <a:p>
              <a:endParaRPr lang="en-US"/>
            </a:p>
          </p:txBody>
        </p:sp>
        <p:sp>
          <p:nvSpPr>
            <p:cNvPr id="22642" name="Oval 114">
              <a:extLst>
                <a:ext uri="{FF2B5EF4-FFF2-40B4-BE49-F238E27FC236}">
                  <a16:creationId xmlns="" xmlns:a16="http://schemas.microsoft.com/office/drawing/2014/main" id="{3A6B5762-1FFC-E743-9C07-2B06248E520C}"/>
                </a:ext>
              </a:extLst>
            </p:cNvPr>
            <p:cNvSpPr>
              <a:spLocks noChangeAspect="1" noChangeArrowheads="1"/>
            </p:cNvSpPr>
            <p:nvPr/>
          </p:nvSpPr>
          <p:spPr bwMode="auto">
            <a:xfrm>
              <a:off x="1345" y="2277"/>
              <a:ext cx="36" cy="35"/>
            </a:xfrm>
            <a:prstGeom prst="ellipse">
              <a:avLst/>
            </a:prstGeom>
            <a:solidFill>
              <a:srgbClr val="FFFF00"/>
            </a:solidFill>
            <a:ln w="1588">
              <a:solidFill>
                <a:srgbClr val="FFFF00"/>
              </a:solidFill>
              <a:round/>
              <a:headEnd/>
              <a:tailEnd/>
            </a:ln>
          </p:spPr>
          <p:txBody>
            <a:bodyPr/>
            <a:lstStyle/>
            <a:p>
              <a:endParaRPr lang="en-US"/>
            </a:p>
          </p:txBody>
        </p:sp>
        <p:sp>
          <p:nvSpPr>
            <p:cNvPr id="22643" name="Oval 115">
              <a:extLst>
                <a:ext uri="{FF2B5EF4-FFF2-40B4-BE49-F238E27FC236}">
                  <a16:creationId xmlns="" xmlns:a16="http://schemas.microsoft.com/office/drawing/2014/main" id="{FF309F06-6167-3944-8567-02CCFA441A4A}"/>
                </a:ext>
              </a:extLst>
            </p:cNvPr>
            <p:cNvSpPr>
              <a:spLocks noChangeAspect="1" noChangeArrowheads="1"/>
            </p:cNvSpPr>
            <p:nvPr/>
          </p:nvSpPr>
          <p:spPr bwMode="auto">
            <a:xfrm>
              <a:off x="1276" y="2235"/>
              <a:ext cx="36" cy="36"/>
            </a:xfrm>
            <a:prstGeom prst="ellipse">
              <a:avLst/>
            </a:prstGeom>
            <a:solidFill>
              <a:srgbClr val="FFFF00"/>
            </a:solidFill>
            <a:ln w="1588">
              <a:solidFill>
                <a:srgbClr val="FFFF00"/>
              </a:solidFill>
              <a:round/>
              <a:headEnd/>
              <a:tailEnd/>
            </a:ln>
          </p:spPr>
          <p:txBody>
            <a:bodyPr/>
            <a:lstStyle/>
            <a:p>
              <a:endParaRPr lang="en-US"/>
            </a:p>
          </p:txBody>
        </p:sp>
        <p:sp>
          <p:nvSpPr>
            <p:cNvPr id="22644" name="Oval 116">
              <a:extLst>
                <a:ext uri="{FF2B5EF4-FFF2-40B4-BE49-F238E27FC236}">
                  <a16:creationId xmlns="" xmlns:a16="http://schemas.microsoft.com/office/drawing/2014/main" id="{5D06709B-8D33-5B48-9DDA-CD58F923693E}"/>
                </a:ext>
              </a:extLst>
            </p:cNvPr>
            <p:cNvSpPr>
              <a:spLocks noChangeAspect="1" noChangeArrowheads="1"/>
            </p:cNvSpPr>
            <p:nvPr/>
          </p:nvSpPr>
          <p:spPr bwMode="auto">
            <a:xfrm>
              <a:off x="1062" y="2568"/>
              <a:ext cx="36" cy="35"/>
            </a:xfrm>
            <a:prstGeom prst="ellipse">
              <a:avLst/>
            </a:prstGeom>
            <a:solidFill>
              <a:srgbClr val="FFFF00"/>
            </a:solidFill>
            <a:ln w="1588">
              <a:solidFill>
                <a:srgbClr val="FFFF00"/>
              </a:solidFill>
              <a:round/>
              <a:headEnd/>
              <a:tailEnd/>
            </a:ln>
          </p:spPr>
          <p:txBody>
            <a:bodyPr/>
            <a:lstStyle/>
            <a:p>
              <a:endParaRPr lang="en-US"/>
            </a:p>
          </p:txBody>
        </p:sp>
        <p:sp>
          <p:nvSpPr>
            <p:cNvPr id="22645" name="Oval 117">
              <a:extLst>
                <a:ext uri="{FF2B5EF4-FFF2-40B4-BE49-F238E27FC236}">
                  <a16:creationId xmlns="" xmlns:a16="http://schemas.microsoft.com/office/drawing/2014/main" id="{A3B6D049-2644-B148-B311-4FF44B93F9FF}"/>
                </a:ext>
              </a:extLst>
            </p:cNvPr>
            <p:cNvSpPr>
              <a:spLocks noChangeAspect="1" noChangeArrowheads="1"/>
            </p:cNvSpPr>
            <p:nvPr/>
          </p:nvSpPr>
          <p:spPr bwMode="auto">
            <a:xfrm>
              <a:off x="1373" y="2462"/>
              <a:ext cx="36" cy="36"/>
            </a:xfrm>
            <a:prstGeom prst="ellipse">
              <a:avLst/>
            </a:prstGeom>
            <a:solidFill>
              <a:srgbClr val="FFFF00"/>
            </a:solidFill>
            <a:ln w="1588">
              <a:solidFill>
                <a:srgbClr val="FFFF00"/>
              </a:solidFill>
              <a:round/>
              <a:headEnd/>
              <a:tailEnd/>
            </a:ln>
          </p:spPr>
          <p:txBody>
            <a:bodyPr/>
            <a:lstStyle/>
            <a:p>
              <a:endParaRPr lang="en-US"/>
            </a:p>
          </p:txBody>
        </p:sp>
        <p:sp>
          <p:nvSpPr>
            <p:cNvPr id="22646" name="Oval 118">
              <a:extLst>
                <a:ext uri="{FF2B5EF4-FFF2-40B4-BE49-F238E27FC236}">
                  <a16:creationId xmlns="" xmlns:a16="http://schemas.microsoft.com/office/drawing/2014/main" id="{8C0619A5-47AF-DB42-A9AD-33B47E9083DC}"/>
                </a:ext>
              </a:extLst>
            </p:cNvPr>
            <p:cNvSpPr>
              <a:spLocks noChangeAspect="1" noChangeArrowheads="1"/>
            </p:cNvSpPr>
            <p:nvPr/>
          </p:nvSpPr>
          <p:spPr bwMode="auto">
            <a:xfrm>
              <a:off x="1377" y="2466"/>
              <a:ext cx="35" cy="35"/>
            </a:xfrm>
            <a:prstGeom prst="ellipse">
              <a:avLst/>
            </a:prstGeom>
            <a:solidFill>
              <a:srgbClr val="FFFF00"/>
            </a:solidFill>
            <a:ln w="1588">
              <a:solidFill>
                <a:srgbClr val="FFFF00"/>
              </a:solidFill>
              <a:round/>
              <a:headEnd/>
              <a:tailEnd/>
            </a:ln>
          </p:spPr>
          <p:txBody>
            <a:bodyPr/>
            <a:lstStyle/>
            <a:p>
              <a:endParaRPr lang="en-US"/>
            </a:p>
          </p:txBody>
        </p:sp>
        <p:sp>
          <p:nvSpPr>
            <p:cNvPr id="22647" name="Oval 119">
              <a:extLst>
                <a:ext uri="{FF2B5EF4-FFF2-40B4-BE49-F238E27FC236}">
                  <a16:creationId xmlns="" xmlns:a16="http://schemas.microsoft.com/office/drawing/2014/main" id="{5FE42189-27F1-0142-9A6A-0B2589EDD3EC}"/>
                </a:ext>
              </a:extLst>
            </p:cNvPr>
            <p:cNvSpPr>
              <a:spLocks noChangeAspect="1" noChangeArrowheads="1"/>
            </p:cNvSpPr>
            <p:nvPr/>
          </p:nvSpPr>
          <p:spPr bwMode="auto">
            <a:xfrm>
              <a:off x="1425" y="2474"/>
              <a:ext cx="35" cy="35"/>
            </a:xfrm>
            <a:prstGeom prst="ellipse">
              <a:avLst/>
            </a:prstGeom>
            <a:solidFill>
              <a:srgbClr val="FFFF00"/>
            </a:solidFill>
            <a:ln w="1588">
              <a:solidFill>
                <a:srgbClr val="FFFF00"/>
              </a:solidFill>
              <a:round/>
              <a:headEnd/>
              <a:tailEnd/>
            </a:ln>
          </p:spPr>
          <p:txBody>
            <a:bodyPr/>
            <a:lstStyle/>
            <a:p>
              <a:endParaRPr lang="en-US"/>
            </a:p>
          </p:txBody>
        </p:sp>
        <p:sp>
          <p:nvSpPr>
            <p:cNvPr id="22648" name="Oval 120">
              <a:extLst>
                <a:ext uri="{FF2B5EF4-FFF2-40B4-BE49-F238E27FC236}">
                  <a16:creationId xmlns="" xmlns:a16="http://schemas.microsoft.com/office/drawing/2014/main" id="{2AB3C1F5-C0DE-0446-BC0E-90C134012926}"/>
                </a:ext>
              </a:extLst>
            </p:cNvPr>
            <p:cNvSpPr>
              <a:spLocks noChangeAspect="1" noChangeArrowheads="1"/>
            </p:cNvSpPr>
            <p:nvPr/>
          </p:nvSpPr>
          <p:spPr bwMode="auto">
            <a:xfrm>
              <a:off x="1304" y="2531"/>
              <a:ext cx="36" cy="36"/>
            </a:xfrm>
            <a:prstGeom prst="ellipse">
              <a:avLst/>
            </a:prstGeom>
            <a:solidFill>
              <a:srgbClr val="FFFF00"/>
            </a:solidFill>
            <a:ln w="1588">
              <a:solidFill>
                <a:srgbClr val="FFFF00"/>
              </a:solidFill>
              <a:round/>
              <a:headEnd/>
              <a:tailEnd/>
            </a:ln>
          </p:spPr>
          <p:txBody>
            <a:bodyPr/>
            <a:lstStyle/>
            <a:p>
              <a:endParaRPr lang="en-US"/>
            </a:p>
          </p:txBody>
        </p:sp>
        <p:sp>
          <p:nvSpPr>
            <p:cNvPr id="22649" name="Oval 121">
              <a:extLst>
                <a:ext uri="{FF2B5EF4-FFF2-40B4-BE49-F238E27FC236}">
                  <a16:creationId xmlns="" xmlns:a16="http://schemas.microsoft.com/office/drawing/2014/main" id="{E688C917-5BCA-484E-81A0-085D238E15EB}"/>
                </a:ext>
              </a:extLst>
            </p:cNvPr>
            <p:cNvSpPr>
              <a:spLocks noChangeAspect="1" noChangeArrowheads="1"/>
            </p:cNvSpPr>
            <p:nvPr/>
          </p:nvSpPr>
          <p:spPr bwMode="auto">
            <a:xfrm>
              <a:off x="1001" y="2318"/>
              <a:ext cx="35" cy="36"/>
            </a:xfrm>
            <a:prstGeom prst="ellipse">
              <a:avLst/>
            </a:prstGeom>
            <a:solidFill>
              <a:srgbClr val="FFFF00"/>
            </a:solidFill>
            <a:ln w="1588">
              <a:solidFill>
                <a:srgbClr val="FFFF00"/>
              </a:solidFill>
              <a:round/>
              <a:headEnd/>
              <a:tailEnd/>
            </a:ln>
          </p:spPr>
          <p:txBody>
            <a:bodyPr/>
            <a:lstStyle/>
            <a:p>
              <a:endParaRPr lang="en-US"/>
            </a:p>
          </p:txBody>
        </p:sp>
        <p:sp>
          <p:nvSpPr>
            <p:cNvPr id="22650" name="Oval 122">
              <a:extLst>
                <a:ext uri="{FF2B5EF4-FFF2-40B4-BE49-F238E27FC236}">
                  <a16:creationId xmlns="" xmlns:a16="http://schemas.microsoft.com/office/drawing/2014/main" id="{E8D1620B-0F84-FA4C-B172-8F92264FBCF9}"/>
                </a:ext>
              </a:extLst>
            </p:cNvPr>
            <p:cNvSpPr>
              <a:spLocks noChangeAspect="1" noChangeArrowheads="1"/>
            </p:cNvSpPr>
            <p:nvPr/>
          </p:nvSpPr>
          <p:spPr bwMode="auto">
            <a:xfrm>
              <a:off x="1007" y="2258"/>
              <a:ext cx="36" cy="35"/>
            </a:xfrm>
            <a:prstGeom prst="ellipse">
              <a:avLst/>
            </a:prstGeom>
            <a:solidFill>
              <a:srgbClr val="FFFF00"/>
            </a:solidFill>
            <a:ln w="1588">
              <a:solidFill>
                <a:srgbClr val="FFFF00"/>
              </a:solidFill>
              <a:round/>
              <a:headEnd/>
              <a:tailEnd/>
            </a:ln>
          </p:spPr>
          <p:txBody>
            <a:bodyPr/>
            <a:lstStyle/>
            <a:p>
              <a:endParaRPr lang="en-US"/>
            </a:p>
          </p:txBody>
        </p:sp>
        <p:sp>
          <p:nvSpPr>
            <p:cNvPr id="22651" name="Oval 123">
              <a:extLst>
                <a:ext uri="{FF2B5EF4-FFF2-40B4-BE49-F238E27FC236}">
                  <a16:creationId xmlns="" xmlns:a16="http://schemas.microsoft.com/office/drawing/2014/main" id="{DA525F21-C269-4F4C-825D-C9699BB5D793}"/>
                </a:ext>
              </a:extLst>
            </p:cNvPr>
            <p:cNvSpPr>
              <a:spLocks noChangeAspect="1" noChangeArrowheads="1"/>
            </p:cNvSpPr>
            <p:nvPr/>
          </p:nvSpPr>
          <p:spPr bwMode="auto">
            <a:xfrm>
              <a:off x="949" y="2234"/>
              <a:ext cx="35" cy="35"/>
            </a:xfrm>
            <a:prstGeom prst="ellipse">
              <a:avLst/>
            </a:prstGeom>
            <a:solidFill>
              <a:srgbClr val="FFFF00"/>
            </a:solidFill>
            <a:ln w="1588">
              <a:solidFill>
                <a:srgbClr val="FFFF00"/>
              </a:solidFill>
              <a:round/>
              <a:headEnd/>
              <a:tailEnd/>
            </a:ln>
          </p:spPr>
          <p:txBody>
            <a:bodyPr/>
            <a:lstStyle/>
            <a:p>
              <a:endParaRPr lang="en-US"/>
            </a:p>
          </p:txBody>
        </p:sp>
        <p:sp>
          <p:nvSpPr>
            <p:cNvPr id="22652" name="Oval 124">
              <a:extLst>
                <a:ext uri="{FF2B5EF4-FFF2-40B4-BE49-F238E27FC236}">
                  <a16:creationId xmlns="" xmlns:a16="http://schemas.microsoft.com/office/drawing/2014/main" id="{19256D94-C1C6-4445-9398-3937FEAB051B}"/>
                </a:ext>
              </a:extLst>
            </p:cNvPr>
            <p:cNvSpPr>
              <a:spLocks noChangeAspect="1" noChangeArrowheads="1"/>
            </p:cNvSpPr>
            <p:nvPr/>
          </p:nvSpPr>
          <p:spPr bwMode="auto">
            <a:xfrm>
              <a:off x="1318" y="2281"/>
              <a:ext cx="36" cy="35"/>
            </a:xfrm>
            <a:prstGeom prst="ellipse">
              <a:avLst/>
            </a:prstGeom>
            <a:solidFill>
              <a:srgbClr val="FFFF00"/>
            </a:solidFill>
            <a:ln w="1588">
              <a:solidFill>
                <a:srgbClr val="FFFF00"/>
              </a:solidFill>
              <a:round/>
              <a:headEnd/>
              <a:tailEnd/>
            </a:ln>
          </p:spPr>
          <p:txBody>
            <a:bodyPr/>
            <a:lstStyle/>
            <a:p>
              <a:endParaRPr lang="en-US"/>
            </a:p>
          </p:txBody>
        </p:sp>
        <p:sp>
          <p:nvSpPr>
            <p:cNvPr id="22653" name="Oval 125">
              <a:extLst>
                <a:ext uri="{FF2B5EF4-FFF2-40B4-BE49-F238E27FC236}">
                  <a16:creationId xmlns="" xmlns:a16="http://schemas.microsoft.com/office/drawing/2014/main" id="{DDB2C1C2-5C8E-F64B-B2E2-6899A19E74DF}"/>
                </a:ext>
              </a:extLst>
            </p:cNvPr>
            <p:cNvSpPr>
              <a:spLocks noChangeAspect="1" noChangeArrowheads="1"/>
            </p:cNvSpPr>
            <p:nvPr/>
          </p:nvSpPr>
          <p:spPr bwMode="auto">
            <a:xfrm>
              <a:off x="1809" y="2164"/>
              <a:ext cx="35" cy="36"/>
            </a:xfrm>
            <a:prstGeom prst="ellipse">
              <a:avLst/>
            </a:prstGeom>
            <a:solidFill>
              <a:srgbClr val="FFFF00"/>
            </a:solidFill>
            <a:ln w="1588">
              <a:solidFill>
                <a:srgbClr val="FFFF00"/>
              </a:solidFill>
              <a:round/>
              <a:headEnd/>
              <a:tailEnd/>
            </a:ln>
          </p:spPr>
          <p:txBody>
            <a:bodyPr/>
            <a:lstStyle/>
            <a:p>
              <a:endParaRPr lang="en-US"/>
            </a:p>
          </p:txBody>
        </p:sp>
        <p:sp>
          <p:nvSpPr>
            <p:cNvPr id="22654" name="Oval 126">
              <a:extLst>
                <a:ext uri="{FF2B5EF4-FFF2-40B4-BE49-F238E27FC236}">
                  <a16:creationId xmlns="" xmlns:a16="http://schemas.microsoft.com/office/drawing/2014/main" id="{7F0A94A2-194B-CB40-BC95-0500D61A70F8}"/>
                </a:ext>
              </a:extLst>
            </p:cNvPr>
            <p:cNvSpPr>
              <a:spLocks noChangeAspect="1" noChangeArrowheads="1"/>
            </p:cNvSpPr>
            <p:nvPr/>
          </p:nvSpPr>
          <p:spPr bwMode="auto">
            <a:xfrm>
              <a:off x="1577" y="1956"/>
              <a:ext cx="35" cy="36"/>
            </a:xfrm>
            <a:prstGeom prst="ellipse">
              <a:avLst/>
            </a:prstGeom>
            <a:solidFill>
              <a:srgbClr val="FFFF00"/>
            </a:solidFill>
            <a:ln w="1588">
              <a:solidFill>
                <a:srgbClr val="FFFF00"/>
              </a:solidFill>
              <a:round/>
              <a:headEnd/>
              <a:tailEnd/>
            </a:ln>
          </p:spPr>
          <p:txBody>
            <a:bodyPr/>
            <a:lstStyle/>
            <a:p>
              <a:endParaRPr lang="en-US"/>
            </a:p>
          </p:txBody>
        </p:sp>
        <p:sp>
          <p:nvSpPr>
            <p:cNvPr id="22655" name="Oval 127">
              <a:extLst>
                <a:ext uri="{FF2B5EF4-FFF2-40B4-BE49-F238E27FC236}">
                  <a16:creationId xmlns="" xmlns:a16="http://schemas.microsoft.com/office/drawing/2014/main" id="{01425A6F-F820-0743-B919-1E2173BB6922}"/>
                </a:ext>
              </a:extLst>
            </p:cNvPr>
            <p:cNvSpPr>
              <a:spLocks noChangeAspect="1" noChangeArrowheads="1"/>
            </p:cNvSpPr>
            <p:nvPr/>
          </p:nvSpPr>
          <p:spPr bwMode="auto">
            <a:xfrm>
              <a:off x="1422" y="2101"/>
              <a:ext cx="36" cy="36"/>
            </a:xfrm>
            <a:prstGeom prst="ellipse">
              <a:avLst/>
            </a:prstGeom>
            <a:solidFill>
              <a:srgbClr val="FFFF00"/>
            </a:solidFill>
            <a:ln w="1588">
              <a:solidFill>
                <a:srgbClr val="FFFF00"/>
              </a:solidFill>
              <a:round/>
              <a:headEnd/>
              <a:tailEnd/>
            </a:ln>
          </p:spPr>
          <p:txBody>
            <a:bodyPr/>
            <a:lstStyle/>
            <a:p>
              <a:endParaRPr lang="en-US"/>
            </a:p>
          </p:txBody>
        </p:sp>
        <p:sp>
          <p:nvSpPr>
            <p:cNvPr id="22656" name="Oval 128">
              <a:extLst>
                <a:ext uri="{FF2B5EF4-FFF2-40B4-BE49-F238E27FC236}">
                  <a16:creationId xmlns="" xmlns:a16="http://schemas.microsoft.com/office/drawing/2014/main" id="{3914B734-9036-5A49-803E-BA0A6D8416A1}"/>
                </a:ext>
              </a:extLst>
            </p:cNvPr>
            <p:cNvSpPr>
              <a:spLocks noChangeAspect="1" noChangeArrowheads="1"/>
            </p:cNvSpPr>
            <p:nvPr/>
          </p:nvSpPr>
          <p:spPr bwMode="auto">
            <a:xfrm>
              <a:off x="1070" y="2107"/>
              <a:ext cx="35" cy="35"/>
            </a:xfrm>
            <a:prstGeom prst="ellipse">
              <a:avLst/>
            </a:prstGeom>
            <a:solidFill>
              <a:srgbClr val="FFFF00"/>
            </a:solidFill>
            <a:ln w="1588">
              <a:solidFill>
                <a:srgbClr val="FFFF00"/>
              </a:solidFill>
              <a:round/>
              <a:headEnd/>
              <a:tailEnd/>
            </a:ln>
          </p:spPr>
          <p:txBody>
            <a:bodyPr/>
            <a:lstStyle/>
            <a:p>
              <a:endParaRPr lang="en-US"/>
            </a:p>
          </p:txBody>
        </p:sp>
        <p:sp>
          <p:nvSpPr>
            <p:cNvPr id="22657" name="Oval 129">
              <a:extLst>
                <a:ext uri="{FF2B5EF4-FFF2-40B4-BE49-F238E27FC236}">
                  <a16:creationId xmlns="" xmlns:a16="http://schemas.microsoft.com/office/drawing/2014/main" id="{0A552C91-0ED9-3F4F-9DF9-5026B3283848}"/>
                </a:ext>
              </a:extLst>
            </p:cNvPr>
            <p:cNvSpPr>
              <a:spLocks noChangeAspect="1" noChangeArrowheads="1"/>
            </p:cNvSpPr>
            <p:nvPr/>
          </p:nvSpPr>
          <p:spPr bwMode="auto">
            <a:xfrm>
              <a:off x="1332" y="1666"/>
              <a:ext cx="35" cy="36"/>
            </a:xfrm>
            <a:prstGeom prst="ellipse">
              <a:avLst/>
            </a:prstGeom>
            <a:solidFill>
              <a:srgbClr val="FFFF00"/>
            </a:solidFill>
            <a:ln w="1588">
              <a:solidFill>
                <a:srgbClr val="FFFF00"/>
              </a:solidFill>
              <a:round/>
              <a:headEnd/>
              <a:tailEnd/>
            </a:ln>
          </p:spPr>
          <p:txBody>
            <a:bodyPr/>
            <a:lstStyle/>
            <a:p>
              <a:endParaRPr lang="en-US"/>
            </a:p>
          </p:txBody>
        </p:sp>
        <p:sp>
          <p:nvSpPr>
            <p:cNvPr id="22658" name="Oval 130">
              <a:extLst>
                <a:ext uri="{FF2B5EF4-FFF2-40B4-BE49-F238E27FC236}">
                  <a16:creationId xmlns="" xmlns:a16="http://schemas.microsoft.com/office/drawing/2014/main" id="{5DA65D9D-D72D-BB45-AB8A-384F5AAD1EB1}"/>
                </a:ext>
              </a:extLst>
            </p:cNvPr>
            <p:cNvSpPr>
              <a:spLocks noChangeAspect="1" noChangeArrowheads="1"/>
            </p:cNvSpPr>
            <p:nvPr/>
          </p:nvSpPr>
          <p:spPr bwMode="auto">
            <a:xfrm>
              <a:off x="1325" y="1819"/>
              <a:ext cx="36" cy="35"/>
            </a:xfrm>
            <a:prstGeom prst="ellipse">
              <a:avLst/>
            </a:prstGeom>
            <a:solidFill>
              <a:srgbClr val="FFFF00"/>
            </a:solidFill>
            <a:ln w="1588">
              <a:solidFill>
                <a:srgbClr val="FFFF00"/>
              </a:solidFill>
              <a:round/>
              <a:headEnd/>
              <a:tailEnd/>
            </a:ln>
          </p:spPr>
          <p:txBody>
            <a:bodyPr/>
            <a:lstStyle/>
            <a:p>
              <a:endParaRPr lang="en-US"/>
            </a:p>
          </p:txBody>
        </p:sp>
        <p:sp>
          <p:nvSpPr>
            <p:cNvPr id="22659" name="Oval 131">
              <a:extLst>
                <a:ext uri="{FF2B5EF4-FFF2-40B4-BE49-F238E27FC236}">
                  <a16:creationId xmlns="" xmlns:a16="http://schemas.microsoft.com/office/drawing/2014/main" id="{D76D60B6-A5B4-8F48-B55F-D0E3837489A8}"/>
                </a:ext>
              </a:extLst>
            </p:cNvPr>
            <p:cNvSpPr>
              <a:spLocks noChangeAspect="1" noChangeArrowheads="1"/>
            </p:cNvSpPr>
            <p:nvPr/>
          </p:nvSpPr>
          <p:spPr bwMode="auto">
            <a:xfrm>
              <a:off x="1432" y="2260"/>
              <a:ext cx="35" cy="36"/>
            </a:xfrm>
            <a:prstGeom prst="ellipse">
              <a:avLst/>
            </a:prstGeom>
            <a:solidFill>
              <a:srgbClr val="FFFF00"/>
            </a:solidFill>
            <a:ln w="1588">
              <a:solidFill>
                <a:srgbClr val="FFFF00"/>
              </a:solidFill>
              <a:round/>
              <a:headEnd/>
              <a:tailEnd/>
            </a:ln>
          </p:spPr>
          <p:txBody>
            <a:bodyPr/>
            <a:lstStyle/>
            <a:p>
              <a:endParaRPr lang="en-US"/>
            </a:p>
          </p:txBody>
        </p:sp>
        <p:sp>
          <p:nvSpPr>
            <p:cNvPr id="22660" name="Oval 132">
              <a:extLst>
                <a:ext uri="{FF2B5EF4-FFF2-40B4-BE49-F238E27FC236}">
                  <a16:creationId xmlns="" xmlns:a16="http://schemas.microsoft.com/office/drawing/2014/main" id="{8CE4589B-548E-C74E-97B5-77418D8395F4}"/>
                </a:ext>
              </a:extLst>
            </p:cNvPr>
            <p:cNvSpPr>
              <a:spLocks noChangeAspect="1" noChangeArrowheads="1"/>
            </p:cNvSpPr>
            <p:nvPr/>
          </p:nvSpPr>
          <p:spPr bwMode="auto">
            <a:xfrm>
              <a:off x="1172" y="2222"/>
              <a:ext cx="36" cy="36"/>
            </a:xfrm>
            <a:prstGeom prst="ellipse">
              <a:avLst/>
            </a:prstGeom>
            <a:solidFill>
              <a:srgbClr val="FFFF00"/>
            </a:solidFill>
            <a:ln w="1588">
              <a:solidFill>
                <a:srgbClr val="FFFF00"/>
              </a:solidFill>
              <a:round/>
              <a:headEnd/>
              <a:tailEnd/>
            </a:ln>
          </p:spPr>
          <p:txBody>
            <a:bodyPr/>
            <a:lstStyle/>
            <a:p>
              <a:endParaRPr lang="en-US"/>
            </a:p>
          </p:txBody>
        </p:sp>
        <p:sp>
          <p:nvSpPr>
            <p:cNvPr id="22661" name="Oval 133">
              <a:extLst>
                <a:ext uri="{FF2B5EF4-FFF2-40B4-BE49-F238E27FC236}">
                  <a16:creationId xmlns="" xmlns:a16="http://schemas.microsoft.com/office/drawing/2014/main" id="{6A0DFD51-B0C4-B548-96FF-4F4DD5DF8638}"/>
                </a:ext>
              </a:extLst>
            </p:cNvPr>
            <p:cNvSpPr>
              <a:spLocks noChangeAspect="1" noChangeArrowheads="1"/>
            </p:cNvSpPr>
            <p:nvPr/>
          </p:nvSpPr>
          <p:spPr bwMode="auto">
            <a:xfrm>
              <a:off x="1028" y="2061"/>
              <a:ext cx="35" cy="35"/>
            </a:xfrm>
            <a:prstGeom prst="ellipse">
              <a:avLst/>
            </a:prstGeom>
            <a:solidFill>
              <a:srgbClr val="FFFF00"/>
            </a:solidFill>
            <a:ln w="1588">
              <a:solidFill>
                <a:srgbClr val="FFFF00"/>
              </a:solidFill>
              <a:round/>
              <a:headEnd/>
              <a:tailEnd/>
            </a:ln>
          </p:spPr>
          <p:txBody>
            <a:bodyPr/>
            <a:lstStyle/>
            <a:p>
              <a:endParaRPr lang="en-US"/>
            </a:p>
          </p:txBody>
        </p:sp>
        <p:sp>
          <p:nvSpPr>
            <p:cNvPr id="22662" name="Oval 134">
              <a:extLst>
                <a:ext uri="{FF2B5EF4-FFF2-40B4-BE49-F238E27FC236}">
                  <a16:creationId xmlns="" xmlns:a16="http://schemas.microsoft.com/office/drawing/2014/main" id="{5BA8AEF5-7ABE-ED4D-906A-0203B3B9E534}"/>
                </a:ext>
              </a:extLst>
            </p:cNvPr>
            <p:cNvSpPr>
              <a:spLocks noChangeAspect="1" noChangeArrowheads="1"/>
            </p:cNvSpPr>
            <p:nvPr/>
          </p:nvSpPr>
          <p:spPr bwMode="auto">
            <a:xfrm>
              <a:off x="1215" y="2129"/>
              <a:ext cx="35" cy="35"/>
            </a:xfrm>
            <a:prstGeom prst="ellipse">
              <a:avLst/>
            </a:prstGeom>
            <a:solidFill>
              <a:srgbClr val="FFFF00"/>
            </a:solidFill>
            <a:ln w="1588">
              <a:solidFill>
                <a:srgbClr val="FFFF00"/>
              </a:solidFill>
              <a:round/>
              <a:headEnd/>
              <a:tailEnd/>
            </a:ln>
          </p:spPr>
          <p:txBody>
            <a:bodyPr/>
            <a:lstStyle/>
            <a:p>
              <a:endParaRPr lang="en-US"/>
            </a:p>
          </p:txBody>
        </p:sp>
        <p:sp>
          <p:nvSpPr>
            <p:cNvPr id="22663" name="Oval 135">
              <a:extLst>
                <a:ext uri="{FF2B5EF4-FFF2-40B4-BE49-F238E27FC236}">
                  <a16:creationId xmlns="" xmlns:a16="http://schemas.microsoft.com/office/drawing/2014/main" id="{117A3577-DD35-DB4D-A638-62AFA0713EDB}"/>
                </a:ext>
              </a:extLst>
            </p:cNvPr>
            <p:cNvSpPr>
              <a:spLocks noChangeAspect="1" noChangeArrowheads="1"/>
            </p:cNvSpPr>
            <p:nvPr/>
          </p:nvSpPr>
          <p:spPr bwMode="auto">
            <a:xfrm>
              <a:off x="1135" y="2135"/>
              <a:ext cx="36" cy="35"/>
            </a:xfrm>
            <a:prstGeom prst="ellipse">
              <a:avLst/>
            </a:prstGeom>
            <a:solidFill>
              <a:srgbClr val="FFFF00"/>
            </a:solidFill>
            <a:ln w="1588">
              <a:solidFill>
                <a:srgbClr val="FFFF00"/>
              </a:solidFill>
              <a:round/>
              <a:headEnd/>
              <a:tailEnd/>
            </a:ln>
          </p:spPr>
          <p:txBody>
            <a:bodyPr/>
            <a:lstStyle/>
            <a:p>
              <a:endParaRPr lang="en-US"/>
            </a:p>
          </p:txBody>
        </p:sp>
        <p:sp>
          <p:nvSpPr>
            <p:cNvPr id="22664" name="Oval 136">
              <a:extLst>
                <a:ext uri="{FF2B5EF4-FFF2-40B4-BE49-F238E27FC236}">
                  <a16:creationId xmlns="" xmlns:a16="http://schemas.microsoft.com/office/drawing/2014/main" id="{3EEC898C-D4E5-BA48-82BD-A931117C260F}"/>
                </a:ext>
              </a:extLst>
            </p:cNvPr>
            <p:cNvSpPr>
              <a:spLocks noChangeAspect="1" noChangeArrowheads="1"/>
            </p:cNvSpPr>
            <p:nvPr/>
          </p:nvSpPr>
          <p:spPr bwMode="auto">
            <a:xfrm>
              <a:off x="1224" y="2454"/>
              <a:ext cx="36" cy="36"/>
            </a:xfrm>
            <a:prstGeom prst="ellipse">
              <a:avLst/>
            </a:prstGeom>
            <a:solidFill>
              <a:srgbClr val="FFFF00"/>
            </a:solidFill>
            <a:ln w="1588">
              <a:solidFill>
                <a:srgbClr val="FFFF00"/>
              </a:solidFill>
              <a:round/>
              <a:headEnd/>
              <a:tailEnd/>
            </a:ln>
          </p:spPr>
          <p:txBody>
            <a:bodyPr/>
            <a:lstStyle/>
            <a:p>
              <a:endParaRPr lang="en-US"/>
            </a:p>
          </p:txBody>
        </p:sp>
        <p:sp>
          <p:nvSpPr>
            <p:cNvPr id="22665" name="Oval 137">
              <a:extLst>
                <a:ext uri="{FF2B5EF4-FFF2-40B4-BE49-F238E27FC236}">
                  <a16:creationId xmlns="" xmlns:a16="http://schemas.microsoft.com/office/drawing/2014/main" id="{5FBC9563-AB6B-4849-81F4-E6382DAA72B3}"/>
                </a:ext>
              </a:extLst>
            </p:cNvPr>
            <p:cNvSpPr>
              <a:spLocks noChangeAspect="1" noChangeArrowheads="1"/>
            </p:cNvSpPr>
            <p:nvPr/>
          </p:nvSpPr>
          <p:spPr bwMode="auto">
            <a:xfrm>
              <a:off x="1470" y="2343"/>
              <a:ext cx="36" cy="36"/>
            </a:xfrm>
            <a:prstGeom prst="ellipse">
              <a:avLst/>
            </a:prstGeom>
            <a:solidFill>
              <a:srgbClr val="FFFF00"/>
            </a:solidFill>
            <a:ln w="1588">
              <a:solidFill>
                <a:srgbClr val="FFFF00"/>
              </a:solidFill>
              <a:round/>
              <a:headEnd/>
              <a:tailEnd/>
            </a:ln>
          </p:spPr>
          <p:txBody>
            <a:bodyPr/>
            <a:lstStyle/>
            <a:p>
              <a:endParaRPr lang="en-US"/>
            </a:p>
          </p:txBody>
        </p:sp>
        <p:sp>
          <p:nvSpPr>
            <p:cNvPr id="22666" name="Oval 138">
              <a:extLst>
                <a:ext uri="{FF2B5EF4-FFF2-40B4-BE49-F238E27FC236}">
                  <a16:creationId xmlns="" xmlns:a16="http://schemas.microsoft.com/office/drawing/2014/main" id="{DAC40667-4FE6-0D48-A2B3-74920B9F2C6E}"/>
                </a:ext>
              </a:extLst>
            </p:cNvPr>
            <p:cNvSpPr>
              <a:spLocks noChangeAspect="1" noChangeArrowheads="1"/>
            </p:cNvSpPr>
            <p:nvPr/>
          </p:nvSpPr>
          <p:spPr bwMode="auto">
            <a:xfrm>
              <a:off x="1135" y="2480"/>
              <a:ext cx="36" cy="36"/>
            </a:xfrm>
            <a:prstGeom prst="ellipse">
              <a:avLst/>
            </a:prstGeom>
            <a:solidFill>
              <a:srgbClr val="FFFF00"/>
            </a:solidFill>
            <a:ln w="1588">
              <a:solidFill>
                <a:srgbClr val="FFFF00"/>
              </a:solidFill>
              <a:round/>
              <a:headEnd/>
              <a:tailEnd/>
            </a:ln>
          </p:spPr>
          <p:txBody>
            <a:bodyPr/>
            <a:lstStyle/>
            <a:p>
              <a:endParaRPr lang="en-US"/>
            </a:p>
          </p:txBody>
        </p:sp>
        <p:sp>
          <p:nvSpPr>
            <p:cNvPr id="22667" name="Oval 139">
              <a:extLst>
                <a:ext uri="{FF2B5EF4-FFF2-40B4-BE49-F238E27FC236}">
                  <a16:creationId xmlns="" xmlns:a16="http://schemas.microsoft.com/office/drawing/2014/main" id="{D867BF89-088B-7642-B581-7CEBB9986A86}"/>
                </a:ext>
              </a:extLst>
            </p:cNvPr>
            <p:cNvSpPr>
              <a:spLocks noChangeAspect="1" noChangeArrowheads="1"/>
            </p:cNvSpPr>
            <p:nvPr/>
          </p:nvSpPr>
          <p:spPr bwMode="auto">
            <a:xfrm>
              <a:off x="1059" y="2458"/>
              <a:ext cx="36" cy="36"/>
            </a:xfrm>
            <a:prstGeom prst="ellipse">
              <a:avLst/>
            </a:prstGeom>
            <a:solidFill>
              <a:srgbClr val="FFFF00"/>
            </a:solidFill>
            <a:ln w="1588">
              <a:solidFill>
                <a:srgbClr val="FFFF00"/>
              </a:solidFill>
              <a:round/>
              <a:headEnd/>
              <a:tailEnd/>
            </a:ln>
          </p:spPr>
          <p:txBody>
            <a:bodyPr/>
            <a:lstStyle/>
            <a:p>
              <a:endParaRPr lang="en-US"/>
            </a:p>
          </p:txBody>
        </p:sp>
        <p:sp>
          <p:nvSpPr>
            <p:cNvPr id="22668" name="Oval 140">
              <a:extLst>
                <a:ext uri="{FF2B5EF4-FFF2-40B4-BE49-F238E27FC236}">
                  <a16:creationId xmlns="" xmlns:a16="http://schemas.microsoft.com/office/drawing/2014/main" id="{6E1B4406-3B27-4342-9CCF-E07F2C9B675A}"/>
                </a:ext>
              </a:extLst>
            </p:cNvPr>
            <p:cNvSpPr>
              <a:spLocks noChangeAspect="1" noChangeArrowheads="1"/>
            </p:cNvSpPr>
            <p:nvPr/>
          </p:nvSpPr>
          <p:spPr bwMode="auto">
            <a:xfrm>
              <a:off x="1308" y="2227"/>
              <a:ext cx="35" cy="35"/>
            </a:xfrm>
            <a:prstGeom prst="ellipse">
              <a:avLst/>
            </a:prstGeom>
            <a:solidFill>
              <a:srgbClr val="FFFF00"/>
            </a:solidFill>
            <a:ln w="1588">
              <a:solidFill>
                <a:srgbClr val="FFFF00"/>
              </a:solidFill>
              <a:round/>
              <a:headEnd/>
              <a:tailEnd/>
            </a:ln>
          </p:spPr>
          <p:txBody>
            <a:bodyPr/>
            <a:lstStyle/>
            <a:p>
              <a:endParaRPr lang="en-US"/>
            </a:p>
          </p:txBody>
        </p:sp>
        <p:sp>
          <p:nvSpPr>
            <p:cNvPr id="22669" name="Oval 141">
              <a:extLst>
                <a:ext uri="{FF2B5EF4-FFF2-40B4-BE49-F238E27FC236}">
                  <a16:creationId xmlns="" xmlns:a16="http://schemas.microsoft.com/office/drawing/2014/main" id="{D7752C37-7692-6B45-AA1C-B461B923F701}"/>
                </a:ext>
              </a:extLst>
            </p:cNvPr>
            <p:cNvSpPr>
              <a:spLocks noChangeAspect="1" noChangeArrowheads="1"/>
            </p:cNvSpPr>
            <p:nvPr/>
          </p:nvSpPr>
          <p:spPr bwMode="auto">
            <a:xfrm>
              <a:off x="865" y="2147"/>
              <a:ext cx="36" cy="36"/>
            </a:xfrm>
            <a:prstGeom prst="ellipse">
              <a:avLst/>
            </a:prstGeom>
            <a:solidFill>
              <a:srgbClr val="FFFF00"/>
            </a:solidFill>
            <a:ln w="1588">
              <a:solidFill>
                <a:srgbClr val="FFFF00"/>
              </a:solidFill>
              <a:round/>
              <a:headEnd/>
              <a:tailEnd/>
            </a:ln>
          </p:spPr>
          <p:txBody>
            <a:bodyPr/>
            <a:lstStyle/>
            <a:p>
              <a:endParaRPr lang="en-US"/>
            </a:p>
          </p:txBody>
        </p:sp>
        <p:sp>
          <p:nvSpPr>
            <p:cNvPr id="22670" name="Oval 142">
              <a:extLst>
                <a:ext uri="{FF2B5EF4-FFF2-40B4-BE49-F238E27FC236}">
                  <a16:creationId xmlns="" xmlns:a16="http://schemas.microsoft.com/office/drawing/2014/main" id="{A97B105A-8FEF-4241-A687-C40D0DA87A85}"/>
                </a:ext>
              </a:extLst>
            </p:cNvPr>
            <p:cNvSpPr>
              <a:spLocks noChangeAspect="1" noChangeArrowheads="1"/>
            </p:cNvSpPr>
            <p:nvPr/>
          </p:nvSpPr>
          <p:spPr bwMode="auto">
            <a:xfrm>
              <a:off x="1025" y="2283"/>
              <a:ext cx="35" cy="35"/>
            </a:xfrm>
            <a:prstGeom prst="ellipse">
              <a:avLst/>
            </a:prstGeom>
            <a:solidFill>
              <a:srgbClr val="FFFF00"/>
            </a:solidFill>
            <a:ln w="1588">
              <a:solidFill>
                <a:srgbClr val="FFFF00"/>
              </a:solidFill>
              <a:round/>
              <a:headEnd/>
              <a:tailEnd/>
            </a:ln>
          </p:spPr>
          <p:txBody>
            <a:bodyPr/>
            <a:lstStyle/>
            <a:p>
              <a:endParaRPr lang="en-US"/>
            </a:p>
          </p:txBody>
        </p:sp>
        <p:sp>
          <p:nvSpPr>
            <p:cNvPr id="22671" name="Oval 143">
              <a:extLst>
                <a:ext uri="{FF2B5EF4-FFF2-40B4-BE49-F238E27FC236}">
                  <a16:creationId xmlns="" xmlns:a16="http://schemas.microsoft.com/office/drawing/2014/main" id="{6D9CD110-2D21-624C-BDCB-28775B97A77D}"/>
                </a:ext>
              </a:extLst>
            </p:cNvPr>
            <p:cNvSpPr>
              <a:spLocks noChangeAspect="1" noChangeArrowheads="1"/>
            </p:cNvSpPr>
            <p:nvPr/>
          </p:nvSpPr>
          <p:spPr bwMode="auto">
            <a:xfrm>
              <a:off x="986" y="2260"/>
              <a:ext cx="36" cy="36"/>
            </a:xfrm>
            <a:prstGeom prst="ellipse">
              <a:avLst/>
            </a:prstGeom>
            <a:solidFill>
              <a:srgbClr val="FFFF00"/>
            </a:solidFill>
            <a:ln w="1588">
              <a:solidFill>
                <a:srgbClr val="FFFF00"/>
              </a:solidFill>
              <a:round/>
              <a:headEnd/>
              <a:tailEnd/>
            </a:ln>
          </p:spPr>
          <p:txBody>
            <a:bodyPr/>
            <a:lstStyle/>
            <a:p>
              <a:endParaRPr lang="en-US"/>
            </a:p>
          </p:txBody>
        </p:sp>
        <p:sp>
          <p:nvSpPr>
            <p:cNvPr id="22672" name="Oval 144">
              <a:extLst>
                <a:ext uri="{FF2B5EF4-FFF2-40B4-BE49-F238E27FC236}">
                  <a16:creationId xmlns="" xmlns:a16="http://schemas.microsoft.com/office/drawing/2014/main" id="{F5AA1104-364A-884A-941E-7FCCC518A0EC}"/>
                </a:ext>
              </a:extLst>
            </p:cNvPr>
            <p:cNvSpPr>
              <a:spLocks noChangeAspect="1" noChangeArrowheads="1"/>
            </p:cNvSpPr>
            <p:nvPr/>
          </p:nvSpPr>
          <p:spPr bwMode="auto">
            <a:xfrm>
              <a:off x="983" y="2288"/>
              <a:ext cx="36" cy="36"/>
            </a:xfrm>
            <a:prstGeom prst="ellipse">
              <a:avLst/>
            </a:prstGeom>
            <a:solidFill>
              <a:srgbClr val="FFFF00"/>
            </a:solidFill>
            <a:ln w="1588">
              <a:solidFill>
                <a:srgbClr val="FFFF00"/>
              </a:solidFill>
              <a:round/>
              <a:headEnd/>
              <a:tailEnd/>
            </a:ln>
          </p:spPr>
          <p:txBody>
            <a:bodyPr/>
            <a:lstStyle/>
            <a:p>
              <a:endParaRPr lang="en-US"/>
            </a:p>
          </p:txBody>
        </p:sp>
        <p:sp>
          <p:nvSpPr>
            <p:cNvPr id="22673" name="Oval 145">
              <a:extLst>
                <a:ext uri="{FF2B5EF4-FFF2-40B4-BE49-F238E27FC236}">
                  <a16:creationId xmlns="" xmlns:a16="http://schemas.microsoft.com/office/drawing/2014/main" id="{F85104EC-D5ED-844D-86F3-9F1CB67A15F0}"/>
                </a:ext>
              </a:extLst>
            </p:cNvPr>
            <p:cNvSpPr>
              <a:spLocks noChangeAspect="1" noChangeArrowheads="1"/>
            </p:cNvSpPr>
            <p:nvPr/>
          </p:nvSpPr>
          <p:spPr bwMode="auto">
            <a:xfrm>
              <a:off x="907" y="2072"/>
              <a:ext cx="35" cy="36"/>
            </a:xfrm>
            <a:prstGeom prst="ellipse">
              <a:avLst/>
            </a:prstGeom>
            <a:solidFill>
              <a:srgbClr val="FFFF00"/>
            </a:solidFill>
            <a:ln w="1588">
              <a:solidFill>
                <a:srgbClr val="FFFF00"/>
              </a:solidFill>
              <a:round/>
              <a:headEnd/>
              <a:tailEnd/>
            </a:ln>
          </p:spPr>
          <p:txBody>
            <a:bodyPr/>
            <a:lstStyle/>
            <a:p>
              <a:endParaRPr lang="en-US"/>
            </a:p>
          </p:txBody>
        </p:sp>
        <p:sp>
          <p:nvSpPr>
            <p:cNvPr id="22674" name="Oval 146">
              <a:extLst>
                <a:ext uri="{FF2B5EF4-FFF2-40B4-BE49-F238E27FC236}">
                  <a16:creationId xmlns="" xmlns:a16="http://schemas.microsoft.com/office/drawing/2014/main" id="{66869459-D9E8-004B-AF16-9F4D2B269A98}"/>
                </a:ext>
              </a:extLst>
            </p:cNvPr>
            <p:cNvSpPr>
              <a:spLocks noChangeAspect="1" noChangeArrowheads="1"/>
            </p:cNvSpPr>
            <p:nvPr/>
          </p:nvSpPr>
          <p:spPr bwMode="auto">
            <a:xfrm>
              <a:off x="1007" y="2253"/>
              <a:ext cx="36" cy="35"/>
            </a:xfrm>
            <a:prstGeom prst="ellipse">
              <a:avLst/>
            </a:prstGeom>
            <a:solidFill>
              <a:srgbClr val="FFFF00"/>
            </a:solidFill>
            <a:ln w="1588">
              <a:solidFill>
                <a:srgbClr val="FFFF00"/>
              </a:solidFill>
              <a:round/>
              <a:headEnd/>
              <a:tailEnd/>
            </a:ln>
          </p:spPr>
          <p:txBody>
            <a:bodyPr/>
            <a:lstStyle/>
            <a:p>
              <a:endParaRPr lang="en-US"/>
            </a:p>
          </p:txBody>
        </p:sp>
        <p:sp>
          <p:nvSpPr>
            <p:cNvPr id="22675" name="Oval 147">
              <a:extLst>
                <a:ext uri="{FF2B5EF4-FFF2-40B4-BE49-F238E27FC236}">
                  <a16:creationId xmlns="" xmlns:a16="http://schemas.microsoft.com/office/drawing/2014/main" id="{7F5B43A9-7CBD-0747-9670-A092C12B90B7}"/>
                </a:ext>
              </a:extLst>
            </p:cNvPr>
            <p:cNvSpPr>
              <a:spLocks noChangeAspect="1" noChangeArrowheads="1"/>
            </p:cNvSpPr>
            <p:nvPr/>
          </p:nvSpPr>
          <p:spPr bwMode="auto">
            <a:xfrm>
              <a:off x="983" y="2049"/>
              <a:ext cx="36" cy="36"/>
            </a:xfrm>
            <a:prstGeom prst="ellipse">
              <a:avLst/>
            </a:prstGeom>
            <a:solidFill>
              <a:srgbClr val="FFFF00"/>
            </a:solidFill>
            <a:ln w="1588">
              <a:solidFill>
                <a:srgbClr val="FFFF00"/>
              </a:solidFill>
              <a:round/>
              <a:headEnd/>
              <a:tailEnd/>
            </a:ln>
          </p:spPr>
          <p:txBody>
            <a:bodyPr/>
            <a:lstStyle/>
            <a:p>
              <a:endParaRPr lang="en-US"/>
            </a:p>
          </p:txBody>
        </p:sp>
        <p:sp>
          <p:nvSpPr>
            <p:cNvPr id="22676" name="Oval 148">
              <a:extLst>
                <a:ext uri="{FF2B5EF4-FFF2-40B4-BE49-F238E27FC236}">
                  <a16:creationId xmlns="" xmlns:a16="http://schemas.microsoft.com/office/drawing/2014/main" id="{264873BC-0C76-8840-80AC-5FFA97ABC353}"/>
                </a:ext>
              </a:extLst>
            </p:cNvPr>
            <p:cNvSpPr>
              <a:spLocks noChangeAspect="1" noChangeArrowheads="1"/>
            </p:cNvSpPr>
            <p:nvPr/>
          </p:nvSpPr>
          <p:spPr bwMode="auto">
            <a:xfrm>
              <a:off x="1004" y="2208"/>
              <a:ext cx="35" cy="35"/>
            </a:xfrm>
            <a:prstGeom prst="ellipse">
              <a:avLst/>
            </a:prstGeom>
            <a:solidFill>
              <a:srgbClr val="FFFF00"/>
            </a:solidFill>
            <a:ln w="1588">
              <a:solidFill>
                <a:srgbClr val="FFFF00"/>
              </a:solidFill>
              <a:round/>
              <a:headEnd/>
              <a:tailEnd/>
            </a:ln>
          </p:spPr>
          <p:txBody>
            <a:bodyPr/>
            <a:lstStyle/>
            <a:p>
              <a:endParaRPr lang="en-US"/>
            </a:p>
          </p:txBody>
        </p:sp>
        <p:sp>
          <p:nvSpPr>
            <p:cNvPr id="22677" name="Oval 149">
              <a:extLst>
                <a:ext uri="{FF2B5EF4-FFF2-40B4-BE49-F238E27FC236}">
                  <a16:creationId xmlns="" xmlns:a16="http://schemas.microsoft.com/office/drawing/2014/main" id="{59DABF08-EE7A-BF4A-AD75-1DE70C77DB55}"/>
                </a:ext>
              </a:extLst>
            </p:cNvPr>
            <p:cNvSpPr>
              <a:spLocks noChangeAspect="1" noChangeArrowheads="1"/>
            </p:cNvSpPr>
            <p:nvPr/>
          </p:nvSpPr>
          <p:spPr bwMode="auto">
            <a:xfrm>
              <a:off x="1360" y="2247"/>
              <a:ext cx="35" cy="36"/>
            </a:xfrm>
            <a:prstGeom prst="ellipse">
              <a:avLst/>
            </a:prstGeom>
            <a:solidFill>
              <a:srgbClr val="FFFF00"/>
            </a:solidFill>
            <a:ln w="1588">
              <a:solidFill>
                <a:srgbClr val="FFFF00"/>
              </a:solidFill>
              <a:round/>
              <a:headEnd/>
              <a:tailEnd/>
            </a:ln>
          </p:spPr>
          <p:txBody>
            <a:bodyPr/>
            <a:lstStyle/>
            <a:p>
              <a:endParaRPr lang="en-US"/>
            </a:p>
          </p:txBody>
        </p:sp>
        <p:sp>
          <p:nvSpPr>
            <p:cNvPr id="22678" name="Oval 150">
              <a:extLst>
                <a:ext uri="{FF2B5EF4-FFF2-40B4-BE49-F238E27FC236}">
                  <a16:creationId xmlns="" xmlns:a16="http://schemas.microsoft.com/office/drawing/2014/main" id="{E4C1E5F5-210C-BF45-A17C-254AEDFA7B1D}"/>
                </a:ext>
              </a:extLst>
            </p:cNvPr>
            <p:cNvSpPr>
              <a:spLocks noChangeAspect="1" noChangeArrowheads="1"/>
            </p:cNvSpPr>
            <p:nvPr/>
          </p:nvSpPr>
          <p:spPr bwMode="auto">
            <a:xfrm>
              <a:off x="1494" y="2220"/>
              <a:ext cx="36" cy="36"/>
            </a:xfrm>
            <a:prstGeom prst="ellipse">
              <a:avLst/>
            </a:prstGeom>
            <a:solidFill>
              <a:srgbClr val="FFFF00"/>
            </a:solidFill>
            <a:ln w="1588">
              <a:solidFill>
                <a:srgbClr val="FFFF00"/>
              </a:solidFill>
              <a:round/>
              <a:headEnd/>
              <a:tailEnd/>
            </a:ln>
          </p:spPr>
          <p:txBody>
            <a:bodyPr/>
            <a:lstStyle/>
            <a:p>
              <a:endParaRPr lang="en-US"/>
            </a:p>
          </p:txBody>
        </p:sp>
        <p:sp>
          <p:nvSpPr>
            <p:cNvPr id="22679" name="Oval 151">
              <a:extLst>
                <a:ext uri="{FF2B5EF4-FFF2-40B4-BE49-F238E27FC236}">
                  <a16:creationId xmlns="" xmlns:a16="http://schemas.microsoft.com/office/drawing/2014/main" id="{58681FAC-7C85-EC40-A3F2-CF168F9ED0A4}"/>
                </a:ext>
              </a:extLst>
            </p:cNvPr>
            <p:cNvSpPr>
              <a:spLocks noChangeAspect="1" noChangeArrowheads="1"/>
            </p:cNvSpPr>
            <p:nvPr/>
          </p:nvSpPr>
          <p:spPr bwMode="auto">
            <a:xfrm>
              <a:off x="1487" y="2221"/>
              <a:ext cx="36" cy="36"/>
            </a:xfrm>
            <a:prstGeom prst="ellipse">
              <a:avLst/>
            </a:prstGeom>
            <a:solidFill>
              <a:srgbClr val="FFFF00"/>
            </a:solidFill>
            <a:ln w="1588">
              <a:solidFill>
                <a:srgbClr val="FFFF00"/>
              </a:solidFill>
              <a:round/>
              <a:headEnd/>
              <a:tailEnd/>
            </a:ln>
          </p:spPr>
          <p:txBody>
            <a:bodyPr/>
            <a:lstStyle/>
            <a:p>
              <a:endParaRPr lang="en-US"/>
            </a:p>
          </p:txBody>
        </p:sp>
        <p:sp>
          <p:nvSpPr>
            <p:cNvPr id="22680" name="Oval 152">
              <a:extLst>
                <a:ext uri="{FF2B5EF4-FFF2-40B4-BE49-F238E27FC236}">
                  <a16:creationId xmlns="" xmlns:a16="http://schemas.microsoft.com/office/drawing/2014/main" id="{684523CD-E50E-E946-AC34-540D7485529D}"/>
                </a:ext>
              </a:extLst>
            </p:cNvPr>
            <p:cNvSpPr>
              <a:spLocks noChangeAspect="1" noChangeArrowheads="1"/>
            </p:cNvSpPr>
            <p:nvPr/>
          </p:nvSpPr>
          <p:spPr bwMode="auto">
            <a:xfrm>
              <a:off x="1457" y="2304"/>
              <a:ext cx="35" cy="35"/>
            </a:xfrm>
            <a:prstGeom prst="ellipse">
              <a:avLst/>
            </a:prstGeom>
            <a:solidFill>
              <a:srgbClr val="FFFF00"/>
            </a:solidFill>
            <a:ln w="1588">
              <a:solidFill>
                <a:srgbClr val="FFFF00"/>
              </a:solidFill>
              <a:round/>
              <a:headEnd/>
              <a:tailEnd/>
            </a:ln>
          </p:spPr>
          <p:txBody>
            <a:bodyPr/>
            <a:lstStyle/>
            <a:p>
              <a:endParaRPr lang="en-US"/>
            </a:p>
          </p:txBody>
        </p:sp>
        <p:sp>
          <p:nvSpPr>
            <p:cNvPr id="22681" name="Oval 153">
              <a:extLst>
                <a:ext uri="{FF2B5EF4-FFF2-40B4-BE49-F238E27FC236}">
                  <a16:creationId xmlns="" xmlns:a16="http://schemas.microsoft.com/office/drawing/2014/main" id="{F102DDB3-2AFC-9B4C-A057-7D44C27F91C6}"/>
                </a:ext>
              </a:extLst>
            </p:cNvPr>
            <p:cNvSpPr>
              <a:spLocks noChangeAspect="1" noChangeArrowheads="1"/>
            </p:cNvSpPr>
            <p:nvPr/>
          </p:nvSpPr>
          <p:spPr bwMode="auto">
            <a:xfrm>
              <a:off x="1408" y="2329"/>
              <a:ext cx="35" cy="35"/>
            </a:xfrm>
            <a:prstGeom prst="ellipse">
              <a:avLst/>
            </a:prstGeom>
            <a:solidFill>
              <a:srgbClr val="FFFF00"/>
            </a:solidFill>
            <a:ln w="1588">
              <a:solidFill>
                <a:srgbClr val="FFFF00"/>
              </a:solidFill>
              <a:round/>
              <a:headEnd/>
              <a:tailEnd/>
            </a:ln>
          </p:spPr>
          <p:txBody>
            <a:bodyPr/>
            <a:lstStyle/>
            <a:p>
              <a:endParaRPr lang="en-US"/>
            </a:p>
          </p:txBody>
        </p:sp>
        <p:sp>
          <p:nvSpPr>
            <p:cNvPr id="22682" name="Oval 154">
              <a:extLst>
                <a:ext uri="{FF2B5EF4-FFF2-40B4-BE49-F238E27FC236}">
                  <a16:creationId xmlns="" xmlns:a16="http://schemas.microsoft.com/office/drawing/2014/main" id="{FF6C64CD-0574-ED4C-93FC-AAD9B9AD7FA2}"/>
                </a:ext>
              </a:extLst>
            </p:cNvPr>
            <p:cNvSpPr>
              <a:spLocks noChangeAspect="1" noChangeArrowheads="1"/>
            </p:cNvSpPr>
            <p:nvPr/>
          </p:nvSpPr>
          <p:spPr bwMode="auto">
            <a:xfrm>
              <a:off x="1529" y="2299"/>
              <a:ext cx="35" cy="35"/>
            </a:xfrm>
            <a:prstGeom prst="ellipse">
              <a:avLst/>
            </a:prstGeom>
            <a:solidFill>
              <a:srgbClr val="FFFF00"/>
            </a:solidFill>
            <a:ln w="1588">
              <a:solidFill>
                <a:srgbClr val="FFFF00"/>
              </a:solidFill>
              <a:round/>
              <a:headEnd/>
              <a:tailEnd/>
            </a:ln>
          </p:spPr>
          <p:txBody>
            <a:bodyPr/>
            <a:lstStyle/>
            <a:p>
              <a:endParaRPr lang="en-US"/>
            </a:p>
          </p:txBody>
        </p:sp>
        <p:sp>
          <p:nvSpPr>
            <p:cNvPr id="22683" name="Oval 155">
              <a:extLst>
                <a:ext uri="{FF2B5EF4-FFF2-40B4-BE49-F238E27FC236}">
                  <a16:creationId xmlns="" xmlns:a16="http://schemas.microsoft.com/office/drawing/2014/main" id="{71E8DFC2-CA0F-6540-84DE-A0B8DEA030A0}"/>
                </a:ext>
              </a:extLst>
            </p:cNvPr>
            <p:cNvSpPr>
              <a:spLocks noChangeAspect="1" noChangeArrowheads="1"/>
            </p:cNvSpPr>
            <p:nvPr/>
          </p:nvSpPr>
          <p:spPr bwMode="auto">
            <a:xfrm>
              <a:off x="1663" y="2544"/>
              <a:ext cx="36" cy="35"/>
            </a:xfrm>
            <a:prstGeom prst="ellipse">
              <a:avLst/>
            </a:prstGeom>
            <a:solidFill>
              <a:srgbClr val="FFFF00"/>
            </a:solidFill>
            <a:ln w="1588">
              <a:solidFill>
                <a:srgbClr val="FFFF00"/>
              </a:solidFill>
              <a:round/>
              <a:headEnd/>
              <a:tailEnd/>
            </a:ln>
          </p:spPr>
          <p:txBody>
            <a:bodyPr/>
            <a:lstStyle/>
            <a:p>
              <a:endParaRPr lang="en-US"/>
            </a:p>
          </p:txBody>
        </p:sp>
        <p:sp>
          <p:nvSpPr>
            <p:cNvPr id="22684" name="Oval 156">
              <a:extLst>
                <a:ext uri="{FF2B5EF4-FFF2-40B4-BE49-F238E27FC236}">
                  <a16:creationId xmlns="" xmlns:a16="http://schemas.microsoft.com/office/drawing/2014/main" id="{CEDECDA4-9A88-6648-90C5-8A82C9D88AE3}"/>
                </a:ext>
              </a:extLst>
            </p:cNvPr>
            <p:cNvSpPr>
              <a:spLocks noChangeAspect="1" noChangeArrowheads="1"/>
            </p:cNvSpPr>
            <p:nvPr/>
          </p:nvSpPr>
          <p:spPr bwMode="auto">
            <a:xfrm>
              <a:off x="2203" y="2398"/>
              <a:ext cx="35" cy="35"/>
            </a:xfrm>
            <a:prstGeom prst="ellipse">
              <a:avLst/>
            </a:prstGeom>
            <a:solidFill>
              <a:srgbClr val="FFFF00"/>
            </a:solidFill>
            <a:ln w="1588">
              <a:solidFill>
                <a:srgbClr val="FFFF00"/>
              </a:solidFill>
              <a:round/>
              <a:headEnd/>
              <a:tailEnd/>
            </a:ln>
          </p:spPr>
          <p:txBody>
            <a:bodyPr/>
            <a:lstStyle/>
            <a:p>
              <a:endParaRPr lang="en-US"/>
            </a:p>
          </p:txBody>
        </p:sp>
        <p:sp>
          <p:nvSpPr>
            <p:cNvPr id="22685" name="Oval 157">
              <a:extLst>
                <a:ext uri="{FF2B5EF4-FFF2-40B4-BE49-F238E27FC236}">
                  <a16:creationId xmlns="" xmlns:a16="http://schemas.microsoft.com/office/drawing/2014/main" id="{B992EF62-2539-6849-B8F9-9D6BC0FB30B5}"/>
                </a:ext>
              </a:extLst>
            </p:cNvPr>
            <p:cNvSpPr>
              <a:spLocks noChangeAspect="1" noChangeArrowheads="1"/>
            </p:cNvSpPr>
            <p:nvPr/>
          </p:nvSpPr>
          <p:spPr bwMode="auto">
            <a:xfrm>
              <a:off x="1840" y="2575"/>
              <a:ext cx="35" cy="36"/>
            </a:xfrm>
            <a:prstGeom prst="ellipse">
              <a:avLst/>
            </a:prstGeom>
            <a:solidFill>
              <a:srgbClr val="FFFF00"/>
            </a:solidFill>
            <a:ln w="1588">
              <a:solidFill>
                <a:srgbClr val="FFFF00"/>
              </a:solidFill>
              <a:round/>
              <a:headEnd/>
              <a:tailEnd/>
            </a:ln>
          </p:spPr>
          <p:txBody>
            <a:bodyPr/>
            <a:lstStyle/>
            <a:p>
              <a:endParaRPr lang="en-US"/>
            </a:p>
          </p:txBody>
        </p:sp>
        <p:sp>
          <p:nvSpPr>
            <p:cNvPr id="22686" name="Oval 158">
              <a:extLst>
                <a:ext uri="{FF2B5EF4-FFF2-40B4-BE49-F238E27FC236}">
                  <a16:creationId xmlns="" xmlns:a16="http://schemas.microsoft.com/office/drawing/2014/main" id="{5346774E-1385-BD44-BC3D-6D8196FB21D3}"/>
                </a:ext>
              </a:extLst>
            </p:cNvPr>
            <p:cNvSpPr>
              <a:spLocks noChangeAspect="1" noChangeArrowheads="1"/>
            </p:cNvSpPr>
            <p:nvPr/>
          </p:nvSpPr>
          <p:spPr bwMode="auto">
            <a:xfrm>
              <a:off x="1784" y="2463"/>
              <a:ext cx="35" cy="36"/>
            </a:xfrm>
            <a:prstGeom prst="ellipse">
              <a:avLst/>
            </a:prstGeom>
            <a:solidFill>
              <a:srgbClr val="FFFF00"/>
            </a:solidFill>
            <a:ln w="1588">
              <a:solidFill>
                <a:srgbClr val="FFFF00"/>
              </a:solidFill>
              <a:round/>
              <a:headEnd/>
              <a:tailEnd/>
            </a:ln>
          </p:spPr>
          <p:txBody>
            <a:bodyPr/>
            <a:lstStyle/>
            <a:p>
              <a:endParaRPr lang="en-US"/>
            </a:p>
          </p:txBody>
        </p:sp>
        <p:sp>
          <p:nvSpPr>
            <p:cNvPr id="22687" name="Oval 159">
              <a:extLst>
                <a:ext uri="{FF2B5EF4-FFF2-40B4-BE49-F238E27FC236}">
                  <a16:creationId xmlns="" xmlns:a16="http://schemas.microsoft.com/office/drawing/2014/main" id="{8C9C5242-BF76-C346-92E3-CD473DB07385}"/>
                </a:ext>
              </a:extLst>
            </p:cNvPr>
            <p:cNvSpPr>
              <a:spLocks noChangeAspect="1" noChangeArrowheads="1"/>
            </p:cNvSpPr>
            <p:nvPr/>
          </p:nvSpPr>
          <p:spPr bwMode="auto">
            <a:xfrm>
              <a:off x="1691" y="2535"/>
              <a:ext cx="35" cy="36"/>
            </a:xfrm>
            <a:prstGeom prst="ellipse">
              <a:avLst/>
            </a:prstGeom>
            <a:solidFill>
              <a:srgbClr val="FFFF00"/>
            </a:solidFill>
            <a:ln w="1588">
              <a:solidFill>
                <a:srgbClr val="FFFF00"/>
              </a:solidFill>
              <a:round/>
              <a:headEnd/>
              <a:tailEnd/>
            </a:ln>
          </p:spPr>
          <p:txBody>
            <a:bodyPr/>
            <a:lstStyle/>
            <a:p>
              <a:endParaRPr lang="en-US"/>
            </a:p>
          </p:txBody>
        </p:sp>
        <p:sp>
          <p:nvSpPr>
            <p:cNvPr id="22688" name="Oval 160">
              <a:extLst>
                <a:ext uri="{FF2B5EF4-FFF2-40B4-BE49-F238E27FC236}">
                  <a16:creationId xmlns="" xmlns:a16="http://schemas.microsoft.com/office/drawing/2014/main" id="{9AD52EDF-8370-7042-B65A-0FA44F1C61A4}"/>
                </a:ext>
              </a:extLst>
            </p:cNvPr>
            <p:cNvSpPr>
              <a:spLocks noChangeAspect="1" noChangeArrowheads="1"/>
            </p:cNvSpPr>
            <p:nvPr/>
          </p:nvSpPr>
          <p:spPr bwMode="auto">
            <a:xfrm>
              <a:off x="1954" y="2504"/>
              <a:ext cx="35" cy="36"/>
            </a:xfrm>
            <a:prstGeom prst="ellipse">
              <a:avLst/>
            </a:prstGeom>
            <a:solidFill>
              <a:srgbClr val="FFFF00"/>
            </a:solidFill>
            <a:ln w="1588">
              <a:solidFill>
                <a:srgbClr val="FFFF00"/>
              </a:solidFill>
              <a:round/>
              <a:headEnd/>
              <a:tailEnd/>
            </a:ln>
          </p:spPr>
          <p:txBody>
            <a:bodyPr/>
            <a:lstStyle/>
            <a:p>
              <a:endParaRPr lang="en-US"/>
            </a:p>
          </p:txBody>
        </p:sp>
        <p:sp>
          <p:nvSpPr>
            <p:cNvPr id="22689" name="Oval 161">
              <a:extLst>
                <a:ext uri="{FF2B5EF4-FFF2-40B4-BE49-F238E27FC236}">
                  <a16:creationId xmlns="" xmlns:a16="http://schemas.microsoft.com/office/drawing/2014/main" id="{A61E598F-7F91-7F45-B6A7-BD8BF5DA927A}"/>
                </a:ext>
              </a:extLst>
            </p:cNvPr>
            <p:cNvSpPr>
              <a:spLocks noChangeAspect="1" noChangeArrowheads="1"/>
            </p:cNvSpPr>
            <p:nvPr/>
          </p:nvSpPr>
          <p:spPr bwMode="auto">
            <a:xfrm>
              <a:off x="1684" y="2490"/>
              <a:ext cx="36" cy="35"/>
            </a:xfrm>
            <a:prstGeom prst="ellipse">
              <a:avLst/>
            </a:prstGeom>
            <a:solidFill>
              <a:srgbClr val="FFFF00"/>
            </a:solidFill>
            <a:ln w="1588">
              <a:solidFill>
                <a:srgbClr val="FFFF00"/>
              </a:solidFill>
              <a:round/>
              <a:headEnd/>
              <a:tailEnd/>
            </a:ln>
          </p:spPr>
          <p:txBody>
            <a:bodyPr/>
            <a:lstStyle/>
            <a:p>
              <a:endParaRPr lang="en-US"/>
            </a:p>
          </p:txBody>
        </p:sp>
        <p:sp>
          <p:nvSpPr>
            <p:cNvPr id="22690" name="Oval 162">
              <a:extLst>
                <a:ext uri="{FF2B5EF4-FFF2-40B4-BE49-F238E27FC236}">
                  <a16:creationId xmlns="" xmlns:a16="http://schemas.microsoft.com/office/drawing/2014/main" id="{54C6A61A-1FC5-6741-A4C3-8B1A001D90DD}"/>
                </a:ext>
              </a:extLst>
            </p:cNvPr>
            <p:cNvSpPr>
              <a:spLocks noChangeAspect="1" noChangeArrowheads="1"/>
            </p:cNvSpPr>
            <p:nvPr/>
          </p:nvSpPr>
          <p:spPr bwMode="auto">
            <a:xfrm>
              <a:off x="1840" y="2506"/>
              <a:ext cx="35" cy="36"/>
            </a:xfrm>
            <a:prstGeom prst="ellipse">
              <a:avLst/>
            </a:prstGeom>
            <a:solidFill>
              <a:srgbClr val="FFFF00"/>
            </a:solidFill>
            <a:ln w="1588">
              <a:solidFill>
                <a:srgbClr val="FFFF00"/>
              </a:solidFill>
              <a:round/>
              <a:headEnd/>
              <a:tailEnd/>
            </a:ln>
          </p:spPr>
          <p:txBody>
            <a:bodyPr/>
            <a:lstStyle/>
            <a:p>
              <a:endParaRPr lang="en-US"/>
            </a:p>
          </p:txBody>
        </p:sp>
        <p:sp>
          <p:nvSpPr>
            <p:cNvPr id="22691" name="Oval 163">
              <a:extLst>
                <a:ext uri="{FF2B5EF4-FFF2-40B4-BE49-F238E27FC236}">
                  <a16:creationId xmlns="" xmlns:a16="http://schemas.microsoft.com/office/drawing/2014/main" id="{76010739-8918-4345-BE6A-94A37007D5C3}"/>
                </a:ext>
              </a:extLst>
            </p:cNvPr>
            <p:cNvSpPr>
              <a:spLocks noChangeAspect="1" noChangeArrowheads="1"/>
            </p:cNvSpPr>
            <p:nvPr/>
          </p:nvSpPr>
          <p:spPr bwMode="auto">
            <a:xfrm>
              <a:off x="1643" y="2527"/>
              <a:ext cx="35" cy="36"/>
            </a:xfrm>
            <a:prstGeom prst="ellipse">
              <a:avLst/>
            </a:prstGeom>
            <a:solidFill>
              <a:srgbClr val="FFFF00"/>
            </a:solidFill>
            <a:ln w="1588">
              <a:solidFill>
                <a:srgbClr val="FFFF00"/>
              </a:solidFill>
              <a:round/>
              <a:headEnd/>
              <a:tailEnd/>
            </a:ln>
          </p:spPr>
          <p:txBody>
            <a:bodyPr/>
            <a:lstStyle/>
            <a:p>
              <a:endParaRPr lang="en-US"/>
            </a:p>
          </p:txBody>
        </p:sp>
        <p:sp>
          <p:nvSpPr>
            <p:cNvPr id="22692" name="Oval 164">
              <a:extLst>
                <a:ext uri="{FF2B5EF4-FFF2-40B4-BE49-F238E27FC236}">
                  <a16:creationId xmlns="" xmlns:a16="http://schemas.microsoft.com/office/drawing/2014/main" id="{EE516BA9-7CAD-7047-BCDE-5CA9921ABEEF}"/>
                </a:ext>
              </a:extLst>
            </p:cNvPr>
            <p:cNvSpPr>
              <a:spLocks noChangeAspect="1" noChangeArrowheads="1"/>
            </p:cNvSpPr>
            <p:nvPr/>
          </p:nvSpPr>
          <p:spPr bwMode="auto">
            <a:xfrm>
              <a:off x="1567" y="2523"/>
              <a:ext cx="36" cy="36"/>
            </a:xfrm>
            <a:prstGeom prst="ellipse">
              <a:avLst/>
            </a:prstGeom>
            <a:solidFill>
              <a:srgbClr val="FFFF00"/>
            </a:solidFill>
            <a:ln w="1588">
              <a:solidFill>
                <a:srgbClr val="FFFF00"/>
              </a:solidFill>
              <a:round/>
              <a:headEnd/>
              <a:tailEnd/>
            </a:ln>
          </p:spPr>
          <p:txBody>
            <a:bodyPr/>
            <a:lstStyle/>
            <a:p>
              <a:endParaRPr lang="en-US"/>
            </a:p>
          </p:txBody>
        </p:sp>
        <p:sp>
          <p:nvSpPr>
            <p:cNvPr id="22693" name="Oval 165">
              <a:extLst>
                <a:ext uri="{FF2B5EF4-FFF2-40B4-BE49-F238E27FC236}">
                  <a16:creationId xmlns="" xmlns:a16="http://schemas.microsoft.com/office/drawing/2014/main" id="{5B192EC9-7366-DA45-B2F4-758D5FBED24B}"/>
                </a:ext>
              </a:extLst>
            </p:cNvPr>
            <p:cNvSpPr>
              <a:spLocks noChangeAspect="1" noChangeArrowheads="1"/>
            </p:cNvSpPr>
            <p:nvPr/>
          </p:nvSpPr>
          <p:spPr bwMode="auto">
            <a:xfrm>
              <a:off x="1857" y="2449"/>
              <a:ext cx="35" cy="35"/>
            </a:xfrm>
            <a:prstGeom prst="ellipse">
              <a:avLst/>
            </a:prstGeom>
            <a:solidFill>
              <a:srgbClr val="FFFF00"/>
            </a:solidFill>
            <a:ln w="1588">
              <a:solidFill>
                <a:srgbClr val="FFFF00"/>
              </a:solidFill>
              <a:round/>
              <a:headEnd/>
              <a:tailEnd/>
            </a:ln>
          </p:spPr>
          <p:txBody>
            <a:bodyPr/>
            <a:lstStyle/>
            <a:p>
              <a:endParaRPr lang="en-US"/>
            </a:p>
          </p:txBody>
        </p:sp>
        <p:sp>
          <p:nvSpPr>
            <p:cNvPr id="22694" name="Oval 166">
              <a:extLst>
                <a:ext uri="{FF2B5EF4-FFF2-40B4-BE49-F238E27FC236}">
                  <a16:creationId xmlns="" xmlns:a16="http://schemas.microsoft.com/office/drawing/2014/main" id="{7C5420F3-F1A8-FC49-A555-D8025CD1D775}"/>
                </a:ext>
              </a:extLst>
            </p:cNvPr>
            <p:cNvSpPr>
              <a:spLocks noChangeAspect="1" noChangeArrowheads="1"/>
            </p:cNvSpPr>
            <p:nvPr/>
          </p:nvSpPr>
          <p:spPr bwMode="auto">
            <a:xfrm>
              <a:off x="1684" y="2472"/>
              <a:ext cx="36" cy="35"/>
            </a:xfrm>
            <a:prstGeom prst="ellipse">
              <a:avLst/>
            </a:prstGeom>
            <a:solidFill>
              <a:srgbClr val="FFFF00"/>
            </a:solidFill>
            <a:ln w="1588">
              <a:solidFill>
                <a:srgbClr val="FFFF00"/>
              </a:solidFill>
              <a:round/>
              <a:headEnd/>
              <a:tailEnd/>
            </a:ln>
          </p:spPr>
          <p:txBody>
            <a:bodyPr/>
            <a:lstStyle/>
            <a:p>
              <a:endParaRPr lang="en-US"/>
            </a:p>
          </p:txBody>
        </p:sp>
        <p:sp>
          <p:nvSpPr>
            <p:cNvPr id="22695" name="Oval 167">
              <a:extLst>
                <a:ext uri="{FF2B5EF4-FFF2-40B4-BE49-F238E27FC236}">
                  <a16:creationId xmlns="" xmlns:a16="http://schemas.microsoft.com/office/drawing/2014/main" id="{B5950B01-4A1C-8C40-A576-972F48AAE9EF}"/>
                </a:ext>
              </a:extLst>
            </p:cNvPr>
            <p:cNvSpPr>
              <a:spLocks noChangeAspect="1" noChangeArrowheads="1"/>
            </p:cNvSpPr>
            <p:nvPr/>
          </p:nvSpPr>
          <p:spPr bwMode="auto">
            <a:xfrm>
              <a:off x="1684" y="2449"/>
              <a:ext cx="36" cy="35"/>
            </a:xfrm>
            <a:prstGeom prst="ellipse">
              <a:avLst/>
            </a:prstGeom>
            <a:solidFill>
              <a:srgbClr val="FFFF00"/>
            </a:solidFill>
            <a:ln w="1588">
              <a:solidFill>
                <a:srgbClr val="FFFF00"/>
              </a:solidFill>
              <a:round/>
              <a:headEnd/>
              <a:tailEnd/>
            </a:ln>
          </p:spPr>
          <p:txBody>
            <a:bodyPr/>
            <a:lstStyle/>
            <a:p>
              <a:endParaRPr lang="en-US"/>
            </a:p>
          </p:txBody>
        </p:sp>
        <p:sp>
          <p:nvSpPr>
            <p:cNvPr id="22696" name="Oval 168">
              <a:extLst>
                <a:ext uri="{FF2B5EF4-FFF2-40B4-BE49-F238E27FC236}">
                  <a16:creationId xmlns="" xmlns:a16="http://schemas.microsoft.com/office/drawing/2014/main" id="{68277287-20CF-9F45-9CDC-04B1DA262AD5}"/>
                </a:ext>
              </a:extLst>
            </p:cNvPr>
            <p:cNvSpPr>
              <a:spLocks noChangeAspect="1" noChangeArrowheads="1"/>
            </p:cNvSpPr>
            <p:nvPr/>
          </p:nvSpPr>
          <p:spPr bwMode="auto">
            <a:xfrm>
              <a:off x="1315" y="2382"/>
              <a:ext cx="35" cy="36"/>
            </a:xfrm>
            <a:prstGeom prst="ellipse">
              <a:avLst/>
            </a:prstGeom>
            <a:solidFill>
              <a:srgbClr val="FFFF00"/>
            </a:solidFill>
            <a:ln w="1588">
              <a:solidFill>
                <a:srgbClr val="FFFF00"/>
              </a:solidFill>
              <a:round/>
              <a:headEnd/>
              <a:tailEnd/>
            </a:ln>
          </p:spPr>
          <p:txBody>
            <a:bodyPr/>
            <a:lstStyle/>
            <a:p>
              <a:endParaRPr lang="en-US"/>
            </a:p>
          </p:txBody>
        </p:sp>
        <p:sp>
          <p:nvSpPr>
            <p:cNvPr id="22697" name="Oval 169">
              <a:extLst>
                <a:ext uri="{FF2B5EF4-FFF2-40B4-BE49-F238E27FC236}">
                  <a16:creationId xmlns="" xmlns:a16="http://schemas.microsoft.com/office/drawing/2014/main" id="{B09B0BC1-7D1E-6540-8160-1D2E75760408}"/>
                </a:ext>
              </a:extLst>
            </p:cNvPr>
            <p:cNvSpPr>
              <a:spLocks noChangeAspect="1" noChangeArrowheads="1"/>
            </p:cNvSpPr>
            <p:nvPr/>
          </p:nvSpPr>
          <p:spPr bwMode="auto">
            <a:xfrm>
              <a:off x="1070" y="2102"/>
              <a:ext cx="35" cy="36"/>
            </a:xfrm>
            <a:prstGeom prst="ellipse">
              <a:avLst/>
            </a:prstGeom>
            <a:solidFill>
              <a:srgbClr val="FFFF00"/>
            </a:solidFill>
            <a:ln w="1588">
              <a:solidFill>
                <a:srgbClr val="FFFF00"/>
              </a:solidFill>
              <a:round/>
              <a:headEnd/>
              <a:tailEnd/>
            </a:ln>
          </p:spPr>
          <p:txBody>
            <a:bodyPr/>
            <a:lstStyle/>
            <a:p>
              <a:endParaRPr lang="en-US"/>
            </a:p>
          </p:txBody>
        </p:sp>
        <p:sp>
          <p:nvSpPr>
            <p:cNvPr id="22698" name="Oval 170">
              <a:extLst>
                <a:ext uri="{FF2B5EF4-FFF2-40B4-BE49-F238E27FC236}">
                  <a16:creationId xmlns="" xmlns:a16="http://schemas.microsoft.com/office/drawing/2014/main" id="{39087574-8402-5145-AB1A-6530A42655BC}"/>
                </a:ext>
              </a:extLst>
            </p:cNvPr>
            <p:cNvSpPr>
              <a:spLocks noChangeAspect="1" noChangeArrowheads="1"/>
            </p:cNvSpPr>
            <p:nvPr/>
          </p:nvSpPr>
          <p:spPr bwMode="auto">
            <a:xfrm>
              <a:off x="1049" y="2243"/>
              <a:ext cx="35" cy="36"/>
            </a:xfrm>
            <a:prstGeom prst="ellipse">
              <a:avLst/>
            </a:prstGeom>
            <a:solidFill>
              <a:srgbClr val="FFFF00"/>
            </a:solidFill>
            <a:ln w="1588">
              <a:solidFill>
                <a:srgbClr val="FFFF00"/>
              </a:solidFill>
              <a:round/>
              <a:headEnd/>
              <a:tailEnd/>
            </a:ln>
          </p:spPr>
          <p:txBody>
            <a:bodyPr/>
            <a:lstStyle/>
            <a:p>
              <a:endParaRPr lang="en-US"/>
            </a:p>
          </p:txBody>
        </p:sp>
        <p:sp>
          <p:nvSpPr>
            <p:cNvPr id="22699" name="Oval 171">
              <a:extLst>
                <a:ext uri="{FF2B5EF4-FFF2-40B4-BE49-F238E27FC236}">
                  <a16:creationId xmlns="" xmlns:a16="http://schemas.microsoft.com/office/drawing/2014/main" id="{6633D77B-3881-5B4C-83CE-7610BB945739}"/>
                </a:ext>
              </a:extLst>
            </p:cNvPr>
            <p:cNvSpPr>
              <a:spLocks noChangeAspect="1" noChangeArrowheads="1"/>
            </p:cNvSpPr>
            <p:nvPr/>
          </p:nvSpPr>
          <p:spPr bwMode="auto">
            <a:xfrm>
              <a:off x="1187" y="2187"/>
              <a:ext cx="35" cy="36"/>
            </a:xfrm>
            <a:prstGeom prst="ellipse">
              <a:avLst/>
            </a:prstGeom>
            <a:solidFill>
              <a:srgbClr val="FFFF00"/>
            </a:solidFill>
            <a:ln w="1588">
              <a:solidFill>
                <a:srgbClr val="FFFF00"/>
              </a:solidFill>
              <a:round/>
              <a:headEnd/>
              <a:tailEnd/>
            </a:ln>
          </p:spPr>
          <p:txBody>
            <a:bodyPr/>
            <a:lstStyle/>
            <a:p>
              <a:endParaRPr lang="en-US"/>
            </a:p>
          </p:txBody>
        </p:sp>
        <p:sp>
          <p:nvSpPr>
            <p:cNvPr id="22700" name="Oval 172">
              <a:extLst>
                <a:ext uri="{FF2B5EF4-FFF2-40B4-BE49-F238E27FC236}">
                  <a16:creationId xmlns="" xmlns:a16="http://schemas.microsoft.com/office/drawing/2014/main" id="{8112D2BA-4B2A-AB41-A929-DE9D9FCDE799}"/>
                </a:ext>
              </a:extLst>
            </p:cNvPr>
            <p:cNvSpPr>
              <a:spLocks noChangeAspect="1" noChangeArrowheads="1"/>
            </p:cNvSpPr>
            <p:nvPr/>
          </p:nvSpPr>
          <p:spPr bwMode="auto">
            <a:xfrm>
              <a:off x="1152" y="2132"/>
              <a:ext cx="36" cy="35"/>
            </a:xfrm>
            <a:prstGeom prst="ellipse">
              <a:avLst/>
            </a:prstGeom>
            <a:solidFill>
              <a:srgbClr val="FFFF00"/>
            </a:solidFill>
            <a:ln w="1588">
              <a:solidFill>
                <a:srgbClr val="FFFF00"/>
              </a:solidFill>
              <a:round/>
              <a:headEnd/>
              <a:tailEnd/>
            </a:ln>
          </p:spPr>
          <p:txBody>
            <a:bodyPr/>
            <a:lstStyle/>
            <a:p>
              <a:endParaRPr lang="en-US"/>
            </a:p>
          </p:txBody>
        </p:sp>
        <p:sp>
          <p:nvSpPr>
            <p:cNvPr id="22701" name="Oval 173">
              <a:extLst>
                <a:ext uri="{FF2B5EF4-FFF2-40B4-BE49-F238E27FC236}">
                  <a16:creationId xmlns="" xmlns:a16="http://schemas.microsoft.com/office/drawing/2014/main" id="{534786F2-6F56-4942-A5B4-D9FDC4BE2BCA}"/>
                </a:ext>
              </a:extLst>
            </p:cNvPr>
            <p:cNvSpPr>
              <a:spLocks noChangeAspect="1" noChangeArrowheads="1"/>
            </p:cNvSpPr>
            <p:nvPr/>
          </p:nvSpPr>
          <p:spPr bwMode="auto">
            <a:xfrm>
              <a:off x="1045" y="2197"/>
              <a:ext cx="35" cy="36"/>
            </a:xfrm>
            <a:prstGeom prst="ellipse">
              <a:avLst/>
            </a:prstGeom>
            <a:solidFill>
              <a:srgbClr val="FFFF00"/>
            </a:solidFill>
            <a:ln w="1588">
              <a:solidFill>
                <a:srgbClr val="FFFF00"/>
              </a:solidFill>
              <a:round/>
              <a:headEnd/>
              <a:tailEnd/>
            </a:ln>
          </p:spPr>
          <p:txBody>
            <a:bodyPr/>
            <a:lstStyle/>
            <a:p>
              <a:endParaRPr lang="en-US"/>
            </a:p>
          </p:txBody>
        </p:sp>
        <p:sp>
          <p:nvSpPr>
            <p:cNvPr id="22702" name="Oval 174">
              <a:extLst>
                <a:ext uri="{FF2B5EF4-FFF2-40B4-BE49-F238E27FC236}">
                  <a16:creationId xmlns="" xmlns:a16="http://schemas.microsoft.com/office/drawing/2014/main" id="{BB46E0E9-AA16-3544-984D-6FCF3FABDB01}"/>
                </a:ext>
              </a:extLst>
            </p:cNvPr>
            <p:cNvSpPr>
              <a:spLocks noChangeAspect="1" noChangeArrowheads="1"/>
            </p:cNvSpPr>
            <p:nvPr/>
          </p:nvSpPr>
          <p:spPr bwMode="auto">
            <a:xfrm>
              <a:off x="1124" y="1993"/>
              <a:ext cx="36" cy="35"/>
            </a:xfrm>
            <a:prstGeom prst="ellipse">
              <a:avLst/>
            </a:prstGeom>
            <a:solidFill>
              <a:srgbClr val="FFFF00"/>
            </a:solidFill>
            <a:ln w="1588">
              <a:solidFill>
                <a:srgbClr val="FFFF00"/>
              </a:solidFill>
              <a:round/>
              <a:headEnd/>
              <a:tailEnd/>
            </a:ln>
          </p:spPr>
          <p:txBody>
            <a:bodyPr/>
            <a:lstStyle/>
            <a:p>
              <a:endParaRPr lang="en-US"/>
            </a:p>
          </p:txBody>
        </p:sp>
        <p:sp>
          <p:nvSpPr>
            <p:cNvPr id="22703" name="Oval 175">
              <a:extLst>
                <a:ext uri="{FF2B5EF4-FFF2-40B4-BE49-F238E27FC236}">
                  <a16:creationId xmlns="" xmlns:a16="http://schemas.microsoft.com/office/drawing/2014/main" id="{983C07B5-D4DD-694C-BDEE-910794FBE94F}"/>
                </a:ext>
              </a:extLst>
            </p:cNvPr>
            <p:cNvSpPr>
              <a:spLocks noChangeAspect="1" noChangeArrowheads="1"/>
            </p:cNvSpPr>
            <p:nvPr/>
          </p:nvSpPr>
          <p:spPr bwMode="auto">
            <a:xfrm>
              <a:off x="1370" y="2587"/>
              <a:ext cx="36" cy="35"/>
            </a:xfrm>
            <a:prstGeom prst="ellipse">
              <a:avLst/>
            </a:prstGeom>
            <a:solidFill>
              <a:srgbClr val="FFFF00"/>
            </a:solidFill>
            <a:ln w="1588">
              <a:solidFill>
                <a:srgbClr val="FFFF00"/>
              </a:solidFill>
              <a:round/>
              <a:headEnd/>
              <a:tailEnd/>
            </a:ln>
          </p:spPr>
          <p:txBody>
            <a:bodyPr/>
            <a:lstStyle/>
            <a:p>
              <a:endParaRPr lang="en-US"/>
            </a:p>
          </p:txBody>
        </p:sp>
        <p:sp>
          <p:nvSpPr>
            <p:cNvPr id="22704" name="Oval 176">
              <a:extLst>
                <a:ext uri="{FF2B5EF4-FFF2-40B4-BE49-F238E27FC236}">
                  <a16:creationId xmlns="" xmlns:a16="http://schemas.microsoft.com/office/drawing/2014/main" id="{6BF1468D-1581-8A40-8C10-FF95B38B6BB8}"/>
                </a:ext>
              </a:extLst>
            </p:cNvPr>
            <p:cNvSpPr>
              <a:spLocks noChangeAspect="1" noChangeArrowheads="1"/>
            </p:cNvSpPr>
            <p:nvPr/>
          </p:nvSpPr>
          <p:spPr bwMode="auto">
            <a:xfrm>
              <a:off x="1550" y="2355"/>
              <a:ext cx="35" cy="36"/>
            </a:xfrm>
            <a:prstGeom prst="ellipse">
              <a:avLst/>
            </a:prstGeom>
            <a:solidFill>
              <a:srgbClr val="FFFF00"/>
            </a:solidFill>
            <a:ln w="1588">
              <a:solidFill>
                <a:srgbClr val="FFFF00"/>
              </a:solidFill>
              <a:round/>
              <a:headEnd/>
              <a:tailEnd/>
            </a:ln>
          </p:spPr>
          <p:txBody>
            <a:bodyPr/>
            <a:lstStyle/>
            <a:p>
              <a:endParaRPr lang="en-US"/>
            </a:p>
          </p:txBody>
        </p:sp>
        <p:sp>
          <p:nvSpPr>
            <p:cNvPr id="22705" name="Oval 177">
              <a:extLst>
                <a:ext uri="{FF2B5EF4-FFF2-40B4-BE49-F238E27FC236}">
                  <a16:creationId xmlns="" xmlns:a16="http://schemas.microsoft.com/office/drawing/2014/main" id="{34FA9B58-B946-5548-986B-FCF5FE12A476}"/>
                </a:ext>
              </a:extLst>
            </p:cNvPr>
            <p:cNvSpPr>
              <a:spLocks noChangeAspect="1" noChangeArrowheads="1"/>
            </p:cNvSpPr>
            <p:nvPr/>
          </p:nvSpPr>
          <p:spPr bwMode="auto">
            <a:xfrm>
              <a:off x="1719" y="2176"/>
              <a:ext cx="35" cy="35"/>
            </a:xfrm>
            <a:prstGeom prst="ellipse">
              <a:avLst/>
            </a:prstGeom>
            <a:solidFill>
              <a:srgbClr val="FFFF00"/>
            </a:solidFill>
            <a:ln w="1588">
              <a:solidFill>
                <a:srgbClr val="FFFF00"/>
              </a:solidFill>
              <a:round/>
              <a:headEnd/>
              <a:tailEnd/>
            </a:ln>
          </p:spPr>
          <p:txBody>
            <a:bodyPr/>
            <a:lstStyle/>
            <a:p>
              <a:endParaRPr lang="en-US"/>
            </a:p>
          </p:txBody>
        </p:sp>
        <p:sp>
          <p:nvSpPr>
            <p:cNvPr id="22706" name="Oval 178">
              <a:extLst>
                <a:ext uri="{FF2B5EF4-FFF2-40B4-BE49-F238E27FC236}">
                  <a16:creationId xmlns="" xmlns:a16="http://schemas.microsoft.com/office/drawing/2014/main" id="{B9FF355A-D029-7A49-BE48-FD8B3A24627A}"/>
                </a:ext>
              </a:extLst>
            </p:cNvPr>
            <p:cNvSpPr>
              <a:spLocks noChangeAspect="1" noChangeArrowheads="1"/>
            </p:cNvSpPr>
            <p:nvPr/>
          </p:nvSpPr>
          <p:spPr bwMode="auto">
            <a:xfrm>
              <a:off x="1377" y="2158"/>
              <a:ext cx="35" cy="35"/>
            </a:xfrm>
            <a:prstGeom prst="ellipse">
              <a:avLst/>
            </a:prstGeom>
            <a:solidFill>
              <a:srgbClr val="FFFF00"/>
            </a:solidFill>
            <a:ln w="1588">
              <a:solidFill>
                <a:srgbClr val="FFFF00"/>
              </a:solidFill>
              <a:round/>
              <a:headEnd/>
              <a:tailEnd/>
            </a:ln>
          </p:spPr>
          <p:txBody>
            <a:bodyPr/>
            <a:lstStyle/>
            <a:p>
              <a:endParaRPr lang="en-US"/>
            </a:p>
          </p:txBody>
        </p:sp>
        <p:sp>
          <p:nvSpPr>
            <p:cNvPr id="22707" name="Oval 179">
              <a:extLst>
                <a:ext uri="{FF2B5EF4-FFF2-40B4-BE49-F238E27FC236}">
                  <a16:creationId xmlns="" xmlns:a16="http://schemas.microsoft.com/office/drawing/2014/main" id="{3C6FC8DB-04BE-F74F-A27B-FC5F18F7D4C9}"/>
                </a:ext>
              </a:extLst>
            </p:cNvPr>
            <p:cNvSpPr>
              <a:spLocks noChangeAspect="1" noChangeArrowheads="1"/>
            </p:cNvSpPr>
            <p:nvPr/>
          </p:nvSpPr>
          <p:spPr bwMode="auto">
            <a:xfrm>
              <a:off x="1194" y="2371"/>
              <a:ext cx="35" cy="35"/>
            </a:xfrm>
            <a:prstGeom prst="ellipse">
              <a:avLst/>
            </a:prstGeom>
            <a:solidFill>
              <a:srgbClr val="FFFF00"/>
            </a:solidFill>
            <a:ln w="1588">
              <a:solidFill>
                <a:srgbClr val="FFFF00"/>
              </a:solidFill>
              <a:round/>
              <a:headEnd/>
              <a:tailEnd/>
            </a:ln>
          </p:spPr>
          <p:txBody>
            <a:bodyPr/>
            <a:lstStyle/>
            <a:p>
              <a:endParaRPr lang="en-US"/>
            </a:p>
          </p:txBody>
        </p:sp>
        <p:sp>
          <p:nvSpPr>
            <p:cNvPr id="22708" name="Oval 180">
              <a:extLst>
                <a:ext uri="{FF2B5EF4-FFF2-40B4-BE49-F238E27FC236}">
                  <a16:creationId xmlns="" xmlns:a16="http://schemas.microsoft.com/office/drawing/2014/main" id="{9BFD350A-756C-7F44-96AC-DF6F7AEC4092}"/>
                </a:ext>
              </a:extLst>
            </p:cNvPr>
            <p:cNvSpPr>
              <a:spLocks noChangeAspect="1" noChangeArrowheads="1"/>
            </p:cNvSpPr>
            <p:nvPr/>
          </p:nvSpPr>
          <p:spPr bwMode="auto">
            <a:xfrm>
              <a:off x="1097" y="2452"/>
              <a:ext cx="35" cy="36"/>
            </a:xfrm>
            <a:prstGeom prst="ellipse">
              <a:avLst/>
            </a:prstGeom>
            <a:solidFill>
              <a:srgbClr val="FFFF00"/>
            </a:solidFill>
            <a:ln w="1588">
              <a:solidFill>
                <a:srgbClr val="FFFF00"/>
              </a:solidFill>
              <a:round/>
              <a:headEnd/>
              <a:tailEnd/>
            </a:ln>
          </p:spPr>
          <p:txBody>
            <a:bodyPr/>
            <a:lstStyle/>
            <a:p>
              <a:endParaRPr lang="en-US"/>
            </a:p>
          </p:txBody>
        </p:sp>
        <p:sp>
          <p:nvSpPr>
            <p:cNvPr id="22709" name="Oval 181">
              <a:extLst>
                <a:ext uri="{FF2B5EF4-FFF2-40B4-BE49-F238E27FC236}">
                  <a16:creationId xmlns="" xmlns:a16="http://schemas.microsoft.com/office/drawing/2014/main" id="{8AEB22D9-C750-F741-BC60-80E85507080A}"/>
                </a:ext>
              </a:extLst>
            </p:cNvPr>
            <p:cNvSpPr>
              <a:spLocks noChangeAspect="1" noChangeArrowheads="1"/>
            </p:cNvSpPr>
            <p:nvPr/>
          </p:nvSpPr>
          <p:spPr bwMode="auto">
            <a:xfrm>
              <a:off x="1273" y="2388"/>
              <a:ext cx="36" cy="36"/>
            </a:xfrm>
            <a:prstGeom prst="ellipse">
              <a:avLst/>
            </a:prstGeom>
            <a:solidFill>
              <a:srgbClr val="FFFF00"/>
            </a:solidFill>
            <a:ln w="1588">
              <a:solidFill>
                <a:srgbClr val="FFFF00"/>
              </a:solidFill>
              <a:round/>
              <a:headEnd/>
              <a:tailEnd/>
            </a:ln>
          </p:spPr>
          <p:txBody>
            <a:bodyPr/>
            <a:lstStyle/>
            <a:p>
              <a:endParaRPr lang="en-US"/>
            </a:p>
          </p:txBody>
        </p:sp>
        <p:sp>
          <p:nvSpPr>
            <p:cNvPr id="22710" name="Oval 182">
              <a:extLst>
                <a:ext uri="{FF2B5EF4-FFF2-40B4-BE49-F238E27FC236}">
                  <a16:creationId xmlns="" xmlns:a16="http://schemas.microsoft.com/office/drawing/2014/main" id="{203C528A-9012-774B-B895-17A9984DD587}"/>
                </a:ext>
              </a:extLst>
            </p:cNvPr>
            <p:cNvSpPr>
              <a:spLocks noChangeAspect="1" noChangeArrowheads="1"/>
            </p:cNvSpPr>
            <p:nvPr/>
          </p:nvSpPr>
          <p:spPr bwMode="auto">
            <a:xfrm>
              <a:off x="1194" y="2463"/>
              <a:ext cx="35" cy="36"/>
            </a:xfrm>
            <a:prstGeom prst="ellipse">
              <a:avLst/>
            </a:prstGeom>
            <a:solidFill>
              <a:srgbClr val="FFFF00"/>
            </a:solidFill>
            <a:ln w="1588">
              <a:solidFill>
                <a:srgbClr val="FFFF00"/>
              </a:solidFill>
              <a:round/>
              <a:headEnd/>
              <a:tailEnd/>
            </a:ln>
          </p:spPr>
          <p:txBody>
            <a:bodyPr/>
            <a:lstStyle/>
            <a:p>
              <a:endParaRPr lang="en-US"/>
            </a:p>
          </p:txBody>
        </p:sp>
        <p:sp>
          <p:nvSpPr>
            <p:cNvPr id="22711" name="Oval 183">
              <a:extLst>
                <a:ext uri="{FF2B5EF4-FFF2-40B4-BE49-F238E27FC236}">
                  <a16:creationId xmlns="" xmlns:a16="http://schemas.microsoft.com/office/drawing/2014/main" id="{EB9AF6B3-F287-5A4B-BA31-EC5ACC3FC8C7}"/>
                </a:ext>
              </a:extLst>
            </p:cNvPr>
            <p:cNvSpPr>
              <a:spLocks noChangeAspect="1" noChangeArrowheads="1"/>
            </p:cNvSpPr>
            <p:nvPr/>
          </p:nvSpPr>
          <p:spPr bwMode="auto">
            <a:xfrm>
              <a:off x="1146" y="2447"/>
              <a:ext cx="35" cy="35"/>
            </a:xfrm>
            <a:prstGeom prst="ellipse">
              <a:avLst/>
            </a:prstGeom>
            <a:solidFill>
              <a:srgbClr val="FFFF00"/>
            </a:solidFill>
            <a:ln w="1588">
              <a:solidFill>
                <a:srgbClr val="FFFF00"/>
              </a:solidFill>
              <a:round/>
              <a:headEnd/>
              <a:tailEnd/>
            </a:ln>
          </p:spPr>
          <p:txBody>
            <a:bodyPr/>
            <a:lstStyle/>
            <a:p>
              <a:endParaRPr lang="en-US"/>
            </a:p>
          </p:txBody>
        </p:sp>
        <p:sp>
          <p:nvSpPr>
            <p:cNvPr id="22712" name="Oval 184">
              <a:extLst>
                <a:ext uri="{FF2B5EF4-FFF2-40B4-BE49-F238E27FC236}">
                  <a16:creationId xmlns="" xmlns:a16="http://schemas.microsoft.com/office/drawing/2014/main" id="{8AAD65AE-C286-344F-B57B-564D9A4ECF0A}"/>
                </a:ext>
              </a:extLst>
            </p:cNvPr>
            <p:cNvSpPr>
              <a:spLocks noChangeAspect="1" noChangeArrowheads="1"/>
            </p:cNvSpPr>
            <p:nvPr/>
          </p:nvSpPr>
          <p:spPr bwMode="auto">
            <a:xfrm>
              <a:off x="1377" y="2351"/>
              <a:ext cx="35" cy="35"/>
            </a:xfrm>
            <a:prstGeom prst="ellipse">
              <a:avLst/>
            </a:prstGeom>
            <a:solidFill>
              <a:srgbClr val="FFFF00"/>
            </a:solidFill>
            <a:ln w="1588">
              <a:solidFill>
                <a:srgbClr val="FFFF00"/>
              </a:solidFill>
              <a:round/>
              <a:headEnd/>
              <a:tailEnd/>
            </a:ln>
          </p:spPr>
          <p:txBody>
            <a:bodyPr/>
            <a:lstStyle/>
            <a:p>
              <a:endParaRPr lang="en-US"/>
            </a:p>
          </p:txBody>
        </p:sp>
        <p:sp>
          <p:nvSpPr>
            <p:cNvPr id="22713" name="Oval 185">
              <a:extLst>
                <a:ext uri="{FF2B5EF4-FFF2-40B4-BE49-F238E27FC236}">
                  <a16:creationId xmlns="" xmlns:a16="http://schemas.microsoft.com/office/drawing/2014/main" id="{60186697-DC67-DC45-8B80-8D4EF077EC0E}"/>
                </a:ext>
              </a:extLst>
            </p:cNvPr>
            <p:cNvSpPr>
              <a:spLocks noChangeAspect="1" noChangeArrowheads="1"/>
            </p:cNvSpPr>
            <p:nvPr/>
          </p:nvSpPr>
          <p:spPr bwMode="auto">
            <a:xfrm>
              <a:off x="1172" y="2309"/>
              <a:ext cx="36" cy="36"/>
            </a:xfrm>
            <a:prstGeom prst="ellipse">
              <a:avLst/>
            </a:prstGeom>
            <a:solidFill>
              <a:srgbClr val="FFFF00"/>
            </a:solidFill>
            <a:ln w="1588">
              <a:solidFill>
                <a:srgbClr val="FFFF00"/>
              </a:solidFill>
              <a:round/>
              <a:headEnd/>
              <a:tailEnd/>
            </a:ln>
          </p:spPr>
          <p:txBody>
            <a:bodyPr/>
            <a:lstStyle/>
            <a:p>
              <a:endParaRPr lang="en-US"/>
            </a:p>
          </p:txBody>
        </p:sp>
        <p:sp>
          <p:nvSpPr>
            <p:cNvPr id="22714" name="Oval 186">
              <a:extLst>
                <a:ext uri="{FF2B5EF4-FFF2-40B4-BE49-F238E27FC236}">
                  <a16:creationId xmlns="" xmlns:a16="http://schemas.microsoft.com/office/drawing/2014/main" id="{803BCB75-5C9F-7E41-A4B9-2F484BFFDBE2}"/>
                </a:ext>
              </a:extLst>
            </p:cNvPr>
            <p:cNvSpPr>
              <a:spLocks noChangeAspect="1" noChangeArrowheads="1"/>
            </p:cNvSpPr>
            <p:nvPr/>
          </p:nvSpPr>
          <p:spPr bwMode="auto">
            <a:xfrm>
              <a:off x="1028" y="2204"/>
              <a:ext cx="35" cy="35"/>
            </a:xfrm>
            <a:prstGeom prst="ellipse">
              <a:avLst/>
            </a:prstGeom>
            <a:solidFill>
              <a:srgbClr val="FFFF00"/>
            </a:solidFill>
            <a:ln w="1588">
              <a:solidFill>
                <a:srgbClr val="FFFF00"/>
              </a:solidFill>
              <a:round/>
              <a:headEnd/>
              <a:tailEnd/>
            </a:ln>
          </p:spPr>
          <p:txBody>
            <a:bodyPr/>
            <a:lstStyle/>
            <a:p>
              <a:endParaRPr lang="en-US"/>
            </a:p>
          </p:txBody>
        </p:sp>
        <p:sp>
          <p:nvSpPr>
            <p:cNvPr id="22715" name="Oval 187">
              <a:extLst>
                <a:ext uri="{FF2B5EF4-FFF2-40B4-BE49-F238E27FC236}">
                  <a16:creationId xmlns="" xmlns:a16="http://schemas.microsoft.com/office/drawing/2014/main" id="{5AC7DF7B-CCB0-E042-98AE-0942037776D3}"/>
                </a:ext>
              </a:extLst>
            </p:cNvPr>
            <p:cNvSpPr>
              <a:spLocks noChangeAspect="1" noChangeArrowheads="1"/>
            </p:cNvSpPr>
            <p:nvPr/>
          </p:nvSpPr>
          <p:spPr bwMode="auto">
            <a:xfrm>
              <a:off x="1460" y="2276"/>
              <a:ext cx="35" cy="35"/>
            </a:xfrm>
            <a:prstGeom prst="ellipse">
              <a:avLst/>
            </a:prstGeom>
            <a:solidFill>
              <a:srgbClr val="FFFF00"/>
            </a:solidFill>
            <a:ln w="1588">
              <a:solidFill>
                <a:srgbClr val="FFFF00"/>
              </a:solidFill>
              <a:round/>
              <a:headEnd/>
              <a:tailEnd/>
            </a:ln>
          </p:spPr>
          <p:txBody>
            <a:bodyPr/>
            <a:lstStyle/>
            <a:p>
              <a:endParaRPr lang="en-US"/>
            </a:p>
          </p:txBody>
        </p:sp>
        <p:sp>
          <p:nvSpPr>
            <p:cNvPr id="22716" name="Oval 188">
              <a:extLst>
                <a:ext uri="{FF2B5EF4-FFF2-40B4-BE49-F238E27FC236}">
                  <a16:creationId xmlns="" xmlns:a16="http://schemas.microsoft.com/office/drawing/2014/main" id="{5E28DD90-7447-DC4F-AFD2-9CD21FFEB598}"/>
                </a:ext>
              </a:extLst>
            </p:cNvPr>
            <p:cNvSpPr>
              <a:spLocks noChangeAspect="1" noChangeArrowheads="1"/>
            </p:cNvSpPr>
            <p:nvPr/>
          </p:nvSpPr>
          <p:spPr bwMode="auto">
            <a:xfrm>
              <a:off x="1094" y="2269"/>
              <a:ext cx="35" cy="36"/>
            </a:xfrm>
            <a:prstGeom prst="ellipse">
              <a:avLst/>
            </a:prstGeom>
            <a:solidFill>
              <a:srgbClr val="FFFF00"/>
            </a:solidFill>
            <a:ln w="1588">
              <a:solidFill>
                <a:srgbClr val="FFFF00"/>
              </a:solidFill>
              <a:round/>
              <a:headEnd/>
              <a:tailEnd/>
            </a:ln>
          </p:spPr>
          <p:txBody>
            <a:bodyPr/>
            <a:lstStyle/>
            <a:p>
              <a:endParaRPr lang="en-US"/>
            </a:p>
          </p:txBody>
        </p:sp>
        <p:sp>
          <p:nvSpPr>
            <p:cNvPr id="22717" name="Oval 189">
              <a:extLst>
                <a:ext uri="{FF2B5EF4-FFF2-40B4-BE49-F238E27FC236}">
                  <a16:creationId xmlns="" xmlns:a16="http://schemas.microsoft.com/office/drawing/2014/main" id="{826F88A2-C43F-3E4B-8D13-774F5CAABF20}"/>
                </a:ext>
              </a:extLst>
            </p:cNvPr>
            <p:cNvSpPr>
              <a:spLocks noChangeAspect="1" noChangeArrowheads="1"/>
            </p:cNvSpPr>
            <p:nvPr/>
          </p:nvSpPr>
          <p:spPr bwMode="auto">
            <a:xfrm>
              <a:off x="1723" y="2577"/>
              <a:ext cx="35" cy="36"/>
            </a:xfrm>
            <a:prstGeom prst="ellipse">
              <a:avLst/>
            </a:prstGeom>
            <a:solidFill>
              <a:srgbClr val="FFFF00"/>
            </a:solidFill>
            <a:ln w="1588">
              <a:solidFill>
                <a:srgbClr val="FFFF00"/>
              </a:solidFill>
              <a:round/>
              <a:headEnd/>
              <a:tailEnd/>
            </a:ln>
          </p:spPr>
          <p:txBody>
            <a:bodyPr/>
            <a:lstStyle/>
            <a:p>
              <a:endParaRPr lang="en-US"/>
            </a:p>
          </p:txBody>
        </p:sp>
        <p:sp>
          <p:nvSpPr>
            <p:cNvPr id="22718" name="Oval 190">
              <a:extLst>
                <a:ext uri="{FF2B5EF4-FFF2-40B4-BE49-F238E27FC236}">
                  <a16:creationId xmlns="" xmlns:a16="http://schemas.microsoft.com/office/drawing/2014/main" id="{42CD4081-7795-274A-B111-FE251B661448}"/>
                </a:ext>
              </a:extLst>
            </p:cNvPr>
            <p:cNvSpPr>
              <a:spLocks noChangeAspect="1" noChangeArrowheads="1"/>
            </p:cNvSpPr>
            <p:nvPr/>
          </p:nvSpPr>
          <p:spPr bwMode="auto">
            <a:xfrm>
              <a:off x="2133" y="2490"/>
              <a:ext cx="36" cy="35"/>
            </a:xfrm>
            <a:prstGeom prst="ellipse">
              <a:avLst/>
            </a:prstGeom>
            <a:solidFill>
              <a:srgbClr val="FFFF00"/>
            </a:solidFill>
            <a:ln w="1588">
              <a:solidFill>
                <a:srgbClr val="FFFF00"/>
              </a:solidFill>
              <a:round/>
              <a:headEnd/>
              <a:tailEnd/>
            </a:ln>
          </p:spPr>
          <p:txBody>
            <a:bodyPr/>
            <a:lstStyle/>
            <a:p>
              <a:endParaRPr lang="en-US"/>
            </a:p>
          </p:txBody>
        </p:sp>
        <p:sp>
          <p:nvSpPr>
            <p:cNvPr id="22719" name="Oval 191">
              <a:extLst>
                <a:ext uri="{FF2B5EF4-FFF2-40B4-BE49-F238E27FC236}">
                  <a16:creationId xmlns="" xmlns:a16="http://schemas.microsoft.com/office/drawing/2014/main" id="{8ECEE7B5-326F-EF4C-8DB2-AA39D9DF5AED}"/>
                </a:ext>
              </a:extLst>
            </p:cNvPr>
            <p:cNvSpPr>
              <a:spLocks noChangeAspect="1" noChangeArrowheads="1"/>
            </p:cNvSpPr>
            <p:nvPr/>
          </p:nvSpPr>
          <p:spPr bwMode="auto">
            <a:xfrm>
              <a:off x="1784" y="2559"/>
              <a:ext cx="35" cy="36"/>
            </a:xfrm>
            <a:prstGeom prst="ellipse">
              <a:avLst/>
            </a:prstGeom>
            <a:solidFill>
              <a:srgbClr val="FFFF00"/>
            </a:solidFill>
            <a:ln w="1588">
              <a:solidFill>
                <a:srgbClr val="FFFF00"/>
              </a:solidFill>
              <a:round/>
              <a:headEnd/>
              <a:tailEnd/>
            </a:ln>
          </p:spPr>
          <p:txBody>
            <a:bodyPr/>
            <a:lstStyle/>
            <a:p>
              <a:endParaRPr lang="en-US"/>
            </a:p>
          </p:txBody>
        </p:sp>
        <p:sp>
          <p:nvSpPr>
            <p:cNvPr id="22720" name="Oval 192">
              <a:extLst>
                <a:ext uri="{FF2B5EF4-FFF2-40B4-BE49-F238E27FC236}">
                  <a16:creationId xmlns="" xmlns:a16="http://schemas.microsoft.com/office/drawing/2014/main" id="{91C598DD-7B71-F544-8FC8-6215F7F5295E}"/>
                </a:ext>
              </a:extLst>
            </p:cNvPr>
            <p:cNvSpPr>
              <a:spLocks noChangeAspect="1" noChangeArrowheads="1"/>
            </p:cNvSpPr>
            <p:nvPr/>
          </p:nvSpPr>
          <p:spPr bwMode="auto">
            <a:xfrm>
              <a:off x="2402" y="2435"/>
              <a:ext cx="36" cy="36"/>
            </a:xfrm>
            <a:prstGeom prst="ellipse">
              <a:avLst/>
            </a:prstGeom>
            <a:solidFill>
              <a:srgbClr val="FFFF00"/>
            </a:solidFill>
            <a:ln w="1588">
              <a:solidFill>
                <a:srgbClr val="FFFF00"/>
              </a:solidFill>
              <a:round/>
              <a:headEnd/>
              <a:tailEnd/>
            </a:ln>
          </p:spPr>
          <p:txBody>
            <a:bodyPr/>
            <a:lstStyle/>
            <a:p>
              <a:endParaRPr lang="en-US"/>
            </a:p>
          </p:txBody>
        </p:sp>
        <p:sp>
          <p:nvSpPr>
            <p:cNvPr id="22721" name="Oval 193">
              <a:extLst>
                <a:ext uri="{FF2B5EF4-FFF2-40B4-BE49-F238E27FC236}">
                  <a16:creationId xmlns="" xmlns:a16="http://schemas.microsoft.com/office/drawing/2014/main" id="{B098608F-24B6-5A46-B4EE-71EF141CD570}"/>
                </a:ext>
              </a:extLst>
            </p:cNvPr>
            <p:cNvSpPr>
              <a:spLocks noChangeAspect="1" noChangeArrowheads="1"/>
            </p:cNvSpPr>
            <p:nvPr/>
          </p:nvSpPr>
          <p:spPr bwMode="auto">
            <a:xfrm>
              <a:off x="1939" y="2521"/>
              <a:ext cx="36" cy="35"/>
            </a:xfrm>
            <a:prstGeom prst="ellipse">
              <a:avLst/>
            </a:prstGeom>
            <a:solidFill>
              <a:srgbClr val="FFFF00"/>
            </a:solidFill>
            <a:ln w="1588">
              <a:solidFill>
                <a:srgbClr val="FFFF00"/>
              </a:solidFill>
              <a:round/>
              <a:headEnd/>
              <a:tailEnd/>
            </a:ln>
          </p:spPr>
          <p:txBody>
            <a:bodyPr/>
            <a:lstStyle/>
            <a:p>
              <a:endParaRPr lang="en-US"/>
            </a:p>
          </p:txBody>
        </p:sp>
        <p:sp>
          <p:nvSpPr>
            <p:cNvPr id="22722" name="Oval 194">
              <a:extLst>
                <a:ext uri="{FF2B5EF4-FFF2-40B4-BE49-F238E27FC236}">
                  <a16:creationId xmlns="" xmlns:a16="http://schemas.microsoft.com/office/drawing/2014/main" id="{EE6AC137-8192-164A-A2C6-33DDC66066BD}"/>
                </a:ext>
              </a:extLst>
            </p:cNvPr>
            <p:cNvSpPr>
              <a:spLocks noChangeAspect="1" noChangeArrowheads="1"/>
            </p:cNvSpPr>
            <p:nvPr/>
          </p:nvSpPr>
          <p:spPr bwMode="auto">
            <a:xfrm>
              <a:off x="2299" y="2476"/>
              <a:ext cx="35" cy="36"/>
            </a:xfrm>
            <a:prstGeom prst="ellipse">
              <a:avLst/>
            </a:prstGeom>
            <a:solidFill>
              <a:srgbClr val="FFFF00"/>
            </a:solidFill>
            <a:ln w="1588">
              <a:solidFill>
                <a:srgbClr val="FFFF00"/>
              </a:solidFill>
              <a:round/>
              <a:headEnd/>
              <a:tailEnd/>
            </a:ln>
          </p:spPr>
          <p:txBody>
            <a:bodyPr/>
            <a:lstStyle/>
            <a:p>
              <a:endParaRPr lang="en-US"/>
            </a:p>
          </p:txBody>
        </p:sp>
        <p:sp>
          <p:nvSpPr>
            <p:cNvPr id="22723" name="Oval 195">
              <a:extLst>
                <a:ext uri="{FF2B5EF4-FFF2-40B4-BE49-F238E27FC236}">
                  <a16:creationId xmlns="" xmlns:a16="http://schemas.microsoft.com/office/drawing/2014/main" id="{A32EB29D-AEF4-A34D-8739-A7E523A98F8B}"/>
                </a:ext>
              </a:extLst>
            </p:cNvPr>
            <p:cNvSpPr>
              <a:spLocks noChangeAspect="1" noChangeArrowheads="1"/>
            </p:cNvSpPr>
            <p:nvPr/>
          </p:nvSpPr>
          <p:spPr bwMode="auto">
            <a:xfrm>
              <a:off x="1284" y="2659"/>
              <a:ext cx="35" cy="35"/>
            </a:xfrm>
            <a:prstGeom prst="ellipse">
              <a:avLst/>
            </a:prstGeom>
            <a:solidFill>
              <a:srgbClr val="FFFF00"/>
            </a:solidFill>
            <a:ln w="1588">
              <a:solidFill>
                <a:srgbClr val="FFFF00"/>
              </a:solidFill>
              <a:round/>
              <a:headEnd/>
              <a:tailEnd/>
            </a:ln>
          </p:spPr>
          <p:txBody>
            <a:bodyPr/>
            <a:lstStyle/>
            <a:p>
              <a:endParaRPr lang="en-US"/>
            </a:p>
          </p:txBody>
        </p:sp>
        <p:sp>
          <p:nvSpPr>
            <p:cNvPr id="22724" name="Oval 196">
              <a:extLst>
                <a:ext uri="{FF2B5EF4-FFF2-40B4-BE49-F238E27FC236}">
                  <a16:creationId xmlns="" xmlns:a16="http://schemas.microsoft.com/office/drawing/2014/main" id="{0CAA0E3F-421E-8446-84E6-410B2FC1AE7E}"/>
                </a:ext>
              </a:extLst>
            </p:cNvPr>
            <p:cNvSpPr>
              <a:spLocks noChangeAspect="1" noChangeArrowheads="1"/>
            </p:cNvSpPr>
            <p:nvPr/>
          </p:nvSpPr>
          <p:spPr bwMode="auto">
            <a:xfrm>
              <a:off x="2281" y="2495"/>
              <a:ext cx="36" cy="35"/>
            </a:xfrm>
            <a:prstGeom prst="ellipse">
              <a:avLst/>
            </a:prstGeom>
            <a:solidFill>
              <a:srgbClr val="FFFF00"/>
            </a:solidFill>
            <a:ln w="1588">
              <a:solidFill>
                <a:srgbClr val="FFFF00"/>
              </a:solidFill>
              <a:round/>
              <a:headEnd/>
              <a:tailEnd/>
            </a:ln>
          </p:spPr>
          <p:txBody>
            <a:bodyPr/>
            <a:lstStyle/>
            <a:p>
              <a:endParaRPr lang="en-US"/>
            </a:p>
          </p:txBody>
        </p:sp>
        <p:sp>
          <p:nvSpPr>
            <p:cNvPr id="22725" name="Oval 197">
              <a:extLst>
                <a:ext uri="{FF2B5EF4-FFF2-40B4-BE49-F238E27FC236}">
                  <a16:creationId xmlns="" xmlns:a16="http://schemas.microsoft.com/office/drawing/2014/main" id="{7190BCE8-2D8F-524A-91C8-D32334B2AFF5}"/>
                </a:ext>
              </a:extLst>
            </p:cNvPr>
            <p:cNvSpPr>
              <a:spLocks noChangeAspect="1" noChangeArrowheads="1"/>
            </p:cNvSpPr>
            <p:nvPr/>
          </p:nvSpPr>
          <p:spPr bwMode="auto">
            <a:xfrm>
              <a:off x="2196" y="2504"/>
              <a:ext cx="35" cy="36"/>
            </a:xfrm>
            <a:prstGeom prst="ellipse">
              <a:avLst/>
            </a:prstGeom>
            <a:solidFill>
              <a:srgbClr val="FFFF00"/>
            </a:solidFill>
            <a:ln w="1588">
              <a:solidFill>
                <a:srgbClr val="FFFF00"/>
              </a:solidFill>
              <a:round/>
              <a:headEnd/>
              <a:tailEnd/>
            </a:ln>
          </p:spPr>
          <p:txBody>
            <a:bodyPr/>
            <a:lstStyle/>
            <a:p>
              <a:endParaRPr lang="en-US"/>
            </a:p>
          </p:txBody>
        </p:sp>
        <p:sp>
          <p:nvSpPr>
            <p:cNvPr id="22726" name="Oval 198">
              <a:extLst>
                <a:ext uri="{FF2B5EF4-FFF2-40B4-BE49-F238E27FC236}">
                  <a16:creationId xmlns="" xmlns:a16="http://schemas.microsoft.com/office/drawing/2014/main" id="{726D81D0-B761-5645-A605-7C112B2C15B0}"/>
                </a:ext>
              </a:extLst>
            </p:cNvPr>
            <p:cNvSpPr>
              <a:spLocks noChangeAspect="1" noChangeArrowheads="1"/>
            </p:cNvSpPr>
            <p:nvPr/>
          </p:nvSpPr>
          <p:spPr bwMode="auto">
            <a:xfrm>
              <a:off x="1822" y="2342"/>
              <a:ext cx="36" cy="36"/>
            </a:xfrm>
            <a:prstGeom prst="ellipse">
              <a:avLst/>
            </a:prstGeom>
            <a:solidFill>
              <a:srgbClr val="FFFF00"/>
            </a:solidFill>
            <a:ln w="1588">
              <a:solidFill>
                <a:srgbClr val="FFFF00"/>
              </a:solidFill>
              <a:round/>
              <a:headEnd/>
              <a:tailEnd/>
            </a:ln>
          </p:spPr>
          <p:txBody>
            <a:bodyPr/>
            <a:lstStyle/>
            <a:p>
              <a:endParaRPr lang="en-US"/>
            </a:p>
          </p:txBody>
        </p:sp>
        <p:sp>
          <p:nvSpPr>
            <p:cNvPr id="22727" name="Oval 199">
              <a:extLst>
                <a:ext uri="{FF2B5EF4-FFF2-40B4-BE49-F238E27FC236}">
                  <a16:creationId xmlns="" xmlns:a16="http://schemas.microsoft.com/office/drawing/2014/main" id="{5884CF20-97AD-D843-BE80-4C44ED845415}"/>
                </a:ext>
              </a:extLst>
            </p:cNvPr>
            <p:cNvSpPr>
              <a:spLocks noChangeAspect="1" noChangeArrowheads="1"/>
            </p:cNvSpPr>
            <p:nvPr/>
          </p:nvSpPr>
          <p:spPr bwMode="auto">
            <a:xfrm>
              <a:off x="1190" y="2353"/>
              <a:ext cx="35" cy="35"/>
            </a:xfrm>
            <a:prstGeom prst="ellipse">
              <a:avLst/>
            </a:prstGeom>
            <a:solidFill>
              <a:srgbClr val="FFFF00"/>
            </a:solidFill>
            <a:ln w="1588">
              <a:solidFill>
                <a:srgbClr val="FFFF00"/>
              </a:solidFill>
              <a:round/>
              <a:headEnd/>
              <a:tailEnd/>
            </a:ln>
          </p:spPr>
          <p:txBody>
            <a:bodyPr/>
            <a:lstStyle/>
            <a:p>
              <a:endParaRPr lang="en-US"/>
            </a:p>
          </p:txBody>
        </p:sp>
        <p:sp>
          <p:nvSpPr>
            <p:cNvPr id="22728" name="Oval 200">
              <a:extLst>
                <a:ext uri="{FF2B5EF4-FFF2-40B4-BE49-F238E27FC236}">
                  <a16:creationId xmlns="" xmlns:a16="http://schemas.microsoft.com/office/drawing/2014/main" id="{6CF3C3E4-3D2F-1F45-8A7A-9FF17A00F2F2}"/>
                </a:ext>
              </a:extLst>
            </p:cNvPr>
            <p:cNvSpPr>
              <a:spLocks noChangeAspect="1" noChangeArrowheads="1"/>
            </p:cNvSpPr>
            <p:nvPr/>
          </p:nvSpPr>
          <p:spPr bwMode="auto">
            <a:xfrm>
              <a:off x="1215" y="2428"/>
              <a:ext cx="35" cy="36"/>
            </a:xfrm>
            <a:prstGeom prst="ellipse">
              <a:avLst/>
            </a:prstGeom>
            <a:solidFill>
              <a:srgbClr val="FFFF00"/>
            </a:solidFill>
            <a:ln w="1588">
              <a:solidFill>
                <a:srgbClr val="FFFF00"/>
              </a:solidFill>
              <a:round/>
              <a:headEnd/>
              <a:tailEnd/>
            </a:ln>
          </p:spPr>
          <p:txBody>
            <a:bodyPr/>
            <a:lstStyle/>
            <a:p>
              <a:endParaRPr lang="en-US"/>
            </a:p>
          </p:txBody>
        </p:sp>
        <p:sp>
          <p:nvSpPr>
            <p:cNvPr id="22729" name="Oval 201">
              <a:extLst>
                <a:ext uri="{FF2B5EF4-FFF2-40B4-BE49-F238E27FC236}">
                  <a16:creationId xmlns="" xmlns:a16="http://schemas.microsoft.com/office/drawing/2014/main" id="{BF783944-C963-744F-9034-01564E3E4E07}"/>
                </a:ext>
              </a:extLst>
            </p:cNvPr>
            <p:cNvSpPr>
              <a:spLocks noChangeAspect="1" noChangeArrowheads="1"/>
            </p:cNvSpPr>
            <p:nvPr/>
          </p:nvSpPr>
          <p:spPr bwMode="auto">
            <a:xfrm>
              <a:off x="1252" y="2164"/>
              <a:ext cx="36" cy="36"/>
            </a:xfrm>
            <a:prstGeom prst="ellipse">
              <a:avLst/>
            </a:prstGeom>
            <a:solidFill>
              <a:srgbClr val="FFFF00"/>
            </a:solidFill>
            <a:ln w="1588">
              <a:solidFill>
                <a:srgbClr val="FFFF00"/>
              </a:solidFill>
              <a:round/>
              <a:headEnd/>
              <a:tailEnd/>
            </a:ln>
          </p:spPr>
          <p:txBody>
            <a:bodyPr/>
            <a:lstStyle/>
            <a:p>
              <a:endParaRPr lang="en-US"/>
            </a:p>
          </p:txBody>
        </p:sp>
        <p:sp>
          <p:nvSpPr>
            <p:cNvPr id="22730" name="Oval 202">
              <a:extLst>
                <a:ext uri="{FF2B5EF4-FFF2-40B4-BE49-F238E27FC236}">
                  <a16:creationId xmlns="" xmlns:a16="http://schemas.microsoft.com/office/drawing/2014/main" id="{313A0C27-B39D-B54A-BD1E-268E30E216A1}"/>
                </a:ext>
              </a:extLst>
            </p:cNvPr>
            <p:cNvSpPr>
              <a:spLocks noChangeAspect="1" noChangeArrowheads="1"/>
            </p:cNvSpPr>
            <p:nvPr/>
          </p:nvSpPr>
          <p:spPr bwMode="auto">
            <a:xfrm>
              <a:off x="1273" y="2070"/>
              <a:ext cx="36" cy="36"/>
            </a:xfrm>
            <a:prstGeom prst="ellipse">
              <a:avLst/>
            </a:prstGeom>
            <a:solidFill>
              <a:srgbClr val="FFFF00"/>
            </a:solidFill>
            <a:ln w="1588">
              <a:solidFill>
                <a:srgbClr val="FFFF00"/>
              </a:solidFill>
              <a:round/>
              <a:headEnd/>
              <a:tailEnd/>
            </a:ln>
          </p:spPr>
          <p:txBody>
            <a:bodyPr/>
            <a:lstStyle/>
            <a:p>
              <a:endParaRPr lang="en-US"/>
            </a:p>
          </p:txBody>
        </p:sp>
        <p:sp>
          <p:nvSpPr>
            <p:cNvPr id="22731" name="Oval 203">
              <a:extLst>
                <a:ext uri="{FF2B5EF4-FFF2-40B4-BE49-F238E27FC236}">
                  <a16:creationId xmlns="" xmlns:a16="http://schemas.microsoft.com/office/drawing/2014/main" id="{46A6E37B-669A-D743-BFB8-AAF464E7E5E8}"/>
                </a:ext>
              </a:extLst>
            </p:cNvPr>
            <p:cNvSpPr>
              <a:spLocks noChangeAspect="1" noChangeArrowheads="1"/>
            </p:cNvSpPr>
            <p:nvPr/>
          </p:nvSpPr>
          <p:spPr bwMode="auto">
            <a:xfrm>
              <a:off x="1276" y="2309"/>
              <a:ext cx="36" cy="36"/>
            </a:xfrm>
            <a:prstGeom prst="ellipse">
              <a:avLst/>
            </a:prstGeom>
            <a:solidFill>
              <a:srgbClr val="FFFF00"/>
            </a:solidFill>
            <a:ln w="1588">
              <a:solidFill>
                <a:srgbClr val="FFFF00"/>
              </a:solidFill>
              <a:round/>
              <a:headEnd/>
              <a:tailEnd/>
            </a:ln>
          </p:spPr>
          <p:txBody>
            <a:bodyPr/>
            <a:lstStyle/>
            <a:p>
              <a:endParaRPr lang="en-US"/>
            </a:p>
          </p:txBody>
        </p:sp>
      </p:grpSp>
      <p:sp>
        <p:nvSpPr>
          <p:cNvPr id="22732" name="Oval 204">
            <a:extLst>
              <a:ext uri="{FF2B5EF4-FFF2-40B4-BE49-F238E27FC236}">
                <a16:creationId xmlns="" xmlns:a16="http://schemas.microsoft.com/office/drawing/2014/main" id="{3CC8C9BB-07A7-2245-B153-8143E597020C}"/>
              </a:ext>
            </a:extLst>
          </p:cNvPr>
          <p:cNvSpPr>
            <a:spLocks noChangeAspect="1" noChangeArrowheads="1"/>
          </p:cNvSpPr>
          <p:nvPr/>
        </p:nvSpPr>
        <p:spPr bwMode="auto">
          <a:xfrm>
            <a:off x="6075364" y="3390901"/>
            <a:ext cx="73025" cy="74613"/>
          </a:xfrm>
          <a:prstGeom prst="ellipse">
            <a:avLst/>
          </a:prstGeom>
          <a:solidFill>
            <a:srgbClr val="FFFF00"/>
          </a:solidFill>
          <a:ln w="1588">
            <a:solidFill>
              <a:srgbClr val="FFFF00"/>
            </a:solidFill>
            <a:round/>
            <a:headEnd/>
            <a:tailEnd/>
          </a:ln>
        </p:spPr>
        <p:txBody>
          <a:bodyPr/>
          <a:lstStyle/>
          <a:p>
            <a:endParaRPr lang="en-US"/>
          </a:p>
        </p:txBody>
      </p:sp>
      <p:sp>
        <p:nvSpPr>
          <p:cNvPr id="22733" name="Oval 205">
            <a:extLst>
              <a:ext uri="{FF2B5EF4-FFF2-40B4-BE49-F238E27FC236}">
                <a16:creationId xmlns="" xmlns:a16="http://schemas.microsoft.com/office/drawing/2014/main" id="{5ECCD163-CBD1-1F44-9B86-692906F15831}"/>
              </a:ext>
            </a:extLst>
          </p:cNvPr>
          <p:cNvSpPr>
            <a:spLocks noChangeAspect="1" noChangeArrowheads="1"/>
          </p:cNvSpPr>
          <p:nvPr/>
        </p:nvSpPr>
        <p:spPr bwMode="auto">
          <a:xfrm>
            <a:off x="5400675" y="4216401"/>
            <a:ext cx="76200" cy="73025"/>
          </a:xfrm>
          <a:prstGeom prst="ellipse">
            <a:avLst/>
          </a:prstGeom>
          <a:solidFill>
            <a:srgbClr val="FFFF00"/>
          </a:solidFill>
          <a:ln w="1588">
            <a:solidFill>
              <a:srgbClr val="FFFF00"/>
            </a:solidFill>
            <a:round/>
            <a:headEnd/>
            <a:tailEnd/>
          </a:ln>
        </p:spPr>
        <p:txBody>
          <a:bodyPr/>
          <a:lstStyle/>
          <a:p>
            <a:endParaRPr lang="en-US"/>
          </a:p>
        </p:txBody>
      </p:sp>
      <p:sp>
        <p:nvSpPr>
          <p:cNvPr id="22734" name="Oval 206">
            <a:extLst>
              <a:ext uri="{FF2B5EF4-FFF2-40B4-BE49-F238E27FC236}">
                <a16:creationId xmlns="" xmlns:a16="http://schemas.microsoft.com/office/drawing/2014/main" id="{79EEB8BE-3AE7-4443-8512-D7273DA89415}"/>
              </a:ext>
            </a:extLst>
          </p:cNvPr>
          <p:cNvSpPr>
            <a:spLocks noChangeAspect="1" noChangeArrowheads="1"/>
          </p:cNvSpPr>
          <p:nvPr/>
        </p:nvSpPr>
        <p:spPr bwMode="auto">
          <a:xfrm>
            <a:off x="5467351" y="3783014"/>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35" name="Oval 207">
            <a:extLst>
              <a:ext uri="{FF2B5EF4-FFF2-40B4-BE49-F238E27FC236}">
                <a16:creationId xmlns="" xmlns:a16="http://schemas.microsoft.com/office/drawing/2014/main" id="{D6472BE4-3B05-2E48-A08C-8128DD2E6B38}"/>
              </a:ext>
            </a:extLst>
          </p:cNvPr>
          <p:cNvSpPr>
            <a:spLocks noChangeAspect="1" noChangeArrowheads="1"/>
          </p:cNvSpPr>
          <p:nvPr/>
        </p:nvSpPr>
        <p:spPr bwMode="auto">
          <a:xfrm>
            <a:off x="6354763" y="3703638"/>
            <a:ext cx="76200" cy="74612"/>
          </a:xfrm>
          <a:prstGeom prst="ellipse">
            <a:avLst/>
          </a:prstGeom>
          <a:solidFill>
            <a:srgbClr val="FFFF00"/>
          </a:solidFill>
          <a:ln w="1588">
            <a:solidFill>
              <a:srgbClr val="FFFF00"/>
            </a:solidFill>
            <a:round/>
            <a:headEnd/>
            <a:tailEnd/>
          </a:ln>
        </p:spPr>
        <p:txBody>
          <a:bodyPr/>
          <a:lstStyle/>
          <a:p>
            <a:endParaRPr lang="en-US"/>
          </a:p>
        </p:txBody>
      </p:sp>
      <p:sp>
        <p:nvSpPr>
          <p:cNvPr id="22736" name="Oval 208">
            <a:extLst>
              <a:ext uri="{FF2B5EF4-FFF2-40B4-BE49-F238E27FC236}">
                <a16:creationId xmlns="" xmlns:a16="http://schemas.microsoft.com/office/drawing/2014/main" id="{88B7AC93-AF54-4142-A0F2-50766D6F0C52}"/>
              </a:ext>
            </a:extLst>
          </p:cNvPr>
          <p:cNvSpPr>
            <a:spLocks noChangeAspect="1" noChangeArrowheads="1"/>
          </p:cNvSpPr>
          <p:nvPr/>
        </p:nvSpPr>
        <p:spPr bwMode="auto">
          <a:xfrm>
            <a:off x="5530851" y="3841751"/>
            <a:ext cx="74613" cy="74613"/>
          </a:xfrm>
          <a:prstGeom prst="ellipse">
            <a:avLst/>
          </a:prstGeom>
          <a:solidFill>
            <a:srgbClr val="FFFF00"/>
          </a:solidFill>
          <a:ln w="1588">
            <a:solidFill>
              <a:srgbClr val="FFFF00"/>
            </a:solidFill>
            <a:round/>
            <a:headEnd/>
            <a:tailEnd/>
          </a:ln>
        </p:spPr>
        <p:txBody>
          <a:bodyPr/>
          <a:lstStyle/>
          <a:p>
            <a:endParaRPr lang="en-US"/>
          </a:p>
        </p:txBody>
      </p:sp>
      <p:sp>
        <p:nvSpPr>
          <p:cNvPr id="22737" name="Oval 209">
            <a:extLst>
              <a:ext uri="{FF2B5EF4-FFF2-40B4-BE49-F238E27FC236}">
                <a16:creationId xmlns="" xmlns:a16="http://schemas.microsoft.com/office/drawing/2014/main" id="{CF1DE2E2-E233-F945-A95E-D63B115CE53F}"/>
              </a:ext>
            </a:extLst>
          </p:cNvPr>
          <p:cNvSpPr>
            <a:spLocks noChangeAspect="1" noChangeArrowheads="1"/>
          </p:cNvSpPr>
          <p:nvPr/>
        </p:nvSpPr>
        <p:spPr bwMode="auto">
          <a:xfrm>
            <a:off x="5273676" y="3711576"/>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38" name="Oval 210">
            <a:extLst>
              <a:ext uri="{FF2B5EF4-FFF2-40B4-BE49-F238E27FC236}">
                <a16:creationId xmlns="" xmlns:a16="http://schemas.microsoft.com/office/drawing/2014/main" id="{58BD3147-98AE-664E-81CA-298DAE43612D}"/>
              </a:ext>
            </a:extLst>
          </p:cNvPr>
          <p:cNvSpPr>
            <a:spLocks noChangeAspect="1" noChangeArrowheads="1"/>
          </p:cNvSpPr>
          <p:nvPr/>
        </p:nvSpPr>
        <p:spPr bwMode="auto">
          <a:xfrm>
            <a:off x="4953001" y="3522664"/>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39" name="Oval 211">
            <a:extLst>
              <a:ext uri="{FF2B5EF4-FFF2-40B4-BE49-F238E27FC236}">
                <a16:creationId xmlns="" xmlns:a16="http://schemas.microsoft.com/office/drawing/2014/main" id="{7B9EEE96-C4FE-834D-A3B3-146810147CBD}"/>
              </a:ext>
            </a:extLst>
          </p:cNvPr>
          <p:cNvSpPr>
            <a:spLocks noChangeAspect="1" noChangeArrowheads="1"/>
          </p:cNvSpPr>
          <p:nvPr/>
        </p:nvSpPr>
        <p:spPr bwMode="auto">
          <a:xfrm>
            <a:off x="6350001" y="4368801"/>
            <a:ext cx="74613" cy="73025"/>
          </a:xfrm>
          <a:prstGeom prst="ellipse">
            <a:avLst/>
          </a:prstGeom>
          <a:solidFill>
            <a:srgbClr val="FFFF00"/>
          </a:solidFill>
          <a:ln w="1588">
            <a:solidFill>
              <a:srgbClr val="FFFF00"/>
            </a:solidFill>
            <a:round/>
            <a:headEnd/>
            <a:tailEnd/>
          </a:ln>
        </p:spPr>
        <p:txBody>
          <a:bodyPr/>
          <a:lstStyle/>
          <a:p>
            <a:endParaRPr lang="en-US"/>
          </a:p>
        </p:txBody>
      </p:sp>
      <p:sp>
        <p:nvSpPr>
          <p:cNvPr id="22740" name="Oval 212">
            <a:extLst>
              <a:ext uri="{FF2B5EF4-FFF2-40B4-BE49-F238E27FC236}">
                <a16:creationId xmlns="" xmlns:a16="http://schemas.microsoft.com/office/drawing/2014/main" id="{48F142F9-F276-504B-A967-0951E2BBA576}"/>
              </a:ext>
            </a:extLst>
          </p:cNvPr>
          <p:cNvSpPr>
            <a:spLocks noChangeAspect="1" noChangeArrowheads="1"/>
          </p:cNvSpPr>
          <p:nvPr/>
        </p:nvSpPr>
        <p:spPr bwMode="auto">
          <a:xfrm>
            <a:off x="5907089" y="4322764"/>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41" name="Oval 213">
            <a:extLst>
              <a:ext uri="{FF2B5EF4-FFF2-40B4-BE49-F238E27FC236}">
                <a16:creationId xmlns="" xmlns:a16="http://schemas.microsoft.com/office/drawing/2014/main" id="{61DF02FA-57D5-9948-A4C8-5A12D2C31271}"/>
              </a:ext>
            </a:extLst>
          </p:cNvPr>
          <p:cNvSpPr>
            <a:spLocks noChangeAspect="1" noChangeArrowheads="1"/>
          </p:cNvSpPr>
          <p:nvPr/>
        </p:nvSpPr>
        <p:spPr bwMode="auto">
          <a:xfrm>
            <a:off x="6638926" y="4049713"/>
            <a:ext cx="74613" cy="76200"/>
          </a:xfrm>
          <a:prstGeom prst="ellipse">
            <a:avLst/>
          </a:prstGeom>
          <a:solidFill>
            <a:srgbClr val="FFFF00"/>
          </a:solidFill>
          <a:ln w="1588">
            <a:solidFill>
              <a:srgbClr val="FFFF00"/>
            </a:solidFill>
            <a:round/>
            <a:headEnd/>
            <a:tailEnd/>
          </a:ln>
        </p:spPr>
        <p:txBody>
          <a:bodyPr/>
          <a:lstStyle/>
          <a:p>
            <a:endParaRPr lang="en-US"/>
          </a:p>
        </p:txBody>
      </p:sp>
      <p:sp>
        <p:nvSpPr>
          <p:cNvPr id="22742" name="Oval 214">
            <a:extLst>
              <a:ext uri="{FF2B5EF4-FFF2-40B4-BE49-F238E27FC236}">
                <a16:creationId xmlns="" xmlns:a16="http://schemas.microsoft.com/office/drawing/2014/main" id="{B7805EF8-7ACD-7F43-9CEF-DF94299AC4D5}"/>
              </a:ext>
            </a:extLst>
          </p:cNvPr>
          <p:cNvSpPr>
            <a:spLocks noChangeAspect="1" noChangeArrowheads="1"/>
          </p:cNvSpPr>
          <p:nvPr/>
        </p:nvSpPr>
        <p:spPr bwMode="auto">
          <a:xfrm>
            <a:off x="6811964" y="4019551"/>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43" name="Oval 215">
            <a:extLst>
              <a:ext uri="{FF2B5EF4-FFF2-40B4-BE49-F238E27FC236}">
                <a16:creationId xmlns="" xmlns:a16="http://schemas.microsoft.com/office/drawing/2014/main" id="{B26A90E1-A758-3946-8FD0-50C0F3E0443B}"/>
              </a:ext>
            </a:extLst>
          </p:cNvPr>
          <p:cNvSpPr>
            <a:spLocks noChangeAspect="1" noChangeArrowheads="1"/>
          </p:cNvSpPr>
          <p:nvPr/>
        </p:nvSpPr>
        <p:spPr bwMode="auto">
          <a:xfrm>
            <a:off x="5576889" y="3863976"/>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44" name="Oval 216">
            <a:extLst>
              <a:ext uri="{FF2B5EF4-FFF2-40B4-BE49-F238E27FC236}">
                <a16:creationId xmlns="" xmlns:a16="http://schemas.microsoft.com/office/drawing/2014/main" id="{0B91C72F-329E-9242-9852-952485D36F2B}"/>
              </a:ext>
            </a:extLst>
          </p:cNvPr>
          <p:cNvSpPr>
            <a:spLocks noChangeAspect="1" noChangeArrowheads="1"/>
          </p:cNvSpPr>
          <p:nvPr/>
        </p:nvSpPr>
        <p:spPr bwMode="auto">
          <a:xfrm>
            <a:off x="5980113" y="3432175"/>
            <a:ext cx="74612" cy="76200"/>
          </a:xfrm>
          <a:prstGeom prst="ellipse">
            <a:avLst/>
          </a:prstGeom>
          <a:solidFill>
            <a:srgbClr val="FFFF00"/>
          </a:solidFill>
          <a:ln w="1588">
            <a:solidFill>
              <a:srgbClr val="FFFF00"/>
            </a:solidFill>
            <a:round/>
            <a:headEnd/>
            <a:tailEnd/>
          </a:ln>
        </p:spPr>
        <p:txBody>
          <a:bodyPr/>
          <a:lstStyle/>
          <a:p>
            <a:endParaRPr lang="en-US"/>
          </a:p>
        </p:txBody>
      </p:sp>
      <p:sp>
        <p:nvSpPr>
          <p:cNvPr id="22745" name="Oval 217">
            <a:extLst>
              <a:ext uri="{FF2B5EF4-FFF2-40B4-BE49-F238E27FC236}">
                <a16:creationId xmlns="" xmlns:a16="http://schemas.microsoft.com/office/drawing/2014/main" id="{00D56962-5753-5A4B-9797-6371308F8EF4}"/>
              </a:ext>
            </a:extLst>
          </p:cNvPr>
          <p:cNvSpPr>
            <a:spLocks noChangeAspect="1" noChangeArrowheads="1"/>
          </p:cNvSpPr>
          <p:nvPr/>
        </p:nvSpPr>
        <p:spPr bwMode="auto">
          <a:xfrm>
            <a:off x="5829301" y="3182938"/>
            <a:ext cx="74613" cy="76200"/>
          </a:xfrm>
          <a:prstGeom prst="ellipse">
            <a:avLst/>
          </a:prstGeom>
          <a:solidFill>
            <a:srgbClr val="FFFF00"/>
          </a:solidFill>
          <a:ln w="1588">
            <a:solidFill>
              <a:srgbClr val="FFFF00"/>
            </a:solidFill>
            <a:round/>
            <a:headEnd/>
            <a:tailEnd/>
          </a:ln>
        </p:spPr>
        <p:txBody>
          <a:bodyPr/>
          <a:lstStyle/>
          <a:p>
            <a:endParaRPr lang="en-US"/>
          </a:p>
        </p:txBody>
      </p:sp>
      <p:sp>
        <p:nvSpPr>
          <p:cNvPr id="22746" name="Oval 218">
            <a:extLst>
              <a:ext uri="{FF2B5EF4-FFF2-40B4-BE49-F238E27FC236}">
                <a16:creationId xmlns="" xmlns:a16="http://schemas.microsoft.com/office/drawing/2014/main" id="{CDBD3DA8-1942-7F48-A0B0-E65D435B5EDF}"/>
              </a:ext>
            </a:extLst>
          </p:cNvPr>
          <p:cNvSpPr>
            <a:spLocks noChangeAspect="1" noChangeArrowheads="1"/>
          </p:cNvSpPr>
          <p:nvPr/>
        </p:nvSpPr>
        <p:spPr bwMode="auto">
          <a:xfrm>
            <a:off x="5924551" y="3035301"/>
            <a:ext cx="73025" cy="74613"/>
          </a:xfrm>
          <a:prstGeom prst="ellipse">
            <a:avLst/>
          </a:prstGeom>
          <a:solidFill>
            <a:srgbClr val="FFFF00"/>
          </a:solidFill>
          <a:ln w="1588">
            <a:solidFill>
              <a:srgbClr val="FFFF00"/>
            </a:solidFill>
            <a:round/>
            <a:headEnd/>
            <a:tailEnd/>
          </a:ln>
        </p:spPr>
        <p:txBody>
          <a:bodyPr/>
          <a:lstStyle/>
          <a:p>
            <a:endParaRPr lang="en-US"/>
          </a:p>
        </p:txBody>
      </p:sp>
      <p:sp>
        <p:nvSpPr>
          <p:cNvPr id="22747" name="Oval 219">
            <a:extLst>
              <a:ext uri="{FF2B5EF4-FFF2-40B4-BE49-F238E27FC236}">
                <a16:creationId xmlns="" xmlns:a16="http://schemas.microsoft.com/office/drawing/2014/main" id="{42E9C9C6-EA7C-CD4B-A84A-98077708CC76}"/>
              </a:ext>
            </a:extLst>
          </p:cNvPr>
          <p:cNvSpPr>
            <a:spLocks noChangeAspect="1" noChangeArrowheads="1"/>
          </p:cNvSpPr>
          <p:nvPr/>
        </p:nvSpPr>
        <p:spPr bwMode="auto">
          <a:xfrm>
            <a:off x="6154738" y="3382964"/>
            <a:ext cx="74612" cy="73025"/>
          </a:xfrm>
          <a:prstGeom prst="ellipse">
            <a:avLst/>
          </a:prstGeom>
          <a:solidFill>
            <a:srgbClr val="FFFF00"/>
          </a:solidFill>
          <a:ln w="1588">
            <a:solidFill>
              <a:srgbClr val="FFFF00"/>
            </a:solidFill>
            <a:round/>
            <a:headEnd/>
            <a:tailEnd/>
          </a:ln>
        </p:spPr>
        <p:txBody>
          <a:bodyPr/>
          <a:lstStyle/>
          <a:p>
            <a:endParaRPr lang="en-US"/>
          </a:p>
        </p:txBody>
      </p:sp>
      <p:sp>
        <p:nvSpPr>
          <p:cNvPr id="22748" name="Oval 220">
            <a:extLst>
              <a:ext uri="{FF2B5EF4-FFF2-40B4-BE49-F238E27FC236}">
                <a16:creationId xmlns="" xmlns:a16="http://schemas.microsoft.com/office/drawing/2014/main" id="{8943BEEE-E30B-B34E-8415-0027058D785C}"/>
              </a:ext>
            </a:extLst>
          </p:cNvPr>
          <p:cNvSpPr>
            <a:spLocks noChangeAspect="1" noChangeArrowheads="1"/>
          </p:cNvSpPr>
          <p:nvPr/>
        </p:nvSpPr>
        <p:spPr bwMode="auto">
          <a:xfrm>
            <a:off x="6688138" y="3349626"/>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749" name="Oval 221">
            <a:extLst>
              <a:ext uri="{FF2B5EF4-FFF2-40B4-BE49-F238E27FC236}">
                <a16:creationId xmlns="" xmlns:a16="http://schemas.microsoft.com/office/drawing/2014/main" id="{8252008C-1ED7-5F40-9D27-1DDE72E8BB9E}"/>
              </a:ext>
            </a:extLst>
          </p:cNvPr>
          <p:cNvSpPr>
            <a:spLocks noChangeAspect="1" noChangeArrowheads="1"/>
          </p:cNvSpPr>
          <p:nvPr/>
        </p:nvSpPr>
        <p:spPr bwMode="auto">
          <a:xfrm>
            <a:off x="6051550" y="3944938"/>
            <a:ext cx="76200" cy="76200"/>
          </a:xfrm>
          <a:prstGeom prst="ellipse">
            <a:avLst/>
          </a:prstGeom>
          <a:solidFill>
            <a:srgbClr val="FFFF00"/>
          </a:solidFill>
          <a:ln w="1588">
            <a:solidFill>
              <a:srgbClr val="FFFF00"/>
            </a:solidFill>
            <a:round/>
            <a:headEnd/>
            <a:tailEnd/>
          </a:ln>
        </p:spPr>
        <p:txBody>
          <a:bodyPr/>
          <a:lstStyle/>
          <a:p>
            <a:endParaRPr lang="en-US"/>
          </a:p>
        </p:txBody>
      </p:sp>
      <p:sp>
        <p:nvSpPr>
          <p:cNvPr id="22750" name="Oval 222">
            <a:extLst>
              <a:ext uri="{FF2B5EF4-FFF2-40B4-BE49-F238E27FC236}">
                <a16:creationId xmlns="" xmlns:a16="http://schemas.microsoft.com/office/drawing/2014/main" id="{61D7BFFB-F356-F840-B6D9-35052A001258}"/>
              </a:ext>
            </a:extLst>
          </p:cNvPr>
          <p:cNvSpPr>
            <a:spLocks noChangeAspect="1" noChangeArrowheads="1"/>
          </p:cNvSpPr>
          <p:nvPr/>
        </p:nvSpPr>
        <p:spPr bwMode="auto">
          <a:xfrm>
            <a:off x="6616701" y="3783013"/>
            <a:ext cx="73025" cy="74612"/>
          </a:xfrm>
          <a:prstGeom prst="ellipse">
            <a:avLst/>
          </a:prstGeom>
          <a:solidFill>
            <a:srgbClr val="FFFF00"/>
          </a:solidFill>
          <a:ln w="1588">
            <a:solidFill>
              <a:srgbClr val="FFFF00"/>
            </a:solidFill>
            <a:round/>
            <a:headEnd/>
            <a:tailEnd/>
          </a:ln>
        </p:spPr>
        <p:txBody>
          <a:bodyPr/>
          <a:lstStyle/>
          <a:p>
            <a:endParaRPr lang="en-US"/>
          </a:p>
        </p:txBody>
      </p:sp>
      <p:sp>
        <p:nvSpPr>
          <p:cNvPr id="22751" name="Oval 223">
            <a:extLst>
              <a:ext uri="{FF2B5EF4-FFF2-40B4-BE49-F238E27FC236}">
                <a16:creationId xmlns="" xmlns:a16="http://schemas.microsoft.com/office/drawing/2014/main" id="{D388FDAB-4806-9F4F-87E1-1FD57FA766F5}"/>
              </a:ext>
            </a:extLst>
          </p:cNvPr>
          <p:cNvSpPr>
            <a:spLocks noChangeAspect="1" noChangeArrowheads="1"/>
          </p:cNvSpPr>
          <p:nvPr/>
        </p:nvSpPr>
        <p:spPr bwMode="auto">
          <a:xfrm>
            <a:off x="6616701" y="3811589"/>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52" name="Oval 224">
            <a:extLst>
              <a:ext uri="{FF2B5EF4-FFF2-40B4-BE49-F238E27FC236}">
                <a16:creationId xmlns="" xmlns:a16="http://schemas.microsoft.com/office/drawing/2014/main" id="{1BD16E2E-CF72-4F49-9C00-C9F9B36AC417}"/>
              </a:ext>
            </a:extLst>
          </p:cNvPr>
          <p:cNvSpPr>
            <a:spLocks noChangeAspect="1" noChangeArrowheads="1"/>
          </p:cNvSpPr>
          <p:nvPr/>
        </p:nvSpPr>
        <p:spPr bwMode="auto">
          <a:xfrm>
            <a:off x="5951538" y="3813176"/>
            <a:ext cx="74612" cy="74613"/>
          </a:xfrm>
          <a:prstGeom prst="ellipse">
            <a:avLst/>
          </a:prstGeom>
          <a:solidFill>
            <a:srgbClr val="FFFF00"/>
          </a:solidFill>
          <a:ln w="1588">
            <a:solidFill>
              <a:srgbClr val="FFFF00"/>
            </a:solidFill>
            <a:round/>
            <a:headEnd/>
            <a:tailEnd/>
          </a:ln>
        </p:spPr>
        <p:txBody>
          <a:bodyPr/>
          <a:lstStyle/>
          <a:p>
            <a:endParaRPr lang="en-US"/>
          </a:p>
        </p:txBody>
      </p:sp>
      <p:sp>
        <p:nvSpPr>
          <p:cNvPr id="22753" name="Oval 225">
            <a:extLst>
              <a:ext uri="{FF2B5EF4-FFF2-40B4-BE49-F238E27FC236}">
                <a16:creationId xmlns="" xmlns:a16="http://schemas.microsoft.com/office/drawing/2014/main" id="{C4E4BD58-F248-8945-A6E5-7861CEF6A5E7}"/>
              </a:ext>
            </a:extLst>
          </p:cNvPr>
          <p:cNvSpPr>
            <a:spLocks noChangeAspect="1" noChangeArrowheads="1"/>
          </p:cNvSpPr>
          <p:nvPr/>
        </p:nvSpPr>
        <p:spPr bwMode="auto">
          <a:xfrm>
            <a:off x="6045200" y="3629026"/>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754" name="Oval 226">
            <a:extLst>
              <a:ext uri="{FF2B5EF4-FFF2-40B4-BE49-F238E27FC236}">
                <a16:creationId xmlns="" xmlns:a16="http://schemas.microsoft.com/office/drawing/2014/main" id="{B21E397A-1042-7745-9A56-EA88F0735234}"/>
              </a:ext>
            </a:extLst>
          </p:cNvPr>
          <p:cNvSpPr>
            <a:spLocks noChangeAspect="1" noChangeArrowheads="1"/>
          </p:cNvSpPr>
          <p:nvPr/>
        </p:nvSpPr>
        <p:spPr bwMode="auto">
          <a:xfrm>
            <a:off x="6313489" y="3389313"/>
            <a:ext cx="73025" cy="74612"/>
          </a:xfrm>
          <a:prstGeom prst="ellipse">
            <a:avLst/>
          </a:prstGeom>
          <a:solidFill>
            <a:srgbClr val="FFFF00"/>
          </a:solidFill>
          <a:ln w="1588">
            <a:solidFill>
              <a:srgbClr val="FFFF00"/>
            </a:solidFill>
            <a:round/>
            <a:headEnd/>
            <a:tailEnd/>
          </a:ln>
        </p:spPr>
        <p:txBody>
          <a:bodyPr/>
          <a:lstStyle/>
          <a:p>
            <a:endParaRPr lang="en-US"/>
          </a:p>
        </p:txBody>
      </p:sp>
      <p:sp>
        <p:nvSpPr>
          <p:cNvPr id="22755" name="Oval 227">
            <a:extLst>
              <a:ext uri="{FF2B5EF4-FFF2-40B4-BE49-F238E27FC236}">
                <a16:creationId xmlns="" xmlns:a16="http://schemas.microsoft.com/office/drawing/2014/main" id="{D2B5FA45-64A6-EB4C-9CBB-BA6F830CCDD8}"/>
              </a:ext>
            </a:extLst>
          </p:cNvPr>
          <p:cNvSpPr>
            <a:spLocks noChangeAspect="1" noChangeArrowheads="1"/>
          </p:cNvSpPr>
          <p:nvPr/>
        </p:nvSpPr>
        <p:spPr bwMode="auto">
          <a:xfrm>
            <a:off x="6254750" y="3619501"/>
            <a:ext cx="76200" cy="73025"/>
          </a:xfrm>
          <a:prstGeom prst="ellipse">
            <a:avLst/>
          </a:prstGeom>
          <a:solidFill>
            <a:srgbClr val="FFFF00"/>
          </a:solidFill>
          <a:ln w="1588">
            <a:solidFill>
              <a:srgbClr val="FFFF00"/>
            </a:solidFill>
            <a:round/>
            <a:headEnd/>
            <a:tailEnd/>
          </a:ln>
        </p:spPr>
        <p:txBody>
          <a:bodyPr/>
          <a:lstStyle/>
          <a:p>
            <a:endParaRPr lang="en-US"/>
          </a:p>
        </p:txBody>
      </p:sp>
      <p:sp>
        <p:nvSpPr>
          <p:cNvPr id="22756" name="Oval 228">
            <a:extLst>
              <a:ext uri="{FF2B5EF4-FFF2-40B4-BE49-F238E27FC236}">
                <a16:creationId xmlns="" xmlns:a16="http://schemas.microsoft.com/office/drawing/2014/main" id="{EBC3D2A0-EC70-A34D-A87D-96EB4ACE911F}"/>
              </a:ext>
            </a:extLst>
          </p:cNvPr>
          <p:cNvSpPr>
            <a:spLocks noChangeAspect="1" noChangeArrowheads="1"/>
          </p:cNvSpPr>
          <p:nvPr/>
        </p:nvSpPr>
        <p:spPr bwMode="auto">
          <a:xfrm>
            <a:off x="6364289" y="4173539"/>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57" name="Oval 229">
            <a:extLst>
              <a:ext uri="{FF2B5EF4-FFF2-40B4-BE49-F238E27FC236}">
                <a16:creationId xmlns="" xmlns:a16="http://schemas.microsoft.com/office/drawing/2014/main" id="{5A994842-30F3-8A42-8912-38781F5E7AD1}"/>
              </a:ext>
            </a:extLst>
          </p:cNvPr>
          <p:cNvSpPr>
            <a:spLocks noChangeAspect="1" noChangeArrowheads="1"/>
          </p:cNvSpPr>
          <p:nvPr/>
        </p:nvSpPr>
        <p:spPr bwMode="auto">
          <a:xfrm>
            <a:off x="6378576" y="4230689"/>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58" name="Oval 230">
            <a:extLst>
              <a:ext uri="{FF2B5EF4-FFF2-40B4-BE49-F238E27FC236}">
                <a16:creationId xmlns="" xmlns:a16="http://schemas.microsoft.com/office/drawing/2014/main" id="{74DA8083-8A40-9A4A-85D3-FDE71D47FE8E}"/>
              </a:ext>
            </a:extLst>
          </p:cNvPr>
          <p:cNvSpPr>
            <a:spLocks noChangeAspect="1" noChangeArrowheads="1"/>
          </p:cNvSpPr>
          <p:nvPr/>
        </p:nvSpPr>
        <p:spPr bwMode="auto">
          <a:xfrm>
            <a:off x="6313489" y="4140200"/>
            <a:ext cx="73025" cy="76200"/>
          </a:xfrm>
          <a:prstGeom prst="ellipse">
            <a:avLst/>
          </a:prstGeom>
          <a:solidFill>
            <a:srgbClr val="FFFF00"/>
          </a:solidFill>
          <a:ln w="1588">
            <a:solidFill>
              <a:srgbClr val="FFFF00"/>
            </a:solidFill>
            <a:round/>
            <a:headEnd/>
            <a:tailEnd/>
          </a:ln>
        </p:spPr>
        <p:txBody>
          <a:bodyPr/>
          <a:lstStyle/>
          <a:p>
            <a:endParaRPr lang="en-US"/>
          </a:p>
        </p:txBody>
      </p:sp>
      <p:sp>
        <p:nvSpPr>
          <p:cNvPr id="22759" name="Oval 231">
            <a:extLst>
              <a:ext uri="{FF2B5EF4-FFF2-40B4-BE49-F238E27FC236}">
                <a16:creationId xmlns="" xmlns:a16="http://schemas.microsoft.com/office/drawing/2014/main" id="{F233D5A4-007B-CF4B-ABD5-F029A9794FA2}"/>
              </a:ext>
            </a:extLst>
          </p:cNvPr>
          <p:cNvSpPr>
            <a:spLocks noChangeAspect="1" noChangeArrowheads="1"/>
          </p:cNvSpPr>
          <p:nvPr/>
        </p:nvSpPr>
        <p:spPr bwMode="auto">
          <a:xfrm>
            <a:off x="7389813" y="3890963"/>
            <a:ext cx="74612" cy="76200"/>
          </a:xfrm>
          <a:prstGeom prst="ellipse">
            <a:avLst/>
          </a:prstGeom>
          <a:solidFill>
            <a:srgbClr val="FFFF00"/>
          </a:solidFill>
          <a:ln w="1588">
            <a:solidFill>
              <a:srgbClr val="FFFF00"/>
            </a:solidFill>
            <a:round/>
            <a:headEnd/>
            <a:tailEnd/>
          </a:ln>
        </p:spPr>
        <p:txBody>
          <a:bodyPr/>
          <a:lstStyle/>
          <a:p>
            <a:endParaRPr lang="en-US"/>
          </a:p>
        </p:txBody>
      </p:sp>
      <p:sp>
        <p:nvSpPr>
          <p:cNvPr id="22760" name="Oval 232">
            <a:extLst>
              <a:ext uri="{FF2B5EF4-FFF2-40B4-BE49-F238E27FC236}">
                <a16:creationId xmlns="" xmlns:a16="http://schemas.microsoft.com/office/drawing/2014/main" id="{66A515A0-B3E0-2844-B48B-2BC6EA897756}"/>
              </a:ext>
            </a:extLst>
          </p:cNvPr>
          <p:cNvSpPr>
            <a:spLocks noChangeAspect="1" noChangeArrowheads="1"/>
          </p:cNvSpPr>
          <p:nvPr/>
        </p:nvSpPr>
        <p:spPr bwMode="auto">
          <a:xfrm>
            <a:off x="6435726" y="4192588"/>
            <a:ext cx="74613" cy="76200"/>
          </a:xfrm>
          <a:prstGeom prst="ellipse">
            <a:avLst/>
          </a:prstGeom>
          <a:solidFill>
            <a:srgbClr val="FFFF00"/>
          </a:solidFill>
          <a:ln w="1588">
            <a:solidFill>
              <a:srgbClr val="FFFF00"/>
            </a:solidFill>
            <a:round/>
            <a:headEnd/>
            <a:tailEnd/>
          </a:ln>
        </p:spPr>
        <p:txBody>
          <a:bodyPr/>
          <a:lstStyle/>
          <a:p>
            <a:endParaRPr lang="en-US"/>
          </a:p>
        </p:txBody>
      </p:sp>
      <p:sp>
        <p:nvSpPr>
          <p:cNvPr id="22761" name="Oval 233">
            <a:extLst>
              <a:ext uri="{FF2B5EF4-FFF2-40B4-BE49-F238E27FC236}">
                <a16:creationId xmlns="" xmlns:a16="http://schemas.microsoft.com/office/drawing/2014/main" id="{CAAD39D5-49F3-B144-8AE5-3AA227712B47}"/>
              </a:ext>
            </a:extLst>
          </p:cNvPr>
          <p:cNvSpPr>
            <a:spLocks noChangeAspect="1" noChangeArrowheads="1"/>
          </p:cNvSpPr>
          <p:nvPr/>
        </p:nvSpPr>
        <p:spPr bwMode="auto">
          <a:xfrm>
            <a:off x="5741988" y="3841751"/>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762" name="Oval 234">
            <a:extLst>
              <a:ext uri="{FF2B5EF4-FFF2-40B4-BE49-F238E27FC236}">
                <a16:creationId xmlns="" xmlns:a16="http://schemas.microsoft.com/office/drawing/2014/main" id="{8CF5363B-3736-4549-A728-6E2F2E0835F9}"/>
              </a:ext>
            </a:extLst>
          </p:cNvPr>
          <p:cNvSpPr>
            <a:spLocks noChangeAspect="1" noChangeArrowheads="1"/>
          </p:cNvSpPr>
          <p:nvPr/>
        </p:nvSpPr>
        <p:spPr bwMode="auto">
          <a:xfrm>
            <a:off x="5872164" y="3736976"/>
            <a:ext cx="73025" cy="74613"/>
          </a:xfrm>
          <a:prstGeom prst="ellipse">
            <a:avLst/>
          </a:prstGeom>
          <a:solidFill>
            <a:srgbClr val="FFFF00"/>
          </a:solidFill>
          <a:ln w="1588">
            <a:solidFill>
              <a:srgbClr val="FFFF00"/>
            </a:solidFill>
            <a:round/>
            <a:headEnd/>
            <a:tailEnd/>
          </a:ln>
        </p:spPr>
        <p:txBody>
          <a:bodyPr/>
          <a:lstStyle/>
          <a:p>
            <a:endParaRPr lang="en-US"/>
          </a:p>
        </p:txBody>
      </p:sp>
      <p:sp>
        <p:nvSpPr>
          <p:cNvPr id="22763" name="Oval 235">
            <a:extLst>
              <a:ext uri="{FF2B5EF4-FFF2-40B4-BE49-F238E27FC236}">
                <a16:creationId xmlns="" xmlns:a16="http://schemas.microsoft.com/office/drawing/2014/main" id="{632D17F4-9336-EE42-B8CF-549F5759C645}"/>
              </a:ext>
            </a:extLst>
          </p:cNvPr>
          <p:cNvSpPr>
            <a:spLocks noChangeAspect="1" noChangeArrowheads="1"/>
          </p:cNvSpPr>
          <p:nvPr/>
        </p:nvSpPr>
        <p:spPr bwMode="auto">
          <a:xfrm>
            <a:off x="5327651" y="3665539"/>
            <a:ext cx="74613" cy="73025"/>
          </a:xfrm>
          <a:prstGeom prst="ellipse">
            <a:avLst/>
          </a:prstGeom>
          <a:solidFill>
            <a:srgbClr val="FFFF00"/>
          </a:solidFill>
          <a:ln w="1588">
            <a:solidFill>
              <a:srgbClr val="FFFF00"/>
            </a:solidFill>
            <a:round/>
            <a:headEnd/>
            <a:tailEnd/>
          </a:ln>
        </p:spPr>
        <p:txBody>
          <a:bodyPr/>
          <a:lstStyle/>
          <a:p>
            <a:endParaRPr lang="en-US"/>
          </a:p>
        </p:txBody>
      </p:sp>
      <p:sp>
        <p:nvSpPr>
          <p:cNvPr id="22764" name="Oval 236">
            <a:extLst>
              <a:ext uri="{FF2B5EF4-FFF2-40B4-BE49-F238E27FC236}">
                <a16:creationId xmlns="" xmlns:a16="http://schemas.microsoft.com/office/drawing/2014/main" id="{AA7B803A-27EA-1C4F-A038-956EC0D7C519}"/>
              </a:ext>
            </a:extLst>
          </p:cNvPr>
          <p:cNvSpPr>
            <a:spLocks noChangeAspect="1" noChangeArrowheads="1"/>
          </p:cNvSpPr>
          <p:nvPr/>
        </p:nvSpPr>
        <p:spPr bwMode="auto">
          <a:xfrm>
            <a:off x="5191125" y="3270251"/>
            <a:ext cx="76200" cy="73025"/>
          </a:xfrm>
          <a:prstGeom prst="ellipse">
            <a:avLst/>
          </a:prstGeom>
          <a:solidFill>
            <a:srgbClr val="FFFF00"/>
          </a:solidFill>
          <a:ln w="1588">
            <a:solidFill>
              <a:srgbClr val="FFFF00"/>
            </a:solidFill>
            <a:round/>
            <a:headEnd/>
            <a:tailEnd/>
          </a:ln>
        </p:spPr>
        <p:txBody>
          <a:bodyPr/>
          <a:lstStyle/>
          <a:p>
            <a:endParaRPr lang="en-US"/>
          </a:p>
        </p:txBody>
      </p:sp>
      <p:sp>
        <p:nvSpPr>
          <p:cNvPr id="22765" name="Oval 237">
            <a:extLst>
              <a:ext uri="{FF2B5EF4-FFF2-40B4-BE49-F238E27FC236}">
                <a16:creationId xmlns="" xmlns:a16="http://schemas.microsoft.com/office/drawing/2014/main" id="{93468480-E8A4-2949-AC0E-C3143C534A6C}"/>
              </a:ext>
            </a:extLst>
          </p:cNvPr>
          <p:cNvSpPr>
            <a:spLocks noChangeAspect="1" noChangeArrowheads="1"/>
          </p:cNvSpPr>
          <p:nvPr/>
        </p:nvSpPr>
        <p:spPr bwMode="auto">
          <a:xfrm>
            <a:off x="5445126" y="3524251"/>
            <a:ext cx="74613" cy="74613"/>
          </a:xfrm>
          <a:prstGeom prst="ellipse">
            <a:avLst/>
          </a:prstGeom>
          <a:solidFill>
            <a:srgbClr val="FFFF00"/>
          </a:solidFill>
          <a:ln w="1588">
            <a:solidFill>
              <a:srgbClr val="FFFF00"/>
            </a:solidFill>
            <a:round/>
            <a:headEnd/>
            <a:tailEnd/>
          </a:ln>
        </p:spPr>
        <p:txBody>
          <a:bodyPr/>
          <a:lstStyle/>
          <a:p>
            <a:endParaRPr lang="en-US"/>
          </a:p>
        </p:txBody>
      </p:sp>
      <p:sp>
        <p:nvSpPr>
          <p:cNvPr id="22766" name="Oval 238">
            <a:extLst>
              <a:ext uri="{FF2B5EF4-FFF2-40B4-BE49-F238E27FC236}">
                <a16:creationId xmlns="" xmlns:a16="http://schemas.microsoft.com/office/drawing/2014/main" id="{8B0CED7C-85A2-F449-A68D-1EF2E8DF031F}"/>
              </a:ext>
            </a:extLst>
          </p:cNvPr>
          <p:cNvSpPr>
            <a:spLocks noChangeAspect="1" noChangeArrowheads="1"/>
          </p:cNvSpPr>
          <p:nvPr/>
        </p:nvSpPr>
        <p:spPr bwMode="auto">
          <a:xfrm>
            <a:off x="4824413" y="3810001"/>
            <a:ext cx="74612" cy="73025"/>
          </a:xfrm>
          <a:prstGeom prst="ellipse">
            <a:avLst/>
          </a:prstGeom>
          <a:solidFill>
            <a:srgbClr val="FFFF00"/>
          </a:solidFill>
          <a:ln w="1588">
            <a:solidFill>
              <a:srgbClr val="FFFF00"/>
            </a:solidFill>
            <a:round/>
            <a:headEnd/>
            <a:tailEnd/>
          </a:ln>
        </p:spPr>
        <p:txBody>
          <a:bodyPr/>
          <a:lstStyle/>
          <a:p>
            <a:endParaRPr lang="en-US"/>
          </a:p>
        </p:txBody>
      </p:sp>
      <p:sp>
        <p:nvSpPr>
          <p:cNvPr id="22767" name="Oval 239">
            <a:extLst>
              <a:ext uri="{FF2B5EF4-FFF2-40B4-BE49-F238E27FC236}">
                <a16:creationId xmlns="" xmlns:a16="http://schemas.microsoft.com/office/drawing/2014/main" id="{922F6CE4-16D5-2D41-86CB-295C8ABE8F6A}"/>
              </a:ext>
            </a:extLst>
          </p:cNvPr>
          <p:cNvSpPr>
            <a:spLocks noChangeAspect="1" noChangeArrowheads="1"/>
          </p:cNvSpPr>
          <p:nvPr/>
        </p:nvSpPr>
        <p:spPr bwMode="auto">
          <a:xfrm>
            <a:off x="4843463" y="3432176"/>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768" name="Oval 240">
            <a:extLst>
              <a:ext uri="{FF2B5EF4-FFF2-40B4-BE49-F238E27FC236}">
                <a16:creationId xmlns="" xmlns:a16="http://schemas.microsoft.com/office/drawing/2014/main" id="{0AE5969F-A03F-C742-A593-BC50E2B590E8}"/>
              </a:ext>
            </a:extLst>
          </p:cNvPr>
          <p:cNvSpPr>
            <a:spLocks noChangeAspect="1" noChangeArrowheads="1"/>
          </p:cNvSpPr>
          <p:nvPr/>
        </p:nvSpPr>
        <p:spPr bwMode="auto">
          <a:xfrm>
            <a:off x="4895850" y="3471863"/>
            <a:ext cx="76200" cy="74612"/>
          </a:xfrm>
          <a:prstGeom prst="ellipse">
            <a:avLst/>
          </a:prstGeom>
          <a:solidFill>
            <a:srgbClr val="FFFF00"/>
          </a:solidFill>
          <a:ln w="1588">
            <a:solidFill>
              <a:srgbClr val="FFFF00"/>
            </a:solidFill>
            <a:round/>
            <a:headEnd/>
            <a:tailEnd/>
          </a:ln>
        </p:spPr>
        <p:txBody>
          <a:bodyPr/>
          <a:lstStyle/>
          <a:p>
            <a:endParaRPr lang="en-US"/>
          </a:p>
        </p:txBody>
      </p:sp>
      <p:sp>
        <p:nvSpPr>
          <p:cNvPr id="22769" name="Oval 241">
            <a:extLst>
              <a:ext uri="{FF2B5EF4-FFF2-40B4-BE49-F238E27FC236}">
                <a16:creationId xmlns="" xmlns:a16="http://schemas.microsoft.com/office/drawing/2014/main" id="{C92D9461-8651-804C-8C18-87CE6FD4E296}"/>
              </a:ext>
            </a:extLst>
          </p:cNvPr>
          <p:cNvSpPr>
            <a:spLocks noChangeAspect="1" noChangeArrowheads="1"/>
          </p:cNvSpPr>
          <p:nvPr/>
        </p:nvSpPr>
        <p:spPr bwMode="auto">
          <a:xfrm>
            <a:off x="5200651" y="3559176"/>
            <a:ext cx="74613" cy="73025"/>
          </a:xfrm>
          <a:prstGeom prst="ellipse">
            <a:avLst/>
          </a:prstGeom>
          <a:solidFill>
            <a:srgbClr val="FFFF00"/>
          </a:solidFill>
          <a:ln w="1588">
            <a:solidFill>
              <a:srgbClr val="FFFF00"/>
            </a:solidFill>
            <a:round/>
            <a:headEnd/>
            <a:tailEnd/>
          </a:ln>
        </p:spPr>
        <p:txBody>
          <a:bodyPr/>
          <a:lstStyle/>
          <a:p>
            <a:endParaRPr lang="en-US"/>
          </a:p>
        </p:txBody>
      </p:sp>
      <p:sp>
        <p:nvSpPr>
          <p:cNvPr id="22770" name="Oval 242">
            <a:extLst>
              <a:ext uri="{FF2B5EF4-FFF2-40B4-BE49-F238E27FC236}">
                <a16:creationId xmlns="" xmlns:a16="http://schemas.microsoft.com/office/drawing/2014/main" id="{5E2080D7-3B84-024C-A827-5D7181887504}"/>
              </a:ext>
            </a:extLst>
          </p:cNvPr>
          <p:cNvSpPr>
            <a:spLocks noChangeAspect="1" noChangeArrowheads="1"/>
          </p:cNvSpPr>
          <p:nvPr/>
        </p:nvSpPr>
        <p:spPr bwMode="auto">
          <a:xfrm>
            <a:off x="5076826" y="3622676"/>
            <a:ext cx="74613" cy="74613"/>
          </a:xfrm>
          <a:prstGeom prst="ellipse">
            <a:avLst/>
          </a:prstGeom>
          <a:solidFill>
            <a:srgbClr val="FFFF00"/>
          </a:solidFill>
          <a:ln w="1588">
            <a:solidFill>
              <a:srgbClr val="FFFF00"/>
            </a:solidFill>
            <a:round/>
            <a:headEnd/>
            <a:tailEnd/>
          </a:ln>
        </p:spPr>
        <p:txBody>
          <a:bodyPr/>
          <a:lstStyle/>
          <a:p>
            <a:endParaRPr lang="en-US"/>
          </a:p>
        </p:txBody>
      </p:sp>
      <p:sp>
        <p:nvSpPr>
          <p:cNvPr id="22771" name="Oval 243">
            <a:extLst>
              <a:ext uri="{FF2B5EF4-FFF2-40B4-BE49-F238E27FC236}">
                <a16:creationId xmlns="" xmlns:a16="http://schemas.microsoft.com/office/drawing/2014/main" id="{3655C244-1746-9440-9F10-5E924F849D36}"/>
              </a:ext>
            </a:extLst>
          </p:cNvPr>
          <p:cNvSpPr>
            <a:spLocks noChangeAspect="1" noChangeArrowheads="1"/>
          </p:cNvSpPr>
          <p:nvPr/>
        </p:nvSpPr>
        <p:spPr bwMode="auto">
          <a:xfrm>
            <a:off x="4932363" y="3687763"/>
            <a:ext cx="74612" cy="76200"/>
          </a:xfrm>
          <a:prstGeom prst="ellipse">
            <a:avLst/>
          </a:prstGeom>
          <a:solidFill>
            <a:srgbClr val="FFFF00"/>
          </a:solidFill>
          <a:ln w="1588">
            <a:solidFill>
              <a:srgbClr val="FFFF00"/>
            </a:solidFill>
            <a:round/>
            <a:headEnd/>
            <a:tailEnd/>
          </a:ln>
        </p:spPr>
        <p:txBody>
          <a:bodyPr/>
          <a:lstStyle/>
          <a:p>
            <a:endParaRPr lang="en-US"/>
          </a:p>
        </p:txBody>
      </p:sp>
      <p:sp>
        <p:nvSpPr>
          <p:cNvPr id="22772" name="Oval 244">
            <a:extLst>
              <a:ext uri="{FF2B5EF4-FFF2-40B4-BE49-F238E27FC236}">
                <a16:creationId xmlns="" xmlns:a16="http://schemas.microsoft.com/office/drawing/2014/main" id="{5FAF579E-C768-1343-9B28-91E6D4E27B2F}"/>
              </a:ext>
            </a:extLst>
          </p:cNvPr>
          <p:cNvSpPr>
            <a:spLocks noChangeAspect="1" noChangeArrowheads="1"/>
          </p:cNvSpPr>
          <p:nvPr/>
        </p:nvSpPr>
        <p:spPr bwMode="auto">
          <a:xfrm>
            <a:off x="4960939" y="3870326"/>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73" name="Oval 245">
            <a:extLst>
              <a:ext uri="{FF2B5EF4-FFF2-40B4-BE49-F238E27FC236}">
                <a16:creationId xmlns="" xmlns:a16="http://schemas.microsoft.com/office/drawing/2014/main" id="{22412B60-701B-9F4C-B837-0D0669E5F5B3}"/>
              </a:ext>
            </a:extLst>
          </p:cNvPr>
          <p:cNvSpPr>
            <a:spLocks noChangeAspect="1" noChangeArrowheads="1"/>
          </p:cNvSpPr>
          <p:nvPr/>
        </p:nvSpPr>
        <p:spPr bwMode="auto">
          <a:xfrm>
            <a:off x="4981575" y="3711576"/>
            <a:ext cx="76200" cy="73025"/>
          </a:xfrm>
          <a:prstGeom prst="ellipse">
            <a:avLst/>
          </a:prstGeom>
          <a:solidFill>
            <a:srgbClr val="FFFF00"/>
          </a:solidFill>
          <a:ln w="1588">
            <a:solidFill>
              <a:srgbClr val="FFFF00"/>
            </a:solidFill>
            <a:round/>
            <a:headEnd/>
            <a:tailEnd/>
          </a:ln>
        </p:spPr>
        <p:txBody>
          <a:bodyPr/>
          <a:lstStyle/>
          <a:p>
            <a:endParaRPr lang="en-US"/>
          </a:p>
        </p:txBody>
      </p:sp>
      <p:sp>
        <p:nvSpPr>
          <p:cNvPr id="22774" name="Oval 246">
            <a:extLst>
              <a:ext uri="{FF2B5EF4-FFF2-40B4-BE49-F238E27FC236}">
                <a16:creationId xmlns="" xmlns:a16="http://schemas.microsoft.com/office/drawing/2014/main" id="{FF759063-56A1-CD48-9081-19961344C7D2}"/>
              </a:ext>
            </a:extLst>
          </p:cNvPr>
          <p:cNvSpPr>
            <a:spLocks noChangeAspect="1" noChangeArrowheads="1"/>
          </p:cNvSpPr>
          <p:nvPr/>
        </p:nvSpPr>
        <p:spPr bwMode="auto">
          <a:xfrm>
            <a:off x="5026026" y="3629026"/>
            <a:ext cx="73025" cy="74613"/>
          </a:xfrm>
          <a:prstGeom prst="ellipse">
            <a:avLst/>
          </a:prstGeom>
          <a:solidFill>
            <a:srgbClr val="FFFF00"/>
          </a:solidFill>
          <a:ln w="1588">
            <a:solidFill>
              <a:srgbClr val="FFFF00"/>
            </a:solidFill>
            <a:round/>
            <a:headEnd/>
            <a:tailEnd/>
          </a:ln>
        </p:spPr>
        <p:txBody>
          <a:bodyPr/>
          <a:lstStyle/>
          <a:p>
            <a:endParaRPr lang="en-US"/>
          </a:p>
        </p:txBody>
      </p:sp>
      <p:sp>
        <p:nvSpPr>
          <p:cNvPr id="22775" name="Oval 247">
            <a:extLst>
              <a:ext uri="{FF2B5EF4-FFF2-40B4-BE49-F238E27FC236}">
                <a16:creationId xmlns="" xmlns:a16="http://schemas.microsoft.com/office/drawing/2014/main" id="{B065E771-C5BB-FF43-8C1C-6539CD2EDBC1}"/>
              </a:ext>
            </a:extLst>
          </p:cNvPr>
          <p:cNvSpPr>
            <a:spLocks noChangeAspect="1" noChangeArrowheads="1"/>
          </p:cNvSpPr>
          <p:nvPr/>
        </p:nvSpPr>
        <p:spPr bwMode="auto">
          <a:xfrm>
            <a:off x="4751389" y="3560764"/>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76" name="Oval 248">
            <a:extLst>
              <a:ext uri="{FF2B5EF4-FFF2-40B4-BE49-F238E27FC236}">
                <a16:creationId xmlns="" xmlns:a16="http://schemas.microsoft.com/office/drawing/2014/main" id="{50DC04D5-5721-E747-960F-2433623E9F60}"/>
              </a:ext>
            </a:extLst>
          </p:cNvPr>
          <p:cNvSpPr>
            <a:spLocks noChangeAspect="1" noChangeArrowheads="1"/>
          </p:cNvSpPr>
          <p:nvPr/>
        </p:nvSpPr>
        <p:spPr bwMode="auto">
          <a:xfrm>
            <a:off x="5227638" y="3832225"/>
            <a:ext cx="74612" cy="76200"/>
          </a:xfrm>
          <a:prstGeom prst="ellipse">
            <a:avLst/>
          </a:prstGeom>
          <a:solidFill>
            <a:srgbClr val="FFFF00"/>
          </a:solidFill>
          <a:ln w="1588">
            <a:solidFill>
              <a:srgbClr val="FFFF00"/>
            </a:solidFill>
            <a:round/>
            <a:headEnd/>
            <a:tailEnd/>
          </a:ln>
        </p:spPr>
        <p:txBody>
          <a:bodyPr/>
          <a:lstStyle/>
          <a:p>
            <a:endParaRPr lang="en-US"/>
          </a:p>
        </p:txBody>
      </p:sp>
      <p:sp>
        <p:nvSpPr>
          <p:cNvPr id="22777" name="Oval 249">
            <a:extLst>
              <a:ext uri="{FF2B5EF4-FFF2-40B4-BE49-F238E27FC236}">
                <a16:creationId xmlns="" xmlns:a16="http://schemas.microsoft.com/office/drawing/2014/main" id="{2D89F180-A001-B945-8694-2C8E3ED5A151}"/>
              </a:ext>
            </a:extLst>
          </p:cNvPr>
          <p:cNvSpPr>
            <a:spLocks noChangeAspect="1" noChangeArrowheads="1"/>
          </p:cNvSpPr>
          <p:nvPr/>
        </p:nvSpPr>
        <p:spPr bwMode="auto">
          <a:xfrm>
            <a:off x="5235576" y="3841751"/>
            <a:ext cx="74613" cy="74613"/>
          </a:xfrm>
          <a:prstGeom prst="ellipse">
            <a:avLst/>
          </a:prstGeom>
          <a:solidFill>
            <a:srgbClr val="FFFF00"/>
          </a:solidFill>
          <a:ln w="1588">
            <a:solidFill>
              <a:srgbClr val="FFFF00"/>
            </a:solidFill>
            <a:round/>
            <a:headEnd/>
            <a:tailEnd/>
          </a:ln>
        </p:spPr>
        <p:txBody>
          <a:bodyPr/>
          <a:lstStyle/>
          <a:p>
            <a:endParaRPr lang="en-US"/>
          </a:p>
        </p:txBody>
      </p:sp>
      <p:sp>
        <p:nvSpPr>
          <p:cNvPr id="22778" name="Oval 250">
            <a:extLst>
              <a:ext uri="{FF2B5EF4-FFF2-40B4-BE49-F238E27FC236}">
                <a16:creationId xmlns="" xmlns:a16="http://schemas.microsoft.com/office/drawing/2014/main" id="{0F83F6D1-1E10-CB47-9354-522FB93CF319}"/>
              </a:ext>
            </a:extLst>
          </p:cNvPr>
          <p:cNvSpPr>
            <a:spLocks noChangeAspect="1" noChangeArrowheads="1"/>
          </p:cNvSpPr>
          <p:nvPr/>
        </p:nvSpPr>
        <p:spPr bwMode="auto">
          <a:xfrm>
            <a:off x="5249863" y="3587751"/>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779" name="Oval 251">
            <a:extLst>
              <a:ext uri="{FF2B5EF4-FFF2-40B4-BE49-F238E27FC236}">
                <a16:creationId xmlns="" xmlns:a16="http://schemas.microsoft.com/office/drawing/2014/main" id="{1453A1CB-5BFF-4B46-9689-F1AC8FDA3474}"/>
              </a:ext>
            </a:extLst>
          </p:cNvPr>
          <p:cNvSpPr>
            <a:spLocks noChangeAspect="1" noChangeArrowheads="1"/>
          </p:cNvSpPr>
          <p:nvPr/>
        </p:nvSpPr>
        <p:spPr bwMode="auto">
          <a:xfrm>
            <a:off x="4960939" y="4052888"/>
            <a:ext cx="73025" cy="74612"/>
          </a:xfrm>
          <a:prstGeom prst="ellipse">
            <a:avLst/>
          </a:prstGeom>
          <a:solidFill>
            <a:srgbClr val="FFFF00"/>
          </a:solidFill>
          <a:ln w="1588">
            <a:solidFill>
              <a:srgbClr val="FFFF00"/>
            </a:solidFill>
            <a:round/>
            <a:headEnd/>
            <a:tailEnd/>
          </a:ln>
        </p:spPr>
        <p:txBody>
          <a:bodyPr/>
          <a:lstStyle/>
          <a:p>
            <a:endParaRPr lang="en-US"/>
          </a:p>
        </p:txBody>
      </p:sp>
      <p:sp>
        <p:nvSpPr>
          <p:cNvPr id="22780" name="Oval 252">
            <a:extLst>
              <a:ext uri="{FF2B5EF4-FFF2-40B4-BE49-F238E27FC236}">
                <a16:creationId xmlns="" xmlns:a16="http://schemas.microsoft.com/office/drawing/2014/main" id="{CDF345F9-BFA4-0644-9710-46E724AE7E25}"/>
              </a:ext>
            </a:extLst>
          </p:cNvPr>
          <p:cNvSpPr>
            <a:spLocks noChangeAspect="1" noChangeArrowheads="1"/>
          </p:cNvSpPr>
          <p:nvPr/>
        </p:nvSpPr>
        <p:spPr bwMode="auto">
          <a:xfrm>
            <a:off x="5184775" y="3587751"/>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781" name="Oval 253">
            <a:extLst>
              <a:ext uri="{FF2B5EF4-FFF2-40B4-BE49-F238E27FC236}">
                <a16:creationId xmlns="" xmlns:a16="http://schemas.microsoft.com/office/drawing/2014/main" id="{A797BCFA-AEF7-6B47-9462-89CA11DDB205}"/>
              </a:ext>
            </a:extLst>
          </p:cNvPr>
          <p:cNvSpPr>
            <a:spLocks noChangeAspect="1" noChangeArrowheads="1"/>
          </p:cNvSpPr>
          <p:nvPr/>
        </p:nvSpPr>
        <p:spPr bwMode="auto">
          <a:xfrm>
            <a:off x="5091113" y="3679826"/>
            <a:ext cx="74612" cy="73025"/>
          </a:xfrm>
          <a:prstGeom prst="ellipse">
            <a:avLst/>
          </a:prstGeom>
          <a:solidFill>
            <a:srgbClr val="FFFF00"/>
          </a:solidFill>
          <a:ln w="1588">
            <a:solidFill>
              <a:srgbClr val="FFFF00"/>
            </a:solidFill>
            <a:round/>
            <a:headEnd/>
            <a:tailEnd/>
          </a:ln>
        </p:spPr>
        <p:txBody>
          <a:bodyPr/>
          <a:lstStyle/>
          <a:p>
            <a:endParaRPr lang="en-US"/>
          </a:p>
        </p:txBody>
      </p:sp>
      <p:sp>
        <p:nvSpPr>
          <p:cNvPr id="22782" name="Oval 254">
            <a:extLst>
              <a:ext uri="{FF2B5EF4-FFF2-40B4-BE49-F238E27FC236}">
                <a16:creationId xmlns="" xmlns:a16="http://schemas.microsoft.com/office/drawing/2014/main" id="{25CB3389-A31A-1144-9A3A-590F2E848F03}"/>
              </a:ext>
            </a:extLst>
          </p:cNvPr>
          <p:cNvSpPr>
            <a:spLocks noChangeAspect="1" noChangeArrowheads="1"/>
          </p:cNvSpPr>
          <p:nvPr/>
        </p:nvSpPr>
        <p:spPr bwMode="auto">
          <a:xfrm>
            <a:off x="5734051" y="4527551"/>
            <a:ext cx="74613" cy="73025"/>
          </a:xfrm>
          <a:prstGeom prst="ellipse">
            <a:avLst/>
          </a:prstGeom>
          <a:solidFill>
            <a:srgbClr val="FFFF00"/>
          </a:solidFill>
          <a:ln w="1588">
            <a:solidFill>
              <a:srgbClr val="FFFF00"/>
            </a:solidFill>
            <a:round/>
            <a:headEnd/>
            <a:tailEnd/>
          </a:ln>
        </p:spPr>
        <p:txBody>
          <a:bodyPr/>
          <a:lstStyle/>
          <a:p>
            <a:endParaRPr lang="en-US"/>
          </a:p>
        </p:txBody>
      </p:sp>
      <p:sp>
        <p:nvSpPr>
          <p:cNvPr id="22783" name="Oval 255">
            <a:extLst>
              <a:ext uri="{FF2B5EF4-FFF2-40B4-BE49-F238E27FC236}">
                <a16:creationId xmlns="" xmlns:a16="http://schemas.microsoft.com/office/drawing/2014/main" id="{E8A4A860-DD48-434A-B069-7FC9723C42A8}"/>
              </a:ext>
            </a:extLst>
          </p:cNvPr>
          <p:cNvSpPr>
            <a:spLocks noChangeAspect="1" noChangeArrowheads="1"/>
          </p:cNvSpPr>
          <p:nvPr/>
        </p:nvSpPr>
        <p:spPr bwMode="auto">
          <a:xfrm>
            <a:off x="6494463" y="4483101"/>
            <a:ext cx="74612" cy="74613"/>
          </a:xfrm>
          <a:prstGeom prst="ellipse">
            <a:avLst/>
          </a:prstGeom>
          <a:solidFill>
            <a:srgbClr val="FFFF00"/>
          </a:solidFill>
          <a:ln w="1588">
            <a:solidFill>
              <a:srgbClr val="FFFF00"/>
            </a:solidFill>
            <a:round/>
            <a:headEnd/>
            <a:tailEnd/>
          </a:ln>
        </p:spPr>
        <p:txBody>
          <a:bodyPr/>
          <a:lstStyle/>
          <a:p>
            <a:endParaRPr lang="en-US"/>
          </a:p>
        </p:txBody>
      </p:sp>
      <p:sp>
        <p:nvSpPr>
          <p:cNvPr id="22784" name="Oval 256">
            <a:extLst>
              <a:ext uri="{FF2B5EF4-FFF2-40B4-BE49-F238E27FC236}">
                <a16:creationId xmlns="" xmlns:a16="http://schemas.microsoft.com/office/drawing/2014/main" id="{152D794F-E173-C045-8C87-0842EEC80C77}"/>
              </a:ext>
            </a:extLst>
          </p:cNvPr>
          <p:cNvSpPr>
            <a:spLocks noChangeAspect="1" noChangeArrowheads="1"/>
          </p:cNvSpPr>
          <p:nvPr/>
        </p:nvSpPr>
        <p:spPr bwMode="auto">
          <a:xfrm>
            <a:off x="6530976" y="3930651"/>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85" name="Oval 257">
            <a:extLst>
              <a:ext uri="{FF2B5EF4-FFF2-40B4-BE49-F238E27FC236}">
                <a16:creationId xmlns="" xmlns:a16="http://schemas.microsoft.com/office/drawing/2014/main" id="{5C531340-1997-B44F-AE9D-94E8C3EE9718}"/>
              </a:ext>
            </a:extLst>
          </p:cNvPr>
          <p:cNvSpPr>
            <a:spLocks noChangeAspect="1" noChangeArrowheads="1"/>
          </p:cNvSpPr>
          <p:nvPr/>
        </p:nvSpPr>
        <p:spPr bwMode="auto">
          <a:xfrm>
            <a:off x="6457951" y="3898900"/>
            <a:ext cx="73025" cy="76200"/>
          </a:xfrm>
          <a:prstGeom prst="ellipse">
            <a:avLst/>
          </a:prstGeom>
          <a:solidFill>
            <a:srgbClr val="FFFF00"/>
          </a:solidFill>
          <a:ln w="1588">
            <a:solidFill>
              <a:srgbClr val="FFFF00"/>
            </a:solidFill>
            <a:round/>
            <a:headEnd/>
            <a:tailEnd/>
          </a:ln>
        </p:spPr>
        <p:txBody>
          <a:bodyPr/>
          <a:lstStyle/>
          <a:p>
            <a:endParaRPr lang="en-US"/>
          </a:p>
        </p:txBody>
      </p:sp>
      <p:sp>
        <p:nvSpPr>
          <p:cNvPr id="22786" name="Oval 258">
            <a:extLst>
              <a:ext uri="{FF2B5EF4-FFF2-40B4-BE49-F238E27FC236}">
                <a16:creationId xmlns="" xmlns:a16="http://schemas.microsoft.com/office/drawing/2014/main" id="{9D291477-7177-5644-9602-23A53B03E5A7}"/>
              </a:ext>
            </a:extLst>
          </p:cNvPr>
          <p:cNvSpPr>
            <a:spLocks noChangeAspect="1" noChangeArrowheads="1"/>
          </p:cNvSpPr>
          <p:nvPr/>
        </p:nvSpPr>
        <p:spPr bwMode="auto">
          <a:xfrm>
            <a:off x="5562601" y="4079876"/>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87" name="Oval 259">
            <a:extLst>
              <a:ext uri="{FF2B5EF4-FFF2-40B4-BE49-F238E27FC236}">
                <a16:creationId xmlns="" xmlns:a16="http://schemas.microsoft.com/office/drawing/2014/main" id="{95D1F0B8-F51D-1042-9FBA-394B60A672A5}"/>
              </a:ext>
            </a:extLst>
          </p:cNvPr>
          <p:cNvSpPr>
            <a:spLocks noChangeAspect="1" noChangeArrowheads="1"/>
          </p:cNvSpPr>
          <p:nvPr/>
        </p:nvSpPr>
        <p:spPr bwMode="auto">
          <a:xfrm>
            <a:off x="5489576" y="3732214"/>
            <a:ext cx="74613" cy="73025"/>
          </a:xfrm>
          <a:prstGeom prst="ellipse">
            <a:avLst/>
          </a:prstGeom>
          <a:solidFill>
            <a:srgbClr val="FFFF00"/>
          </a:solidFill>
          <a:ln w="1588">
            <a:solidFill>
              <a:srgbClr val="FFFF00"/>
            </a:solidFill>
            <a:round/>
            <a:headEnd/>
            <a:tailEnd/>
          </a:ln>
        </p:spPr>
        <p:txBody>
          <a:bodyPr/>
          <a:lstStyle/>
          <a:p>
            <a:endParaRPr lang="en-US"/>
          </a:p>
        </p:txBody>
      </p:sp>
      <p:sp>
        <p:nvSpPr>
          <p:cNvPr id="22788" name="Oval 260">
            <a:extLst>
              <a:ext uri="{FF2B5EF4-FFF2-40B4-BE49-F238E27FC236}">
                <a16:creationId xmlns="" xmlns:a16="http://schemas.microsoft.com/office/drawing/2014/main" id="{16F96052-9688-3747-9A83-5930BD12DB80}"/>
              </a:ext>
            </a:extLst>
          </p:cNvPr>
          <p:cNvSpPr>
            <a:spLocks noChangeAspect="1" noChangeArrowheads="1"/>
          </p:cNvSpPr>
          <p:nvPr/>
        </p:nvSpPr>
        <p:spPr bwMode="auto">
          <a:xfrm>
            <a:off x="5365751" y="3651251"/>
            <a:ext cx="73025" cy="74613"/>
          </a:xfrm>
          <a:prstGeom prst="ellipse">
            <a:avLst/>
          </a:prstGeom>
          <a:solidFill>
            <a:srgbClr val="FFFF00"/>
          </a:solidFill>
          <a:ln w="1588">
            <a:solidFill>
              <a:srgbClr val="FFFF00"/>
            </a:solidFill>
            <a:round/>
            <a:headEnd/>
            <a:tailEnd/>
          </a:ln>
        </p:spPr>
        <p:txBody>
          <a:bodyPr/>
          <a:lstStyle/>
          <a:p>
            <a:endParaRPr lang="en-US"/>
          </a:p>
        </p:txBody>
      </p:sp>
      <p:sp>
        <p:nvSpPr>
          <p:cNvPr id="22789" name="Oval 261">
            <a:extLst>
              <a:ext uri="{FF2B5EF4-FFF2-40B4-BE49-F238E27FC236}">
                <a16:creationId xmlns="" xmlns:a16="http://schemas.microsoft.com/office/drawing/2014/main" id="{AA332470-D3D8-9A48-A9BC-8C387FB61C14}"/>
              </a:ext>
            </a:extLst>
          </p:cNvPr>
          <p:cNvSpPr>
            <a:spLocks noChangeAspect="1" noChangeArrowheads="1"/>
          </p:cNvSpPr>
          <p:nvPr/>
        </p:nvSpPr>
        <p:spPr bwMode="auto">
          <a:xfrm>
            <a:off x="5335588" y="3606801"/>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790" name="Oval 262">
            <a:extLst>
              <a:ext uri="{FF2B5EF4-FFF2-40B4-BE49-F238E27FC236}">
                <a16:creationId xmlns="" xmlns:a16="http://schemas.microsoft.com/office/drawing/2014/main" id="{5FD8B2DB-4837-364C-8CC5-571E28E8E032}"/>
              </a:ext>
            </a:extLst>
          </p:cNvPr>
          <p:cNvSpPr>
            <a:spLocks noChangeAspect="1" noChangeArrowheads="1"/>
          </p:cNvSpPr>
          <p:nvPr/>
        </p:nvSpPr>
        <p:spPr bwMode="auto">
          <a:xfrm>
            <a:off x="6523039" y="3332163"/>
            <a:ext cx="73025" cy="76200"/>
          </a:xfrm>
          <a:prstGeom prst="ellipse">
            <a:avLst/>
          </a:prstGeom>
          <a:solidFill>
            <a:srgbClr val="FFFF00"/>
          </a:solidFill>
          <a:ln w="1588">
            <a:solidFill>
              <a:srgbClr val="FFFF00"/>
            </a:solidFill>
            <a:round/>
            <a:headEnd/>
            <a:tailEnd/>
          </a:ln>
        </p:spPr>
        <p:txBody>
          <a:bodyPr/>
          <a:lstStyle/>
          <a:p>
            <a:endParaRPr lang="en-US"/>
          </a:p>
        </p:txBody>
      </p:sp>
      <p:sp>
        <p:nvSpPr>
          <p:cNvPr id="22791" name="Oval 263">
            <a:extLst>
              <a:ext uri="{FF2B5EF4-FFF2-40B4-BE49-F238E27FC236}">
                <a16:creationId xmlns="" xmlns:a16="http://schemas.microsoft.com/office/drawing/2014/main" id="{71566AE1-EDFC-1641-84B7-A2BC7098BD88}"/>
              </a:ext>
            </a:extLst>
          </p:cNvPr>
          <p:cNvSpPr>
            <a:spLocks noChangeAspect="1" noChangeArrowheads="1"/>
          </p:cNvSpPr>
          <p:nvPr/>
        </p:nvSpPr>
        <p:spPr bwMode="auto">
          <a:xfrm>
            <a:off x="5113338" y="2962276"/>
            <a:ext cx="74612" cy="73025"/>
          </a:xfrm>
          <a:prstGeom prst="ellipse">
            <a:avLst/>
          </a:prstGeom>
          <a:solidFill>
            <a:srgbClr val="FFFF00"/>
          </a:solidFill>
          <a:ln w="1588">
            <a:solidFill>
              <a:srgbClr val="FFFF00"/>
            </a:solidFill>
            <a:round/>
            <a:headEnd/>
            <a:tailEnd/>
          </a:ln>
        </p:spPr>
        <p:txBody>
          <a:bodyPr/>
          <a:lstStyle/>
          <a:p>
            <a:endParaRPr lang="en-US"/>
          </a:p>
        </p:txBody>
      </p:sp>
      <p:sp>
        <p:nvSpPr>
          <p:cNvPr id="22792" name="Oval 264">
            <a:extLst>
              <a:ext uri="{FF2B5EF4-FFF2-40B4-BE49-F238E27FC236}">
                <a16:creationId xmlns="" xmlns:a16="http://schemas.microsoft.com/office/drawing/2014/main" id="{414CF2F3-41EB-E14A-8274-3E497DF37D8A}"/>
              </a:ext>
            </a:extLst>
          </p:cNvPr>
          <p:cNvSpPr>
            <a:spLocks noChangeAspect="1" noChangeArrowheads="1"/>
          </p:cNvSpPr>
          <p:nvPr/>
        </p:nvSpPr>
        <p:spPr bwMode="auto">
          <a:xfrm>
            <a:off x="5170489" y="3300413"/>
            <a:ext cx="73025" cy="76200"/>
          </a:xfrm>
          <a:prstGeom prst="ellipse">
            <a:avLst/>
          </a:prstGeom>
          <a:solidFill>
            <a:srgbClr val="FFFF00"/>
          </a:solidFill>
          <a:ln w="1588">
            <a:solidFill>
              <a:srgbClr val="FFFF00"/>
            </a:solidFill>
            <a:round/>
            <a:headEnd/>
            <a:tailEnd/>
          </a:ln>
        </p:spPr>
        <p:txBody>
          <a:bodyPr/>
          <a:lstStyle/>
          <a:p>
            <a:endParaRPr lang="en-US"/>
          </a:p>
        </p:txBody>
      </p:sp>
      <p:sp>
        <p:nvSpPr>
          <p:cNvPr id="22793" name="Oval 265">
            <a:extLst>
              <a:ext uri="{FF2B5EF4-FFF2-40B4-BE49-F238E27FC236}">
                <a16:creationId xmlns="" xmlns:a16="http://schemas.microsoft.com/office/drawing/2014/main" id="{93EB8BBA-6A7C-8442-A27F-DA27E0613F18}"/>
              </a:ext>
            </a:extLst>
          </p:cNvPr>
          <p:cNvSpPr>
            <a:spLocks noChangeAspect="1" noChangeArrowheads="1"/>
          </p:cNvSpPr>
          <p:nvPr/>
        </p:nvSpPr>
        <p:spPr bwMode="auto">
          <a:xfrm>
            <a:off x="5105401" y="3309939"/>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794" name="Oval 266">
            <a:extLst>
              <a:ext uri="{FF2B5EF4-FFF2-40B4-BE49-F238E27FC236}">
                <a16:creationId xmlns="" xmlns:a16="http://schemas.microsoft.com/office/drawing/2014/main" id="{5BABACA3-C1A4-8842-B8E5-F3ABE5C10744}"/>
              </a:ext>
            </a:extLst>
          </p:cNvPr>
          <p:cNvSpPr>
            <a:spLocks noChangeAspect="1" noChangeArrowheads="1"/>
          </p:cNvSpPr>
          <p:nvPr/>
        </p:nvSpPr>
        <p:spPr bwMode="auto">
          <a:xfrm>
            <a:off x="5091113" y="3379788"/>
            <a:ext cx="74612" cy="74612"/>
          </a:xfrm>
          <a:prstGeom prst="ellipse">
            <a:avLst/>
          </a:prstGeom>
          <a:solidFill>
            <a:srgbClr val="FFFF00"/>
          </a:solidFill>
          <a:ln w="1588">
            <a:solidFill>
              <a:srgbClr val="FFFF00"/>
            </a:solidFill>
            <a:round/>
            <a:headEnd/>
            <a:tailEnd/>
          </a:ln>
        </p:spPr>
        <p:txBody>
          <a:bodyPr/>
          <a:lstStyle/>
          <a:p>
            <a:endParaRPr lang="en-US"/>
          </a:p>
        </p:txBody>
      </p:sp>
      <p:sp>
        <p:nvSpPr>
          <p:cNvPr id="22795" name="Oval 267">
            <a:extLst>
              <a:ext uri="{FF2B5EF4-FFF2-40B4-BE49-F238E27FC236}">
                <a16:creationId xmlns="" xmlns:a16="http://schemas.microsoft.com/office/drawing/2014/main" id="{87B5C745-F583-9B47-8097-D334D723C263}"/>
              </a:ext>
            </a:extLst>
          </p:cNvPr>
          <p:cNvSpPr>
            <a:spLocks noChangeAspect="1" noChangeArrowheads="1"/>
          </p:cNvSpPr>
          <p:nvPr/>
        </p:nvSpPr>
        <p:spPr bwMode="auto">
          <a:xfrm>
            <a:off x="5627689" y="3644901"/>
            <a:ext cx="73025" cy="74613"/>
          </a:xfrm>
          <a:prstGeom prst="ellipse">
            <a:avLst/>
          </a:prstGeom>
          <a:solidFill>
            <a:srgbClr val="FFFF00"/>
          </a:solidFill>
          <a:ln w="1588">
            <a:solidFill>
              <a:srgbClr val="FFFF00"/>
            </a:solidFill>
            <a:round/>
            <a:headEnd/>
            <a:tailEnd/>
          </a:ln>
        </p:spPr>
        <p:txBody>
          <a:bodyPr/>
          <a:lstStyle/>
          <a:p>
            <a:endParaRPr lang="en-US"/>
          </a:p>
        </p:txBody>
      </p:sp>
      <p:sp>
        <p:nvSpPr>
          <p:cNvPr id="22796" name="Oval 268">
            <a:extLst>
              <a:ext uri="{FF2B5EF4-FFF2-40B4-BE49-F238E27FC236}">
                <a16:creationId xmlns="" xmlns:a16="http://schemas.microsoft.com/office/drawing/2014/main" id="{C7B2CA8E-FBBE-F04D-94A1-6AAAA1A5F7D1}"/>
              </a:ext>
            </a:extLst>
          </p:cNvPr>
          <p:cNvSpPr>
            <a:spLocks noChangeAspect="1" noChangeArrowheads="1"/>
          </p:cNvSpPr>
          <p:nvPr/>
        </p:nvSpPr>
        <p:spPr bwMode="auto">
          <a:xfrm>
            <a:off x="5359401" y="3632201"/>
            <a:ext cx="73025" cy="74613"/>
          </a:xfrm>
          <a:prstGeom prst="ellipse">
            <a:avLst/>
          </a:prstGeom>
          <a:solidFill>
            <a:srgbClr val="FFFF00"/>
          </a:solidFill>
          <a:ln w="1588">
            <a:solidFill>
              <a:srgbClr val="FFFF00"/>
            </a:solidFill>
            <a:round/>
            <a:headEnd/>
            <a:tailEnd/>
          </a:ln>
        </p:spPr>
        <p:txBody>
          <a:bodyPr/>
          <a:lstStyle/>
          <a:p>
            <a:endParaRPr lang="en-US"/>
          </a:p>
        </p:txBody>
      </p:sp>
      <p:sp>
        <p:nvSpPr>
          <p:cNvPr id="22797" name="Oval 269">
            <a:extLst>
              <a:ext uri="{FF2B5EF4-FFF2-40B4-BE49-F238E27FC236}">
                <a16:creationId xmlns="" xmlns:a16="http://schemas.microsoft.com/office/drawing/2014/main" id="{8F65C287-7B79-244F-B9F3-2E1847DC5F1B}"/>
              </a:ext>
            </a:extLst>
          </p:cNvPr>
          <p:cNvSpPr>
            <a:spLocks noChangeAspect="1" noChangeArrowheads="1"/>
          </p:cNvSpPr>
          <p:nvPr/>
        </p:nvSpPr>
        <p:spPr bwMode="auto">
          <a:xfrm>
            <a:off x="5126038" y="4079876"/>
            <a:ext cx="76200" cy="73025"/>
          </a:xfrm>
          <a:prstGeom prst="ellipse">
            <a:avLst/>
          </a:prstGeom>
          <a:solidFill>
            <a:srgbClr val="FFFF00"/>
          </a:solidFill>
          <a:ln w="1588">
            <a:solidFill>
              <a:srgbClr val="FFFF00"/>
            </a:solidFill>
            <a:round/>
            <a:headEnd/>
            <a:tailEnd/>
          </a:ln>
        </p:spPr>
        <p:txBody>
          <a:bodyPr/>
          <a:lstStyle/>
          <a:p>
            <a:endParaRPr lang="en-US"/>
          </a:p>
        </p:txBody>
      </p:sp>
      <p:sp>
        <p:nvSpPr>
          <p:cNvPr id="22798" name="Oval 270">
            <a:extLst>
              <a:ext uri="{FF2B5EF4-FFF2-40B4-BE49-F238E27FC236}">
                <a16:creationId xmlns="" xmlns:a16="http://schemas.microsoft.com/office/drawing/2014/main" id="{9A845D84-CE01-2442-B997-4E1AC991B63A}"/>
              </a:ext>
            </a:extLst>
          </p:cNvPr>
          <p:cNvSpPr>
            <a:spLocks noChangeAspect="1" noChangeArrowheads="1"/>
          </p:cNvSpPr>
          <p:nvPr/>
        </p:nvSpPr>
        <p:spPr bwMode="auto">
          <a:xfrm>
            <a:off x="5046663" y="3471863"/>
            <a:ext cx="76200" cy="74612"/>
          </a:xfrm>
          <a:prstGeom prst="ellipse">
            <a:avLst/>
          </a:prstGeom>
          <a:solidFill>
            <a:srgbClr val="FFFF00"/>
          </a:solidFill>
          <a:ln w="1588">
            <a:solidFill>
              <a:srgbClr val="FFFF00"/>
            </a:solidFill>
            <a:round/>
            <a:headEnd/>
            <a:tailEnd/>
          </a:ln>
        </p:spPr>
        <p:txBody>
          <a:bodyPr/>
          <a:lstStyle/>
          <a:p>
            <a:endParaRPr lang="en-US"/>
          </a:p>
        </p:txBody>
      </p:sp>
      <p:sp>
        <p:nvSpPr>
          <p:cNvPr id="22799" name="Oval 271">
            <a:extLst>
              <a:ext uri="{FF2B5EF4-FFF2-40B4-BE49-F238E27FC236}">
                <a16:creationId xmlns="" xmlns:a16="http://schemas.microsoft.com/office/drawing/2014/main" id="{474EBB15-271B-7644-91DC-9D70300113DA}"/>
              </a:ext>
            </a:extLst>
          </p:cNvPr>
          <p:cNvSpPr>
            <a:spLocks noChangeAspect="1" noChangeArrowheads="1"/>
          </p:cNvSpPr>
          <p:nvPr/>
        </p:nvSpPr>
        <p:spPr bwMode="auto">
          <a:xfrm>
            <a:off x="5026026" y="2884488"/>
            <a:ext cx="73025" cy="74612"/>
          </a:xfrm>
          <a:prstGeom prst="ellipse">
            <a:avLst/>
          </a:prstGeom>
          <a:solidFill>
            <a:srgbClr val="FFFF00"/>
          </a:solidFill>
          <a:ln w="1588">
            <a:solidFill>
              <a:srgbClr val="FFFF00"/>
            </a:solidFill>
            <a:round/>
            <a:headEnd/>
            <a:tailEnd/>
          </a:ln>
        </p:spPr>
        <p:txBody>
          <a:bodyPr/>
          <a:lstStyle/>
          <a:p>
            <a:endParaRPr lang="en-US"/>
          </a:p>
        </p:txBody>
      </p:sp>
      <p:sp>
        <p:nvSpPr>
          <p:cNvPr id="22800" name="Oval 272">
            <a:extLst>
              <a:ext uri="{FF2B5EF4-FFF2-40B4-BE49-F238E27FC236}">
                <a16:creationId xmlns="" xmlns:a16="http://schemas.microsoft.com/office/drawing/2014/main" id="{74D496FD-2441-094D-AEBA-A0573FE7AFF6}"/>
              </a:ext>
            </a:extLst>
          </p:cNvPr>
          <p:cNvSpPr>
            <a:spLocks noChangeAspect="1" noChangeArrowheads="1"/>
          </p:cNvSpPr>
          <p:nvPr/>
        </p:nvSpPr>
        <p:spPr bwMode="auto">
          <a:xfrm>
            <a:off x="7448551" y="4192588"/>
            <a:ext cx="74613" cy="76200"/>
          </a:xfrm>
          <a:prstGeom prst="ellipse">
            <a:avLst/>
          </a:prstGeom>
          <a:solidFill>
            <a:srgbClr val="FFFF00"/>
          </a:solidFill>
          <a:ln w="1588">
            <a:solidFill>
              <a:srgbClr val="FFFF00"/>
            </a:solidFill>
            <a:round/>
            <a:headEnd/>
            <a:tailEnd/>
          </a:ln>
        </p:spPr>
        <p:txBody>
          <a:bodyPr/>
          <a:lstStyle/>
          <a:p>
            <a:endParaRPr lang="en-US"/>
          </a:p>
        </p:txBody>
      </p:sp>
      <p:sp>
        <p:nvSpPr>
          <p:cNvPr id="22801" name="Oval 273">
            <a:extLst>
              <a:ext uri="{FF2B5EF4-FFF2-40B4-BE49-F238E27FC236}">
                <a16:creationId xmlns="" xmlns:a16="http://schemas.microsoft.com/office/drawing/2014/main" id="{B396932D-AAD4-6045-AB86-8B80A84CABCB}"/>
              </a:ext>
            </a:extLst>
          </p:cNvPr>
          <p:cNvSpPr>
            <a:spLocks noChangeAspect="1" noChangeArrowheads="1"/>
          </p:cNvSpPr>
          <p:nvPr/>
        </p:nvSpPr>
        <p:spPr bwMode="auto">
          <a:xfrm>
            <a:off x="8054975" y="3813176"/>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802" name="Oval 274">
            <a:extLst>
              <a:ext uri="{FF2B5EF4-FFF2-40B4-BE49-F238E27FC236}">
                <a16:creationId xmlns="" xmlns:a16="http://schemas.microsoft.com/office/drawing/2014/main" id="{F9E199A3-FC7A-7F42-B19C-F8A963F72DE6}"/>
              </a:ext>
            </a:extLst>
          </p:cNvPr>
          <p:cNvSpPr>
            <a:spLocks noChangeAspect="1" noChangeArrowheads="1"/>
          </p:cNvSpPr>
          <p:nvPr/>
        </p:nvSpPr>
        <p:spPr bwMode="auto">
          <a:xfrm>
            <a:off x="7489825" y="4033839"/>
            <a:ext cx="76200" cy="73025"/>
          </a:xfrm>
          <a:prstGeom prst="ellipse">
            <a:avLst/>
          </a:prstGeom>
          <a:solidFill>
            <a:srgbClr val="FFFF00"/>
          </a:solidFill>
          <a:ln w="1588">
            <a:solidFill>
              <a:srgbClr val="FFFF00"/>
            </a:solidFill>
            <a:round/>
            <a:headEnd/>
            <a:tailEnd/>
          </a:ln>
        </p:spPr>
        <p:txBody>
          <a:bodyPr/>
          <a:lstStyle/>
          <a:p>
            <a:endParaRPr lang="en-US"/>
          </a:p>
        </p:txBody>
      </p:sp>
      <p:sp>
        <p:nvSpPr>
          <p:cNvPr id="22803" name="Oval 275">
            <a:extLst>
              <a:ext uri="{FF2B5EF4-FFF2-40B4-BE49-F238E27FC236}">
                <a16:creationId xmlns="" xmlns:a16="http://schemas.microsoft.com/office/drawing/2014/main" id="{45F8257D-5A28-E74C-81CC-4068CCDC8A0D}"/>
              </a:ext>
            </a:extLst>
          </p:cNvPr>
          <p:cNvSpPr>
            <a:spLocks noChangeAspect="1" noChangeArrowheads="1"/>
          </p:cNvSpPr>
          <p:nvPr/>
        </p:nvSpPr>
        <p:spPr bwMode="auto">
          <a:xfrm>
            <a:off x="6819901" y="4140200"/>
            <a:ext cx="73025" cy="76200"/>
          </a:xfrm>
          <a:prstGeom prst="ellipse">
            <a:avLst/>
          </a:prstGeom>
          <a:solidFill>
            <a:srgbClr val="FFFF00"/>
          </a:solidFill>
          <a:ln w="1588">
            <a:solidFill>
              <a:srgbClr val="FFFF00"/>
            </a:solidFill>
            <a:round/>
            <a:headEnd/>
            <a:tailEnd/>
          </a:ln>
        </p:spPr>
        <p:txBody>
          <a:bodyPr/>
          <a:lstStyle/>
          <a:p>
            <a:endParaRPr lang="en-US"/>
          </a:p>
        </p:txBody>
      </p:sp>
      <p:sp>
        <p:nvSpPr>
          <p:cNvPr id="22804" name="Oval 276">
            <a:extLst>
              <a:ext uri="{FF2B5EF4-FFF2-40B4-BE49-F238E27FC236}">
                <a16:creationId xmlns="" xmlns:a16="http://schemas.microsoft.com/office/drawing/2014/main" id="{4DA86B86-F9A4-2048-8B34-23F52491EB3A}"/>
              </a:ext>
            </a:extLst>
          </p:cNvPr>
          <p:cNvSpPr>
            <a:spLocks noChangeAspect="1" noChangeArrowheads="1"/>
          </p:cNvSpPr>
          <p:nvPr/>
        </p:nvSpPr>
        <p:spPr bwMode="auto">
          <a:xfrm>
            <a:off x="5164139" y="4421189"/>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805" name="Oval 277">
            <a:extLst>
              <a:ext uri="{FF2B5EF4-FFF2-40B4-BE49-F238E27FC236}">
                <a16:creationId xmlns="" xmlns:a16="http://schemas.microsoft.com/office/drawing/2014/main" id="{7BB50B32-57F1-ED45-9F24-258327C4F122}"/>
              </a:ext>
            </a:extLst>
          </p:cNvPr>
          <p:cNvSpPr>
            <a:spLocks noChangeAspect="1" noChangeArrowheads="1"/>
          </p:cNvSpPr>
          <p:nvPr/>
        </p:nvSpPr>
        <p:spPr bwMode="auto">
          <a:xfrm>
            <a:off x="6964364" y="4092576"/>
            <a:ext cx="73025" cy="74613"/>
          </a:xfrm>
          <a:prstGeom prst="ellipse">
            <a:avLst/>
          </a:prstGeom>
          <a:solidFill>
            <a:srgbClr val="FFFF00"/>
          </a:solidFill>
          <a:ln w="1588">
            <a:solidFill>
              <a:srgbClr val="FFFF00"/>
            </a:solidFill>
            <a:round/>
            <a:headEnd/>
            <a:tailEnd/>
          </a:ln>
        </p:spPr>
        <p:txBody>
          <a:bodyPr/>
          <a:lstStyle/>
          <a:p>
            <a:endParaRPr lang="en-US"/>
          </a:p>
        </p:txBody>
      </p:sp>
      <p:sp>
        <p:nvSpPr>
          <p:cNvPr id="22806" name="Oval 278">
            <a:extLst>
              <a:ext uri="{FF2B5EF4-FFF2-40B4-BE49-F238E27FC236}">
                <a16:creationId xmlns="" xmlns:a16="http://schemas.microsoft.com/office/drawing/2014/main" id="{DB4F7318-C38E-7543-9749-7FE969DEAA24}"/>
              </a:ext>
            </a:extLst>
          </p:cNvPr>
          <p:cNvSpPr>
            <a:spLocks noChangeAspect="1" noChangeArrowheads="1"/>
          </p:cNvSpPr>
          <p:nvPr/>
        </p:nvSpPr>
        <p:spPr bwMode="auto">
          <a:xfrm>
            <a:off x="6391276" y="4198938"/>
            <a:ext cx="74613" cy="76200"/>
          </a:xfrm>
          <a:prstGeom prst="ellipse">
            <a:avLst/>
          </a:prstGeom>
          <a:solidFill>
            <a:srgbClr val="FFFF00"/>
          </a:solidFill>
          <a:ln w="1588">
            <a:solidFill>
              <a:srgbClr val="FFFF00"/>
            </a:solidFill>
            <a:round/>
            <a:headEnd/>
            <a:tailEnd/>
          </a:ln>
        </p:spPr>
        <p:txBody>
          <a:bodyPr/>
          <a:lstStyle/>
          <a:p>
            <a:endParaRPr lang="en-US"/>
          </a:p>
        </p:txBody>
      </p:sp>
      <p:sp>
        <p:nvSpPr>
          <p:cNvPr id="22807" name="Oval 279">
            <a:extLst>
              <a:ext uri="{FF2B5EF4-FFF2-40B4-BE49-F238E27FC236}">
                <a16:creationId xmlns="" xmlns:a16="http://schemas.microsoft.com/office/drawing/2014/main" id="{A50817D8-81EC-E44D-B5A0-D1EB55157B8C}"/>
              </a:ext>
            </a:extLst>
          </p:cNvPr>
          <p:cNvSpPr>
            <a:spLocks noChangeAspect="1" noChangeArrowheads="1"/>
          </p:cNvSpPr>
          <p:nvPr/>
        </p:nvSpPr>
        <p:spPr bwMode="auto">
          <a:xfrm>
            <a:off x="4852989" y="3101975"/>
            <a:ext cx="73025" cy="76200"/>
          </a:xfrm>
          <a:prstGeom prst="ellipse">
            <a:avLst/>
          </a:prstGeom>
          <a:solidFill>
            <a:srgbClr val="FFFF00"/>
          </a:solidFill>
          <a:ln w="1588">
            <a:solidFill>
              <a:srgbClr val="FFFF00"/>
            </a:solidFill>
            <a:round/>
            <a:headEnd/>
            <a:tailEnd/>
          </a:ln>
        </p:spPr>
        <p:txBody>
          <a:bodyPr/>
          <a:lstStyle/>
          <a:p>
            <a:endParaRPr lang="en-US"/>
          </a:p>
        </p:txBody>
      </p:sp>
      <p:sp>
        <p:nvSpPr>
          <p:cNvPr id="22808" name="Oval 280">
            <a:extLst>
              <a:ext uri="{FF2B5EF4-FFF2-40B4-BE49-F238E27FC236}">
                <a16:creationId xmlns="" xmlns:a16="http://schemas.microsoft.com/office/drawing/2014/main" id="{4A579B7C-3AC1-0F4D-8B53-B18DDFB5E2A1}"/>
              </a:ext>
            </a:extLst>
          </p:cNvPr>
          <p:cNvSpPr>
            <a:spLocks noChangeAspect="1" noChangeArrowheads="1"/>
          </p:cNvSpPr>
          <p:nvPr/>
        </p:nvSpPr>
        <p:spPr bwMode="auto">
          <a:xfrm>
            <a:off x="6399213" y="3686176"/>
            <a:ext cx="76200" cy="74613"/>
          </a:xfrm>
          <a:prstGeom prst="ellipse">
            <a:avLst/>
          </a:prstGeom>
          <a:solidFill>
            <a:srgbClr val="FFFF00"/>
          </a:solidFill>
          <a:ln w="1588">
            <a:solidFill>
              <a:srgbClr val="FFFF00"/>
            </a:solidFill>
            <a:round/>
            <a:headEnd/>
            <a:tailEnd/>
          </a:ln>
        </p:spPr>
        <p:txBody>
          <a:bodyPr/>
          <a:lstStyle/>
          <a:p>
            <a:endParaRPr lang="en-US"/>
          </a:p>
        </p:txBody>
      </p:sp>
      <p:sp>
        <p:nvSpPr>
          <p:cNvPr id="22809" name="Oval 281">
            <a:extLst>
              <a:ext uri="{FF2B5EF4-FFF2-40B4-BE49-F238E27FC236}">
                <a16:creationId xmlns="" xmlns:a16="http://schemas.microsoft.com/office/drawing/2014/main" id="{5AB1D71A-F00B-2C47-93F3-A8A721DA1CA6}"/>
              </a:ext>
            </a:extLst>
          </p:cNvPr>
          <p:cNvSpPr>
            <a:spLocks noChangeAspect="1" noChangeArrowheads="1"/>
          </p:cNvSpPr>
          <p:nvPr/>
        </p:nvSpPr>
        <p:spPr bwMode="auto">
          <a:xfrm>
            <a:off x="6154738" y="4114801"/>
            <a:ext cx="74612" cy="73025"/>
          </a:xfrm>
          <a:prstGeom prst="ellipse">
            <a:avLst/>
          </a:prstGeom>
          <a:solidFill>
            <a:srgbClr val="FFFF00"/>
          </a:solidFill>
          <a:ln w="1588">
            <a:solidFill>
              <a:srgbClr val="FFFF00"/>
            </a:solidFill>
            <a:round/>
            <a:headEnd/>
            <a:tailEnd/>
          </a:ln>
        </p:spPr>
        <p:txBody>
          <a:bodyPr/>
          <a:lstStyle/>
          <a:p>
            <a:endParaRPr lang="en-US"/>
          </a:p>
        </p:txBody>
      </p:sp>
      <p:sp>
        <p:nvSpPr>
          <p:cNvPr id="22810" name="Oval 282">
            <a:extLst>
              <a:ext uri="{FF2B5EF4-FFF2-40B4-BE49-F238E27FC236}">
                <a16:creationId xmlns="" xmlns:a16="http://schemas.microsoft.com/office/drawing/2014/main" id="{46C873DF-E38E-944B-A106-D25A9E9E68EA}"/>
              </a:ext>
            </a:extLst>
          </p:cNvPr>
          <p:cNvSpPr>
            <a:spLocks noChangeAspect="1" noChangeArrowheads="1"/>
          </p:cNvSpPr>
          <p:nvPr/>
        </p:nvSpPr>
        <p:spPr bwMode="auto">
          <a:xfrm>
            <a:off x="6075364" y="4184651"/>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811" name="Oval 283">
            <a:extLst>
              <a:ext uri="{FF2B5EF4-FFF2-40B4-BE49-F238E27FC236}">
                <a16:creationId xmlns="" xmlns:a16="http://schemas.microsoft.com/office/drawing/2014/main" id="{34DD6E49-00BA-E44A-AA54-65CFBB2169D8}"/>
              </a:ext>
            </a:extLst>
          </p:cNvPr>
          <p:cNvSpPr>
            <a:spLocks noChangeAspect="1" noChangeArrowheads="1"/>
          </p:cNvSpPr>
          <p:nvPr/>
        </p:nvSpPr>
        <p:spPr bwMode="auto">
          <a:xfrm>
            <a:off x="6037263" y="4033838"/>
            <a:ext cx="76200" cy="74612"/>
          </a:xfrm>
          <a:prstGeom prst="ellipse">
            <a:avLst/>
          </a:prstGeom>
          <a:solidFill>
            <a:srgbClr val="FFFF00"/>
          </a:solidFill>
          <a:ln w="1588">
            <a:solidFill>
              <a:srgbClr val="FFFF00"/>
            </a:solidFill>
            <a:round/>
            <a:headEnd/>
            <a:tailEnd/>
          </a:ln>
        </p:spPr>
        <p:txBody>
          <a:bodyPr/>
          <a:lstStyle/>
          <a:p>
            <a:endParaRPr lang="en-US"/>
          </a:p>
        </p:txBody>
      </p:sp>
      <p:sp>
        <p:nvSpPr>
          <p:cNvPr id="22812" name="Oval 284">
            <a:extLst>
              <a:ext uri="{FF2B5EF4-FFF2-40B4-BE49-F238E27FC236}">
                <a16:creationId xmlns="" xmlns:a16="http://schemas.microsoft.com/office/drawing/2014/main" id="{5C86400C-F8D1-BD40-A84B-0E0A61792C54}"/>
              </a:ext>
            </a:extLst>
          </p:cNvPr>
          <p:cNvSpPr>
            <a:spLocks noChangeAspect="1" noChangeArrowheads="1"/>
          </p:cNvSpPr>
          <p:nvPr/>
        </p:nvSpPr>
        <p:spPr bwMode="auto">
          <a:xfrm>
            <a:off x="6443663" y="3527426"/>
            <a:ext cx="74612" cy="73025"/>
          </a:xfrm>
          <a:prstGeom prst="ellipse">
            <a:avLst/>
          </a:prstGeom>
          <a:solidFill>
            <a:srgbClr val="FFFF00"/>
          </a:solidFill>
          <a:ln w="1588">
            <a:solidFill>
              <a:srgbClr val="FFFF00"/>
            </a:solidFill>
            <a:round/>
            <a:headEnd/>
            <a:tailEnd/>
          </a:ln>
        </p:spPr>
        <p:txBody>
          <a:bodyPr/>
          <a:lstStyle/>
          <a:p>
            <a:endParaRPr lang="en-US"/>
          </a:p>
        </p:txBody>
      </p:sp>
      <p:sp>
        <p:nvSpPr>
          <p:cNvPr id="22813" name="Oval 285">
            <a:extLst>
              <a:ext uri="{FF2B5EF4-FFF2-40B4-BE49-F238E27FC236}">
                <a16:creationId xmlns="" xmlns:a16="http://schemas.microsoft.com/office/drawing/2014/main" id="{7D82E38A-8400-624B-A80C-7ED34F88214D}"/>
              </a:ext>
            </a:extLst>
          </p:cNvPr>
          <p:cNvSpPr>
            <a:spLocks noChangeAspect="1" noChangeArrowheads="1"/>
          </p:cNvSpPr>
          <p:nvPr/>
        </p:nvSpPr>
        <p:spPr bwMode="auto">
          <a:xfrm>
            <a:off x="6154738" y="3941763"/>
            <a:ext cx="74612" cy="74612"/>
          </a:xfrm>
          <a:prstGeom prst="ellipse">
            <a:avLst/>
          </a:prstGeom>
          <a:solidFill>
            <a:srgbClr val="FFFF00"/>
          </a:solidFill>
          <a:ln w="1588">
            <a:solidFill>
              <a:srgbClr val="FFFF00"/>
            </a:solidFill>
            <a:round/>
            <a:headEnd/>
            <a:tailEnd/>
          </a:ln>
        </p:spPr>
        <p:txBody>
          <a:bodyPr/>
          <a:lstStyle/>
          <a:p>
            <a:endParaRPr lang="en-US"/>
          </a:p>
        </p:txBody>
      </p:sp>
      <p:sp>
        <p:nvSpPr>
          <p:cNvPr id="22814" name="Oval 286">
            <a:extLst>
              <a:ext uri="{FF2B5EF4-FFF2-40B4-BE49-F238E27FC236}">
                <a16:creationId xmlns="" xmlns:a16="http://schemas.microsoft.com/office/drawing/2014/main" id="{8425F1CF-E293-3F48-8B37-0D583F4640E7}"/>
              </a:ext>
            </a:extLst>
          </p:cNvPr>
          <p:cNvSpPr>
            <a:spLocks noChangeAspect="1" noChangeArrowheads="1"/>
          </p:cNvSpPr>
          <p:nvPr/>
        </p:nvSpPr>
        <p:spPr bwMode="auto">
          <a:xfrm>
            <a:off x="6738938" y="3795713"/>
            <a:ext cx="74612" cy="74612"/>
          </a:xfrm>
          <a:prstGeom prst="ellipse">
            <a:avLst/>
          </a:prstGeom>
          <a:solidFill>
            <a:srgbClr val="FFFF00"/>
          </a:solidFill>
          <a:ln w="1588">
            <a:solidFill>
              <a:srgbClr val="FFFF00"/>
            </a:solidFill>
            <a:round/>
            <a:headEnd/>
            <a:tailEnd/>
          </a:ln>
        </p:spPr>
        <p:txBody>
          <a:bodyPr/>
          <a:lstStyle/>
          <a:p>
            <a:endParaRPr lang="en-US"/>
          </a:p>
        </p:txBody>
      </p:sp>
      <p:sp>
        <p:nvSpPr>
          <p:cNvPr id="22815" name="Oval 287">
            <a:extLst>
              <a:ext uri="{FF2B5EF4-FFF2-40B4-BE49-F238E27FC236}">
                <a16:creationId xmlns="" xmlns:a16="http://schemas.microsoft.com/office/drawing/2014/main" id="{C1E99DBD-7FD3-0D4D-89EE-7DA40BEF5A02}"/>
              </a:ext>
            </a:extLst>
          </p:cNvPr>
          <p:cNvSpPr>
            <a:spLocks noChangeAspect="1" noChangeArrowheads="1"/>
          </p:cNvSpPr>
          <p:nvPr/>
        </p:nvSpPr>
        <p:spPr bwMode="auto">
          <a:xfrm>
            <a:off x="5780089" y="3829051"/>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816" name="Oval 288">
            <a:extLst>
              <a:ext uri="{FF2B5EF4-FFF2-40B4-BE49-F238E27FC236}">
                <a16:creationId xmlns="" xmlns:a16="http://schemas.microsoft.com/office/drawing/2014/main" id="{12C11804-F620-1F41-BE0B-78A2C2E755E5}"/>
              </a:ext>
            </a:extLst>
          </p:cNvPr>
          <p:cNvSpPr>
            <a:spLocks noChangeAspect="1" noChangeArrowheads="1"/>
          </p:cNvSpPr>
          <p:nvPr/>
        </p:nvSpPr>
        <p:spPr bwMode="auto">
          <a:xfrm>
            <a:off x="5965826" y="3859213"/>
            <a:ext cx="73025" cy="74612"/>
          </a:xfrm>
          <a:prstGeom prst="ellipse">
            <a:avLst/>
          </a:prstGeom>
          <a:solidFill>
            <a:srgbClr val="FFFF00"/>
          </a:solidFill>
          <a:ln w="1588">
            <a:solidFill>
              <a:srgbClr val="FFFF00"/>
            </a:solidFill>
            <a:round/>
            <a:headEnd/>
            <a:tailEnd/>
          </a:ln>
        </p:spPr>
        <p:txBody>
          <a:bodyPr/>
          <a:lstStyle/>
          <a:p>
            <a:endParaRPr lang="en-US"/>
          </a:p>
        </p:txBody>
      </p:sp>
      <p:sp>
        <p:nvSpPr>
          <p:cNvPr id="22817" name="Oval 289">
            <a:extLst>
              <a:ext uri="{FF2B5EF4-FFF2-40B4-BE49-F238E27FC236}">
                <a16:creationId xmlns="" xmlns:a16="http://schemas.microsoft.com/office/drawing/2014/main" id="{E1BAD605-F548-0C4D-8D70-81BEBB8C05FA}"/>
              </a:ext>
            </a:extLst>
          </p:cNvPr>
          <p:cNvSpPr>
            <a:spLocks noChangeAspect="1" noChangeArrowheads="1"/>
          </p:cNvSpPr>
          <p:nvPr/>
        </p:nvSpPr>
        <p:spPr bwMode="auto">
          <a:xfrm>
            <a:off x="5430838" y="3478213"/>
            <a:ext cx="74612" cy="74612"/>
          </a:xfrm>
          <a:prstGeom prst="ellipse">
            <a:avLst/>
          </a:prstGeom>
          <a:solidFill>
            <a:srgbClr val="FFFF00"/>
          </a:solidFill>
          <a:ln w="1588">
            <a:solidFill>
              <a:srgbClr val="FFFF00"/>
            </a:solidFill>
            <a:round/>
            <a:headEnd/>
            <a:tailEnd/>
          </a:ln>
        </p:spPr>
        <p:txBody>
          <a:bodyPr/>
          <a:lstStyle/>
          <a:p>
            <a:endParaRPr lang="en-US"/>
          </a:p>
        </p:txBody>
      </p:sp>
      <p:sp>
        <p:nvSpPr>
          <p:cNvPr id="22818" name="Oval 290">
            <a:extLst>
              <a:ext uri="{FF2B5EF4-FFF2-40B4-BE49-F238E27FC236}">
                <a16:creationId xmlns="" xmlns:a16="http://schemas.microsoft.com/office/drawing/2014/main" id="{4DB64C30-9FC0-744A-BB4E-9F029414EBC0}"/>
              </a:ext>
            </a:extLst>
          </p:cNvPr>
          <p:cNvSpPr>
            <a:spLocks noChangeAspect="1" noChangeArrowheads="1"/>
          </p:cNvSpPr>
          <p:nvPr/>
        </p:nvSpPr>
        <p:spPr bwMode="auto">
          <a:xfrm>
            <a:off x="5227638" y="3736976"/>
            <a:ext cx="74612" cy="74613"/>
          </a:xfrm>
          <a:prstGeom prst="ellipse">
            <a:avLst/>
          </a:prstGeom>
          <a:solidFill>
            <a:srgbClr val="FFFF00"/>
          </a:solidFill>
          <a:ln w="1588">
            <a:solidFill>
              <a:srgbClr val="FFFF00"/>
            </a:solidFill>
            <a:round/>
            <a:headEnd/>
            <a:tailEnd/>
          </a:ln>
        </p:spPr>
        <p:txBody>
          <a:bodyPr/>
          <a:lstStyle/>
          <a:p>
            <a:endParaRPr lang="en-US"/>
          </a:p>
        </p:txBody>
      </p:sp>
      <p:sp>
        <p:nvSpPr>
          <p:cNvPr id="22819" name="Oval 291">
            <a:extLst>
              <a:ext uri="{FF2B5EF4-FFF2-40B4-BE49-F238E27FC236}">
                <a16:creationId xmlns="" xmlns:a16="http://schemas.microsoft.com/office/drawing/2014/main" id="{526888B2-FA25-DE4C-BF9E-867CCB51742C}"/>
              </a:ext>
            </a:extLst>
          </p:cNvPr>
          <p:cNvSpPr>
            <a:spLocks noChangeAspect="1" noChangeArrowheads="1"/>
          </p:cNvSpPr>
          <p:nvPr/>
        </p:nvSpPr>
        <p:spPr bwMode="auto">
          <a:xfrm>
            <a:off x="5235576" y="3648075"/>
            <a:ext cx="74613" cy="76200"/>
          </a:xfrm>
          <a:prstGeom prst="ellipse">
            <a:avLst/>
          </a:prstGeom>
          <a:solidFill>
            <a:srgbClr val="FFFF00"/>
          </a:solidFill>
          <a:ln w="1588">
            <a:solidFill>
              <a:srgbClr val="FFFF00"/>
            </a:solidFill>
            <a:round/>
            <a:headEnd/>
            <a:tailEnd/>
          </a:ln>
        </p:spPr>
        <p:txBody>
          <a:bodyPr/>
          <a:lstStyle/>
          <a:p>
            <a:endParaRPr lang="en-US"/>
          </a:p>
        </p:txBody>
      </p:sp>
      <p:sp>
        <p:nvSpPr>
          <p:cNvPr id="22820" name="Oval 292">
            <a:extLst>
              <a:ext uri="{FF2B5EF4-FFF2-40B4-BE49-F238E27FC236}">
                <a16:creationId xmlns="" xmlns:a16="http://schemas.microsoft.com/office/drawing/2014/main" id="{730981E5-14CD-184F-8DA1-11A6EFEF28CF}"/>
              </a:ext>
            </a:extLst>
          </p:cNvPr>
          <p:cNvSpPr>
            <a:spLocks noChangeAspect="1" noChangeArrowheads="1"/>
          </p:cNvSpPr>
          <p:nvPr/>
        </p:nvSpPr>
        <p:spPr bwMode="auto">
          <a:xfrm>
            <a:off x="5273676" y="3422651"/>
            <a:ext cx="73025" cy="73025"/>
          </a:xfrm>
          <a:prstGeom prst="ellipse">
            <a:avLst/>
          </a:prstGeom>
          <a:solidFill>
            <a:srgbClr val="FFFF00"/>
          </a:solidFill>
          <a:ln w="1588">
            <a:solidFill>
              <a:srgbClr val="FFFF00"/>
            </a:solidFill>
            <a:round/>
            <a:headEnd/>
            <a:tailEnd/>
          </a:ln>
        </p:spPr>
        <p:txBody>
          <a:bodyPr/>
          <a:lstStyle/>
          <a:p>
            <a:endParaRPr lang="en-US"/>
          </a:p>
        </p:txBody>
      </p:sp>
      <p:sp>
        <p:nvSpPr>
          <p:cNvPr id="22821" name="Oval 293">
            <a:extLst>
              <a:ext uri="{FF2B5EF4-FFF2-40B4-BE49-F238E27FC236}">
                <a16:creationId xmlns="" xmlns:a16="http://schemas.microsoft.com/office/drawing/2014/main" id="{D72A2E63-B25C-5344-ADFB-402872B25BEA}"/>
              </a:ext>
            </a:extLst>
          </p:cNvPr>
          <p:cNvSpPr>
            <a:spLocks noChangeAspect="1" noChangeArrowheads="1"/>
          </p:cNvSpPr>
          <p:nvPr/>
        </p:nvSpPr>
        <p:spPr bwMode="auto">
          <a:xfrm>
            <a:off x="5164139" y="3733800"/>
            <a:ext cx="73025" cy="76200"/>
          </a:xfrm>
          <a:prstGeom prst="ellipse">
            <a:avLst/>
          </a:prstGeom>
          <a:solidFill>
            <a:srgbClr val="FFFF00"/>
          </a:solidFill>
          <a:ln w="1588">
            <a:solidFill>
              <a:srgbClr val="FFFF00"/>
            </a:solidFill>
            <a:round/>
            <a:headEnd/>
            <a:tailEnd/>
          </a:ln>
        </p:spPr>
        <p:txBody>
          <a:bodyPr/>
          <a:lstStyle/>
          <a:p>
            <a:endParaRPr lang="en-US"/>
          </a:p>
        </p:txBody>
      </p:sp>
      <p:sp>
        <p:nvSpPr>
          <p:cNvPr id="22822" name="Oval 294">
            <a:extLst>
              <a:ext uri="{FF2B5EF4-FFF2-40B4-BE49-F238E27FC236}">
                <a16:creationId xmlns="" xmlns:a16="http://schemas.microsoft.com/office/drawing/2014/main" id="{E1A5D030-2344-BE43-8FF8-0900AB48C87D}"/>
              </a:ext>
            </a:extLst>
          </p:cNvPr>
          <p:cNvSpPr>
            <a:spLocks noChangeAspect="1" noChangeArrowheads="1"/>
          </p:cNvSpPr>
          <p:nvPr/>
        </p:nvSpPr>
        <p:spPr bwMode="auto">
          <a:xfrm>
            <a:off x="5119688" y="3344863"/>
            <a:ext cx="74612" cy="74612"/>
          </a:xfrm>
          <a:prstGeom prst="ellipse">
            <a:avLst/>
          </a:prstGeom>
          <a:solidFill>
            <a:srgbClr val="FFFF00"/>
          </a:solidFill>
          <a:ln w="1588">
            <a:solidFill>
              <a:srgbClr val="FFFF00"/>
            </a:solidFill>
            <a:round/>
            <a:headEnd/>
            <a:tailEnd/>
          </a:ln>
        </p:spPr>
        <p:txBody>
          <a:bodyPr/>
          <a:lstStyle/>
          <a:p>
            <a:endParaRPr lang="en-US"/>
          </a:p>
        </p:txBody>
      </p:sp>
      <p:sp>
        <p:nvSpPr>
          <p:cNvPr id="22823" name="Oval 295">
            <a:extLst>
              <a:ext uri="{FF2B5EF4-FFF2-40B4-BE49-F238E27FC236}">
                <a16:creationId xmlns="" xmlns:a16="http://schemas.microsoft.com/office/drawing/2014/main" id="{2D916803-1B18-9947-80F4-CB70B65A5CA4}"/>
              </a:ext>
            </a:extLst>
          </p:cNvPr>
          <p:cNvSpPr>
            <a:spLocks noChangeAspect="1" noChangeArrowheads="1"/>
          </p:cNvSpPr>
          <p:nvPr/>
        </p:nvSpPr>
        <p:spPr bwMode="auto">
          <a:xfrm>
            <a:off x="5040313" y="3627439"/>
            <a:ext cx="76200" cy="73025"/>
          </a:xfrm>
          <a:prstGeom prst="ellipse">
            <a:avLst/>
          </a:prstGeom>
          <a:solidFill>
            <a:srgbClr val="FFFF00"/>
          </a:solidFill>
          <a:ln w="1588">
            <a:solidFill>
              <a:srgbClr val="FFFF00"/>
            </a:solidFill>
            <a:round/>
            <a:headEnd/>
            <a:tailEnd/>
          </a:ln>
        </p:spPr>
        <p:txBody>
          <a:bodyPr/>
          <a:lstStyle/>
          <a:p>
            <a:endParaRPr lang="en-US"/>
          </a:p>
        </p:txBody>
      </p:sp>
      <p:sp>
        <p:nvSpPr>
          <p:cNvPr id="22824" name="Line 296">
            <a:extLst>
              <a:ext uri="{FF2B5EF4-FFF2-40B4-BE49-F238E27FC236}">
                <a16:creationId xmlns="" xmlns:a16="http://schemas.microsoft.com/office/drawing/2014/main" id="{34574102-1419-5448-A124-4E8B634388EC}"/>
              </a:ext>
            </a:extLst>
          </p:cNvPr>
          <p:cNvSpPr>
            <a:spLocks noChangeAspect="1" noChangeShapeType="1"/>
          </p:cNvSpPr>
          <p:nvPr/>
        </p:nvSpPr>
        <p:spPr bwMode="auto">
          <a:xfrm>
            <a:off x="4629150" y="4849814"/>
            <a:ext cx="3614738" cy="158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25" name="Line 297">
            <a:extLst>
              <a:ext uri="{FF2B5EF4-FFF2-40B4-BE49-F238E27FC236}">
                <a16:creationId xmlns="" xmlns:a16="http://schemas.microsoft.com/office/drawing/2014/main" id="{AED8A560-82F7-6F42-97F3-33E49C9D579D}"/>
              </a:ext>
            </a:extLst>
          </p:cNvPr>
          <p:cNvSpPr>
            <a:spLocks noChangeAspect="1" noChangeShapeType="1"/>
          </p:cNvSpPr>
          <p:nvPr/>
        </p:nvSpPr>
        <p:spPr bwMode="auto">
          <a:xfrm>
            <a:off x="4629150" y="4849814"/>
            <a:ext cx="1588" cy="7143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26" name="Line 298">
            <a:extLst>
              <a:ext uri="{FF2B5EF4-FFF2-40B4-BE49-F238E27FC236}">
                <a16:creationId xmlns="" xmlns:a16="http://schemas.microsoft.com/office/drawing/2014/main" id="{0336A77E-014F-D442-BBFF-760B8FD50635}"/>
              </a:ext>
            </a:extLst>
          </p:cNvPr>
          <p:cNvSpPr>
            <a:spLocks noChangeAspect="1" noChangeShapeType="1"/>
          </p:cNvSpPr>
          <p:nvPr/>
        </p:nvSpPr>
        <p:spPr bwMode="auto">
          <a:xfrm>
            <a:off x="5349876" y="4849814"/>
            <a:ext cx="3175" cy="7143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27" name="Line 299">
            <a:extLst>
              <a:ext uri="{FF2B5EF4-FFF2-40B4-BE49-F238E27FC236}">
                <a16:creationId xmlns="" xmlns:a16="http://schemas.microsoft.com/office/drawing/2014/main" id="{6DF3A875-5D2C-8A49-B738-D0A734FB426C}"/>
              </a:ext>
            </a:extLst>
          </p:cNvPr>
          <p:cNvSpPr>
            <a:spLocks noChangeAspect="1" noChangeShapeType="1"/>
          </p:cNvSpPr>
          <p:nvPr/>
        </p:nvSpPr>
        <p:spPr bwMode="auto">
          <a:xfrm>
            <a:off x="6075364" y="4849814"/>
            <a:ext cx="1587" cy="7143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28" name="Line 300">
            <a:extLst>
              <a:ext uri="{FF2B5EF4-FFF2-40B4-BE49-F238E27FC236}">
                <a16:creationId xmlns="" xmlns:a16="http://schemas.microsoft.com/office/drawing/2014/main" id="{BC0378B8-CB16-764A-B142-19015F08F2FC}"/>
              </a:ext>
            </a:extLst>
          </p:cNvPr>
          <p:cNvSpPr>
            <a:spLocks noChangeAspect="1" noChangeShapeType="1"/>
          </p:cNvSpPr>
          <p:nvPr/>
        </p:nvSpPr>
        <p:spPr bwMode="auto">
          <a:xfrm>
            <a:off x="6797675" y="4849814"/>
            <a:ext cx="1588" cy="7143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29" name="Line 301">
            <a:extLst>
              <a:ext uri="{FF2B5EF4-FFF2-40B4-BE49-F238E27FC236}">
                <a16:creationId xmlns="" xmlns:a16="http://schemas.microsoft.com/office/drawing/2014/main" id="{DB0EB029-0EAE-2647-B30F-A0B45A2D001A}"/>
              </a:ext>
            </a:extLst>
          </p:cNvPr>
          <p:cNvSpPr>
            <a:spLocks noChangeAspect="1" noChangeShapeType="1"/>
          </p:cNvSpPr>
          <p:nvPr/>
        </p:nvSpPr>
        <p:spPr bwMode="auto">
          <a:xfrm>
            <a:off x="7521575" y="4849814"/>
            <a:ext cx="1588" cy="7143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0" name="Line 302">
            <a:extLst>
              <a:ext uri="{FF2B5EF4-FFF2-40B4-BE49-F238E27FC236}">
                <a16:creationId xmlns="" xmlns:a16="http://schemas.microsoft.com/office/drawing/2014/main" id="{8FF1CF9C-CE0F-1248-9489-8BC6CCB416F2}"/>
              </a:ext>
            </a:extLst>
          </p:cNvPr>
          <p:cNvSpPr>
            <a:spLocks noChangeAspect="1" noChangeShapeType="1"/>
          </p:cNvSpPr>
          <p:nvPr/>
        </p:nvSpPr>
        <p:spPr bwMode="auto">
          <a:xfrm>
            <a:off x="8242300" y="4849814"/>
            <a:ext cx="1588" cy="7143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1" name="Line 303">
            <a:extLst>
              <a:ext uri="{FF2B5EF4-FFF2-40B4-BE49-F238E27FC236}">
                <a16:creationId xmlns="" xmlns:a16="http://schemas.microsoft.com/office/drawing/2014/main" id="{D655201C-D446-B24E-AA0F-924D256CC695}"/>
              </a:ext>
            </a:extLst>
          </p:cNvPr>
          <p:cNvSpPr>
            <a:spLocks noChangeAspect="1" noChangeShapeType="1"/>
          </p:cNvSpPr>
          <p:nvPr/>
        </p:nvSpPr>
        <p:spPr bwMode="auto">
          <a:xfrm flipV="1">
            <a:off x="4629150" y="2438401"/>
            <a:ext cx="1588" cy="2411413"/>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2" name="Line 304">
            <a:extLst>
              <a:ext uri="{FF2B5EF4-FFF2-40B4-BE49-F238E27FC236}">
                <a16:creationId xmlns="" xmlns:a16="http://schemas.microsoft.com/office/drawing/2014/main" id="{E8074C68-5D28-2146-AC9B-D87121721401}"/>
              </a:ext>
            </a:extLst>
          </p:cNvPr>
          <p:cNvSpPr>
            <a:spLocks noChangeAspect="1" noChangeShapeType="1"/>
          </p:cNvSpPr>
          <p:nvPr/>
        </p:nvSpPr>
        <p:spPr bwMode="auto">
          <a:xfrm flipH="1">
            <a:off x="4559300" y="4849814"/>
            <a:ext cx="69850" cy="158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3" name="Line 305">
            <a:extLst>
              <a:ext uri="{FF2B5EF4-FFF2-40B4-BE49-F238E27FC236}">
                <a16:creationId xmlns="" xmlns:a16="http://schemas.microsoft.com/office/drawing/2014/main" id="{73676F19-D733-8B4C-8EC0-E266B2221C60}"/>
              </a:ext>
            </a:extLst>
          </p:cNvPr>
          <p:cNvSpPr>
            <a:spLocks noChangeAspect="1" noChangeShapeType="1"/>
          </p:cNvSpPr>
          <p:nvPr/>
        </p:nvSpPr>
        <p:spPr bwMode="auto">
          <a:xfrm flipH="1">
            <a:off x="4559300" y="4368800"/>
            <a:ext cx="69850" cy="1588"/>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4" name="Line 306">
            <a:extLst>
              <a:ext uri="{FF2B5EF4-FFF2-40B4-BE49-F238E27FC236}">
                <a16:creationId xmlns="" xmlns:a16="http://schemas.microsoft.com/office/drawing/2014/main" id="{F9D60239-7EA3-F14E-A33F-EB97DFB501C2}"/>
              </a:ext>
            </a:extLst>
          </p:cNvPr>
          <p:cNvSpPr>
            <a:spLocks noChangeAspect="1" noChangeShapeType="1"/>
          </p:cNvSpPr>
          <p:nvPr/>
        </p:nvSpPr>
        <p:spPr bwMode="auto">
          <a:xfrm flipH="1">
            <a:off x="4559300" y="3884614"/>
            <a:ext cx="69850" cy="3175"/>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5" name="Line 307">
            <a:extLst>
              <a:ext uri="{FF2B5EF4-FFF2-40B4-BE49-F238E27FC236}">
                <a16:creationId xmlns="" xmlns:a16="http://schemas.microsoft.com/office/drawing/2014/main" id="{16ABB67C-A11B-1E4E-A4F3-2003276E7011}"/>
              </a:ext>
            </a:extLst>
          </p:cNvPr>
          <p:cNvSpPr>
            <a:spLocks noChangeAspect="1" noChangeShapeType="1"/>
          </p:cNvSpPr>
          <p:nvPr/>
        </p:nvSpPr>
        <p:spPr bwMode="auto">
          <a:xfrm flipH="1">
            <a:off x="4559300" y="3403600"/>
            <a:ext cx="69850" cy="1588"/>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6" name="Line 308">
            <a:extLst>
              <a:ext uri="{FF2B5EF4-FFF2-40B4-BE49-F238E27FC236}">
                <a16:creationId xmlns="" xmlns:a16="http://schemas.microsoft.com/office/drawing/2014/main" id="{8AC36C84-6275-C546-B4F0-2257D27A5691}"/>
              </a:ext>
            </a:extLst>
          </p:cNvPr>
          <p:cNvSpPr>
            <a:spLocks noChangeAspect="1" noChangeShapeType="1"/>
          </p:cNvSpPr>
          <p:nvPr/>
        </p:nvSpPr>
        <p:spPr bwMode="auto">
          <a:xfrm flipH="1">
            <a:off x="4559300" y="2922589"/>
            <a:ext cx="69850" cy="1587"/>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7" name="Line 309">
            <a:extLst>
              <a:ext uri="{FF2B5EF4-FFF2-40B4-BE49-F238E27FC236}">
                <a16:creationId xmlns="" xmlns:a16="http://schemas.microsoft.com/office/drawing/2014/main" id="{4DFB97FD-2A7C-3243-8B40-D25EB890CB84}"/>
              </a:ext>
            </a:extLst>
          </p:cNvPr>
          <p:cNvSpPr>
            <a:spLocks noChangeAspect="1" noChangeShapeType="1"/>
          </p:cNvSpPr>
          <p:nvPr/>
        </p:nvSpPr>
        <p:spPr bwMode="auto">
          <a:xfrm flipH="1">
            <a:off x="4559300" y="2438400"/>
            <a:ext cx="69850" cy="1588"/>
          </a:xfrm>
          <a:prstGeom prst="line">
            <a:avLst/>
          </a:prstGeom>
          <a:noFill/>
          <a:ln w="365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38" name="Text Box 310">
            <a:extLst>
              <a:ext uri="{FF2B5EF4-FFF2-40B4-BE49-F238E27FC236}">
                <a16:creationId xmlns="" xmlns:a16="http://schemas.microsoft.com/office/drawing/2014/main" id="{9CBE4AAB-5B44-2A45-8AD1-5A023B6F149C}"/>
              </a:ext>
            </a:extLst>
          </p:cNvPr>
          <p:cNvSpPr txBox="1">
            <a:spLocks noChangeAspect="1" noChangeArrowheads="1"/>
          </p:cNvSpPr>
          <p:nvPr/>
        </p:nvSpPr>
        <p:spPr bwMode="auto">
          <a:xfrm>
            <a:off x="4044950" y="3686176"/>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100</a:t>
            </a:r>
          </a:p>
        </p:txBody>
      </p:sp>
      <p:sp>
        <p:nvSpPr>
          <p:cNvPr id="22839" name="Text Box 311">
            <a:extLst>
              <a:ext uri="{FF2B5EF4-FFF2-40B4-BE49-F238E27FC236}">
                <a16:creationId xmlns="" xmlns:a16="http://schemas.microsoft.com/office/drawing/2014/main" id="{3912870F-20B9-7F43-AD1D-D16D5759C10A}"/>
              </a:ext>
            </a:extLst>
          </p:cNvPr>
          <p:cNvSpPr txBox="1">
            <a:spLocks noChangeAspect="1" noChangeArrowheads="1"/>
          </p:cNvSpPr>
          <p:nvPr/>
        </p:nvSpPr>
        <p:spPr bwMode="auto">
          <a:xfrm>
            <a:off x="4232275" y="4640264"/>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0</a:t>
            </a:r>
          </a:p>
        </p:txBody>
      </p:sp>
      <p:sp>
        <p:nvSpPr>
          <p:cNvPr id="22840" name="Text Box 312">
            <a:extLst>
              <a:ext uri="{FF2B5EF4-FFF2-40B4-BE49-F238E27FC236}">
                <a16:creationId xmlns="" xmlns:a16="http://schemas.microsoft.com/office/drawing/2014/main" id="{90CA761D-76FF-2540-AB7F-B00C907BCF79}"/>
              </a:ext>
            </a:extLst>
          </p:cNvPr>
          <p:cNvSpPr txBox="1">
            <a:spLocks noChangeAspect="1" noChangeArrowheads="1"/>
          </p:cNvSpPr>
          <p:nvPr/>
        </p:nvSpPr>
        <p:spPr bwMode="auto">
          <a:xfrm>
            <a:off x="4043363" y="2714626"/>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200</a:t>
            </a:r>
          </a:p>
        </p:txBody>
      </p:sp>
      <p:sp>
        <p:nvSpPr>
          <p:cNvPr id="22841" name="Text Box 313">
            <a:extLst>
              <a:ext uri="{FF2B5EF4-FFF2-40B4-BE49-F238E27FC236}">
                <a16:creationId xmlns="" xmlns:a16="http://schemas.microsoft.com/office/drawing/2014/main" id="{878BF3CD-E3F0-6F4B-8ACC-043A3BA9F595}"/>
              </a:ext>
            </a:extLst>
          </p:cNvPr>
          <p:cNvSpPr txBox="1">
            <a:spLocks noChangeAspect="1" noChangeArrowheads="1"/>
          </p:cNvSpPr>
          <p:nvPr/>
        </p:nvSpPr>
        <p:spPr bwMode="auto">
          <a:xfrm rot="16200000">
            <a:off x="2415382" y="3453607"/>
            <a:ext cx="287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a:solidFill>
                  <a:srgbClr val="FFFF66"/>
                </a:solidFill>
                <a:latin typeface="Times New Roman" panose="02020603050405020304" pitchFamily="18" charset="0"/>
              </a:rPr>
              <a:t>Total Sterols (mg/dl)</a:t>
            </a:r>
          </a:p>
        </p:txBody>
      </p:sp>
      <p:sp>
        <p:nvSpPr>
          <p:cNvPr id="22842" name="Text Box 314">
            <a:extLst>
              <a:ext uri="{FF2B5EF4-FFF2-40B4-BE49-F238E27FC236}">
                <a16:creationId xmlns="" xmlns:a16="http://schemas.microsoft.com/office/drawing/2014/main" id="{A979FD50-6D26-BE4A-B399-F89BA45FF6DD}"/>
              </a:ext>
            </a:extLst>
          </p:cNvPr>
          <p:cNvSpPr txBox="1">
            <a:spLocks noChangeAspect="1" noChangeArrowheads="1"/>
          </p:cNvSpPr>
          <p:nvPr/>
        </p:nvSpPr>
        <p:spPr bwMode="auto">
          <a:xfrm>
            <a:off x="4449763" y="4868864"/>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0</a:t>
            </a:r>
          </a:p>
        </p:txBody>
      </p:sp>
      <p:sp>
        <p:nvSpPr>
          <p:cNvPr id="22843" name="Text Box 315">
            <a:extLst>
              <a:ext uri="{FF2B5EF4-FFF2-40B4-BE49-F238E27FC236}">
                <a16:creationId xmlns="" xmlns:a16="http://schemas.microsoft.com/office/drawing/2014/main" id="{472DA658-CA14-7B44-BD24-9917B3827790}"/>
              </a:ext>
            </a:extLst>
          </p:cNvPr>
          <p:cNvSpPr txBox="1">
            <a:spLocks noChangeAspect="1" noChangeArrowheads="1"/>
          </p:cNvSpPr>
          <p:nvPr/>
        </p:nvSpPr>
        <p:spPr bwMode="auto">
          <a:xfrm>
            <a:off x="5138738" y="485616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10</a:t>
            </a:r>
          </a:p>
        </p:txBody>
      </p:sp>
      <p:sp>
        <p:nvSpPr>
          <p:cNvPr id="22844" name="Text Box 316">
            <a:extLst>
              <a:ext uri="{FF2B5EF4-FFF2-40B4-BE49-F238E27FC236}">
                <a16:creationId xmlns="" xmlns:a16="http://schemas.microsoft.com/office/drawing/2014/main" id="{A9836426-1913-9641-9E2C-5F3327045A7B}"/>
              </a:ext>
            </a:extLst>
          </p:cNvPr>
          <p:cNvSpPr txBox="1">
            <a:spLocks noChangeAspect="1" noChangeArrowheads="1"/>
          </p:cNvSpPr>
          <p:nvPr/>
        </p:nvSpPr>
        <p:spPr bwMode="auto">
          <a:xfrm>
            <a:off x="5861050" y="485616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20</a:t>
            </a:r>
          </a:p>
        </p:txBody>
      </p:sp>
      <p:sp>
        <p:nvSpPr>
          <p:cNvPr id="22845" name="Text Box 317">
            <a:extLst>
              <a:ext uri="{FF2B5EF4-FFF2-40B4-BE49-F238E27FC236}">
                <a16:creationId xmlns="" xmlns:a16="http://schemas.microsoft.com/office/drawing/2014/main" id="{B4DFBF84-972E-9F44-B259-01EA03AC5946}"/>
              </a:ext>
            </a:extLst>
          </p:cNvPr>
          <p:cNvSpPr txBox="1">
            <a:spLocks noChangeAspect="1" noChangeArrowheads="1"/>
          </p:cNvSpPr>
          <p:nvPr/>
        </p:nvSpPr>
        <p:spPr bwMode="auto">
          <a:xfrm>
            <a:off x="6583363" y="486886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30</a:t>
            </a:r>
          </a:p>
        </p:txBody>
      </p:sp>
      <p:sp>
        <p:nvSpPr>
          <p:cNvPr id="22846" name="Text Box 318">
            <a:extLst>
              <a:ext uri="{FF2B5EF4-FFF2-40B4-BE49-F238E27FC236}">
                <a16:creationId xmlns="" xmlns:a16="http://schemas.microsoft.com/office/drawing/2014/main" id="{B769AEB4-84BE-A24A-B0AA-98DE5366A3CC}"/>
              </a:ext>
            </a:extLst>
          </p:cNvPr>
          <p:cNvSpPr txBox="1">
            <a:spLocks noChangeAspect="1" noChangeArrowheads="1"/>
          </p:cNvSpPr>
          <p:nvPr/>
        </p:nvSpPr>
        <p:spPr bwMode="auto">
          <a:xfrm>
            <a:off x="7302500" y="486886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40</a:t>
            </a:r>
          </a:p>
        </p:txBody>
      </p:sp>
      <p:sp>
        <p:nvSpPr>
          <p:cNvPr id="22847" name="Text Box 319">
            <a:extLst>
              <a:ext uri="{FF2B5EF4-FFF2-40B4-BE49-F238E27FC236}">
                <a16:creationId xmlns="" xmlns:a16="http://schemas.microsoft.com/office/drawing/2014/main" id="{3E5CEDD2-F44D-9646-831F-9F16EAF884CB}"/>
              </a:ext>
            </a:extLst>
          </p:cNvPr>
          <p:cNvSpPr txBox="1">
            <a:spLocks noChangeAspect="1" noChangeArrowheads="1"/>
          </p:cNvSpPr>
          <p:nvPr/>
        </p:nvSpPr>
        <p:spPr bwMode="auto">
          <a:xfrm>
            <a:off x="8018463" y="4856164"/>
            <a:ext cx="438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a:latin typeface="Times New Roman" panose="02020603050405020304" pitchFamily="18" charset="0"/>
              </a:rPr>
              <a:t>50</a:t>
            </a:r>
          </a:p>
        </p:txBody>
      </p:sp>
      <p:sp>
        <p:nvSpPr>
          <p:cNvPr id="22848" name="Text Box 320">
            <a:extLst>
              <a:ext uri="{FF2B5EF4-FFF2-40B4-BE49-F238E27FC236}">
                <a16:creationId xmlns="" xmlns:a16="http://schemas.microsoft.com/office/drawing/2014/main" id="{3DD14E96-098A-7048-BF0E-E755EA223D89}"/>
              </a:ext>
            </a:extLst>
          </p:cNvPr>
          <p:cNvSpPr txBox="1">
            <a:spLocks noChangeAspect="1" noChangeArrowheads="1"/>
          </p:cNvSpPr>
          <p:nvPr/>
        </p:nvSpPr>
        <p:spPr bwMode="auto">
          <a:xfrm>
            <a:off x="4681538" y="5159375"/>
            <a:ext cx="374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a:solidFill>
                  <a:srgbClr val="FFFF66"/>
                </a:solidFill>
                <a:latin typeface="Times New Roman" panose="02020603050405020304" pitchFamily="18" charset="0"/>
              </a:rPr>
              <a:t>Dehydrocholesterol (mg/dl)</a:t>
            </a:r>
          </a:p>
        </p:txBody>
      </p:sp>
      <p:sp>
        <p:nvSpPr>
          <p:cNvPr id="22849" name="Line 321">
            <a:extLst>
              <a:ext uri="{FF2B5EF4-FFF2-40B4-BE49-F238E27FC236}">
                <a16:creationId xmlns="" xmlns:a16="http://schemas.microsoft.com/office/drawing/2014/main" id="{10E3DD62-7F8B-0944-A380-9E7FFDAAB8EB}"/>
              </a:ext>
            </a:extLst>
          </p:cNvPr>
          <p:cNvSpPr>
            <a:spLocks noChangeAspect="1" noChangeShapeType="1"/>
          </p:cNvSpPr>
          <p:nvPr/>
        </p:nvSpPr>
        <p:spPr bwMode="auto">
          <a:xfrm>
            <a:off x="4664075" y="3624263"/>
            <a:ext cx="3416300" cy="0"/>
          </a:xfrm>
          <a:prstGeom prst="line">
            <a:avLst/>
          </a:prstGeom>
          <a:noFill/>
          <a:ln w="381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50" name="Line 322">
            <a:extLst>
              <a:ext uri="{FF2B5EF4-FFF2-40B4-BE49-F238E27FC236}">
                <a16:creationId xmlns="" xmlns:a16="http://schemas.microsoft.com/office/drawing/2014/main" id="{9F81EA9C-E283-A84A-A007-DBA75A0DB6F2}"/>
              </a:ext>
            </a:extLst>
          </p:cNvPr>
          <p:cNvSpPr>
            <a:spLocks noChangeAspect="1" noChangeShapeType="1"/>
          </p:cNvSpPr>
          <p:nvPr/>
        </p:nvSpPr>
        <p:spPr bwMode="auto">
          <a:xfrm>
            <a:off x="4649788" y="3629025"/>
            <a:ext cx="3408362" cy="6604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851" name="Picture 323" descr="dna">
            <a:hlinkClick r:id="rId3"/>
            <a:extLst>
              <a:ext uri="{FF2B5EF4-FFF2-40B4-BE49-F238E27FC236}">
                <a16:creationId xmlns="" xmlns:a16="http://schemas.microsoft.com/office/drawing/2014/main" id="{242471E3-C5D1-A047-94E0-9FA6DACC1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047"/>
          <a:stretch>
            <a:fillRect/>
          </a:stretch>
        </p:blipFill>
        <p:spPr bwMode="auto">
          <a:xfrm>
            <a:off x="1512887" y="563563"/>
            <a:ext cx="822326" cy="874712"/>
          </a:xfrm>
          <a:prstGeom prst="rect">
            <a:avLst/>
          </a:prstGeom>
          <a:noFill/>
          <a:extLst>
            <a:ext uri="{909E8E84-426E-40DD-AFC4-6F175D3DCCD1}">
              <a14:hiddenFill xmlns:a14="http://schemas.microsoft.com/office/drawing/2010/main">
                <a:solidFill>
                  <a:srgbClr val="000066"/>
                </a:solidFill>
              </a14:hiddenFill>
            </a:ext>
          </a:extLst>
        </p:spPr>
      </p:pic>
      <p:pic>
        <p:nvPicPr>
          <p:cNvPr id="22852" name="Picture 324" descr="cholesterol">
            <a:hlinkClick r:id="rId5"/>
            <a:extLst>
              <a:ext uri="{FF2B5EF4-FFF2-40B4-BE49-F238E27FC236}">
                <a16:creationId xmlns="" xmlns:a16="http://schemas.microsoft.com/office/drawing/2014/main" id="{CE5FFE80-E89A-9E4A-81D5-B606F97F7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
            <a:ext cx="820738" cy="600075"/>
          </a:xfrm>
          <a:prstGeom prst="rect">
            <a:avLst/>
          </a:prstGeom>
          <a:solidFill>
            <a:schemeClr val="accent1"/>
          </a:solidFill>
        </p:spPr>
      </p:pic>
    </p:spTree>
    <p:extLst>
      <p:ext uri="{BB962C8B-B14F-4D97-AF65-F5344CB8AC3E}">
        <p14:creationId xmlns:p14="http://schemas.microsoft.com/office/powerpoint/2010/main" val="1928570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 xmlns:a16="http://schemas.microsoft.com/office/drawing/2014/main" id="{98B9A8AB-5C0D-104B-B2D7-EA2EAE5B1199}"/>
              </a:ext>
            </a:extLst>
          </p:cNvPr>
          <p:cNvSpPr>
            <a:spLocks noGrp="1" noChangeArrowheads="1"/>
          </p:cNvSpPr>
          <p:nvPr>
            <p:ph type="title"/>
          </p:nvPr>
        </p:nvSpPr>
        <p:spPr>
          <a:xfrm>
            <a:off x="1981200" y="152400"/>
            <a:ext cx="8229600" cy="1143000"/>
          </a:xfrm>
          <a:noFill/>
          <a:ln/>
        </p:spPr>
        <p:txBody>
          <a:bodyPr>
            <a:normAutofit/>
          </a:bodyPr>
          <a:lstStyle/>
          <a:p>
            <a:r>
              <a:rPr lang="en-US" altLang="en-US"/>
              <a:t>Dhcr7</a:t>
            </a:r>
            <a:r>
              <a:rPr lang="el-GR" altLang="en-US" dirty="0"/>
              <a:t>Δ</a:t>
            </a:r>
            <a:r>
              <a:rPr lang="en-US" altLang="en-US"/>
              <a:t>3-5/</a:t>
            </a:r>
            <a:r>
              <a:rPr lang="el-GR" altLang="en-US" dirty="0"/>
              <a:t>Δ</a:t>
            </a:r>
            <a:r>
              <a:rPr lang="en-US" altLang="en-US" dirty="0"/>
              <a:t>3-5:CYP27Tg+</a:t>
            </a:r>
          </a:p>
        </p:txBody>
      </p:sp>
      <p:pic>
        <p:nvPicPr>
          <p:cNvPr id="26627" name="Picture 3" descr="C0185a-cleft1">
            <a:extLst>
              <a:ext uri="{FF2B5EF4-FFF2-40B4-BE49-F238E27FC236}">
                <a16:creationId xmlns="" xmlns:a16="http://schemas.microsoft.com/office/drawing/2014/main" id="{3DAB694D-A972-3F44-A009-BD9CFEACE80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5971" r="3641" b="4153"/>
          <a:stretch>
            <a:fillRect/>
          </a:stretch>
        </p:blipFill>
        <p:spPr>
          <a:xfrm>
            <a:off x="3686176" y="1685926"/>
            <a:ext cx="1827213" cy="2443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descr="C0185a2">
            <a:extLst>
              <a:ext uri="{FF2B5EF4-FFF2-40B4-BE49-F238E27FC236}">
                <a16:creationId xmlns="" xmlns:a16="http://schemas.microsoft.com/office/drawing/2014/main" id="{6107EFBF-3908-2347-A7EC-015870719435}"/>
              </a:ext>
            </a:extLst>
          </p:cNvPr>
          <p:cNvPicPr>
            <a:picLocks noGrp="1" noChangeAspect="1" noChangeArrowheads="1"/>
          </p:cNvPicPr>
          <p:nvPr>
            <p:ph sz="half" idx="1"/>
          </p:nvPr>
        </p:nvPicPr>
        <p:blipFill>
          <a:blip r:embed="rId4">
            <a:lum bright="18000" contrast="10000"/>
            <a:extLst>
              <a:ext uri="{28A0092B-C50C-407E-A947-70E740481C1C}">
                <a14:useLocalDpi xmlns:a14="http://schemas.microsoft.com/office/drawing/2010/main" val="0"/>
              </a:ext>
            </a:extLst>
          </a:blip>
          <a:srcRect l="10777" t="3462" b="4153"/>
          <a:stretch>
            <a:fillRect/>
          </a:stretch>
        </p:blipFill>
        <p:spPr>
          <a:xfrm>
            <a:off x="1828800" y="1676401"/>
            <a:ext cx="1873250" cy="2449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descr="C0185a-d-limbs4">
            <a:extLst>
              <a:ext uri="{FF2B5EF4-FFF2-40B4-BE49-F238E27FC236}">
                <a16:creationId xmlns="" xmlns:a16="http://schemas.microsoft.com/office/drawing/2014/main" id="{0AC5C526-1942-3A48-9710-FF7C96693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462" t="12088" r="19846" b="19078"/>
          <a:stretch>
            <a:fillRect/>
          </a:stretch>
        </p:blipFill>
        <p:spPr bwMode="auto">
          <a:xfrm>
            <a:off x="2514600" y="4648201"/>
            <a:ext cx="23764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a:extLst>
              <a:ext uri="{FF2B5EF4-FFF2-40B4-BE49-F238E27FC236}">
                <a16:creationId xmlns="" xmlns:a16="http://schemas.microsoft.com/office/drawing/2014/main" id="{4F7B794D-B858-1941-A1FB-944F090CD9C8}"/>
              </a:ext>
            </a:extLst>
          </p:cNvPr>
          <p:cNvSpPr txBox="1">
            <a:spLocks noChangeArrowheads="1"/>
          </p:cNvSpPr>
          <p:nvPr/>
        </p:nvSpPr>
        <p:spPr bwMode="auto">
          <a:xfrm>
            <a:off x="3043380" y="4218709"/>
            <a:ext cx="15084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dirty="0"/>
              <a:t>Mutant-</a:t>
            </a:r>
            <a:r>
              <a:rPr lang="en-US" altLang="en-US" sz="2400" b="1" dirty="0" err="1"/>
              <a:t>Tg</a:t>
            </a:r>
            <a:endParaRPr lang="en-US" altLang="en-US" sz="2400" b="1" dirty="0"/>
          </a:p>
        </p:txBody>
      </p:sp>
      <p:sp>
        <p:nvSpPr>
          <p:cNvPr id="26631" name="Text Box 7">
            <a:extLst>
              <a:ext uri="{FF2B5EF4-FFF2-40B4-BE49-F238E27FC236}">
                <a16:creationId xmlns="" xmlns:a16="http://schemas.microsoft.com/office/drawing/2014/main" id="{B2C607FD-62A6-C243-BADB-73A7A837A47E}"/>
              </a:ext>
            </a:extLst>
          </p:cNvPr>
          <p:cNvSpPr txBox="1">
            <a:spLocks noChangeArrowheads="1"/>
          </p:cNvSpPr>
          <p:nvPr/>
        </p:nvSpPr>
        <p:spPr bwMode="auto">
          <a:xfrm>
            <a:off x="3231284" y="6400801"/>
            <a:ext cx="1128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1" dirty="0"/>
              <a:t>Control</a:t>
            </a:r>
          </a:p>
        </p:txBody>
      </p:sp>
      <p:sp>
        <p:nvSpPr>
          <p:cNvPr id="26632" name="Text Box 8">
            <a:extLst>
              <a:ext uri="{FF2B5EF4-FFF2-40B4-BE49-F238E27FC236}">
                <a16:creationId xmlns="" xmlns:a16="http://schemas.microsoft.com/office/drawing/2014/main" id="{4187D4EC-6FE2-8848-AC28-3B9C66E34D40}"/>
              </a:ext>
            </a:extLst>
          </p:cNvPr>
          <p:cNvSpPr txBox="1">
            <a:spLocks noChangeArrowheads="1"/>
          </p:cNvSpPr>
          <p:nvPr/>
        </p:nvSpPr>
        <p:spPr bwMode="auto">
          <a:xfrm>
            <a:off x="6359526" y="1905001"/>
            <a:ext cx="429155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dirty="0">
                <a:latin typeface="Times New Roman" panose="02020603050405020304" pitchFamily="18" charset="0"/>
              </a:rPr>
              <a:t>		               </a:t>
            </a:r>
            <a:r>
              <a:rPr lang="en-US" altLang="en-US" b="1" u="sng" dirty="0">
                <a:latin typeface="Times New Roman" panose="02020603050405020304" pitchFamily="18" charset="0"/>
              </a:rPr>
              <a:t>Genotype</a:t>
            </a:r>
          </a:p>
          <a:p>
            <a:pPr eaLnBrk="1" hangingPunct="1"/>
            <a:r>
              <a:rPr lang="en-US" altLang="en-US" b="1" i="1" dirty="0">
                <a:latin typeface="Times New Roman" panose="02020603050405020304" pitchFamily="18" charset="0"/>
              </a:rPr>
              <a:t>	              Dhcr7-/-        Dhcr7-/-</a:t>
            </a:r>
          </a:p>
          <a:p>
            <a:pPr eaLnBrk="1" hangingPunct="1"/>
            <a:r>
              <a:rPr lang="en-US" altLang="en-US" b="1" i="1" dirty="0">
                <a:latin typeface="Times New Roman" panose="02020603050405020304" pitchFamily="18" charset="0"/>
              </a:rPr>
              <a:t>	              CYP27Tg-	    CYP27TG+</a:t>
            </a:r>
          </a:p>
          <a:p>
            <a:pPr eaLnBrk="1" hangingPunct="1"/>
            <a:r>
              <a:rPr lang="en-US" altLang="en-US" b="1" u="sng" dirty="0">
                <a:latin typeface="Times New Roman" panose="02020603050405020304" pitchFamily="18" charset="0"/>
              </a:rPr>
              <a:t>Malformation</a:t>
            </a:r>
          </a:p>
          <a:p>
            <a:pPr eaLnBrk="1" hangingPunct="1"/>
            <a:r>
              <a:rPr lang="en-US" altLang="en-US" b="1" dirty="0">
                <a:latin typeface="Times New Roman" panose="02020603050405020304" pitchFamily="18" charset="0"/>
              </a:rPr>
              <a:t>Cleft Palate             0-9%        77%</a:t>
            </a:r>
          </a:p>
          <a:p>
            <a:pPr eaLnBrk="1" hangingPunct="1"/>
            <a:r>
              <a:rPr lang="en-US" altLang="en-US" b="1" dirty="0">
                <a:latin typeface="Times New Roman" panose="02020603050405020304" pitchFamily="18" charset="0"/>
              </a:rPr>
              <a:t>Micrognathia      	    0	           100</a:t>
            </a:r>
          </a:p>
          <a:p>
            <a:pPr eaLnBrk="1" hangingPunct="1"/>
            <a:r>
              <a:rPr lang="en-US" altLang="en-US" b="1" dirty="0">
                <a:latin typeface="Times New Roman" panose="02020603050405020304" pitchFamily="18" charset="0"/>
              </a:rPr>
              <a:t>Umbilical Hernia      0             100</a:t>
            </a:r>
          </a:p>
          <a:p>
            <a:pPr eaLnBrk="1" hangingPunct="1"/>
            <a:r>
              <a:rPr lang="en-US" altLang="en-US" b="1" dirty="0">
                <a:latin typeface="Times New Roman" panose="02020603050405020304" pitchFamily="18" charset="0"/>
              </a:rPr>
              <a:t>Limb Defects	            0	            50</a:t>
            </a:r>
          </a:p>
          <a:p>
            <a:pPr eaLnBrk="1" hangingPunct="1"/>
            <a:r>
              <a:rPr lang="en-US" altLang="en-US" b="1" dirty="0">
                <a:latin typeface="Times New Roman" panose="02020603050405020304" pitchFamily="18" charset="0"/>
              </a:rPr>
              <a:t>Curled Tail	            0             100</a:t>
            </a:r>
          </a:p>
          <a:p>
            <a:pPr eaLnBrk="1" hangingPunct="1"/>
            <a:endParaRPr lang="en-US" altLang="en-US" b="1" dirty="0">
              <a:latin typeface="Times New Roman" panose="02020603050405020304" pitchFamily="18" charset="0"/>
            </a:endParaRPr>
          </a:p>
          <a:p>
            <a:pPr eaLnBrk="1" hangingPunct="1"/>
            <a:endParaRPr lang="en-US" altLang="en-US" b="1" dirty="0">
              <a:latin typeface="Times New Roman" panose="02020603050405020304" pitchFamily="18" charset="0"/>
            </a:endParaRPr>
          </a:p>
        </p:txBody>
      </p:sp>
      <p:grpSp>
        <p:nvGrpSpPr>
          <p:cNvPr id="26637" name="Group 13">
            <a:extLst>
              <a:ext uri="{FF2B5EF4-FFF2-40B4-BE49-F238E27FC236}">
                <a16:creationId xmlns="" xmlns:a16="http://schemas.microsoft.com/office/drawing/2014/main" id="{8D6539B5-752F-1B46-BF59-33D1A9CB8F43}"/>
              </a:ext>
            </a:extLst>
          </p:cNvPr>
          <p:cNvGrpSpPr>
            <a:grpSpLocks/>
          </p:cNvGrpSpPr>
          <p:nvPr/>
        </p:nvGrpSpPr>
        <p:grpSpPr bwMode="auto">
          <a:xfrm>
            <a:off x="1512888" y="1"/>
            <a:ext cx="831851" cy="1438275"/>
            <a:chOff x="-7" y="0"/>
            <a:chExt cx="524" cy="906"/>
          </a:xfrm>
        </p:grpSpPr>
        <p:pic>
          <p:nvPicPr>
            <p:cNvPr id="26633" name="Picture 9" descr="dna">
              <a:hlinkClick r:id="rId6"/>
              <a:extLst>
                <a:ext uri="{FF2B5EF4-FFF2-40B4-BE49-F238E27FC236}">
                  <a16:creationId xmlns="" xmlns:a16="http://schemas.microsoft.com/office/drawing/2014/main" id="{D76143BF-A227-304C-BFBB-118D4F359E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6047"/>
            <a:stretch>
              <a:fillRect/>
            </a:stretch>
          </p:blipFill>
          <p:spPr bwMode="auto">
            <a:xfrm>
              <a:off x="-7" y="355"/>
              <a:ext cx="518" cy="551"/>
            </a:xfrm>
            <a:prstGeom prst="rect">
              <a:avLst/>
            </a:prstGeom>
            <a:noFill/>
            <a:extLst>
              <a:ext uri="{909E8E84-426E-40DD-AFC4-6F175D3DCCD1}">
                <a14:hiddenFill xmlns:a14="http://schemas.microsoft.com/office/drawing/2010/main">
                  <a:solidFill>
                    <a:srgbClr val="000066"/>
                  </a:solidFill>
                </a14:hiddenFill>
              </a:ext>
            </a:extLst>
          </p:spPr>
        </p:pic>
        <p:pic>
          <p:nvPicPr>
            <p:cNvPr id="26634" name="Picture 10" descr="cholesterol">
              <a:hlinkClick r:id="rId8"/>
              <a:extLst>
                <a:ext uri="{FF2B5EF4-FFF2-40B4-BE49-F238E27FC236}">
                  <a16:creationId xmlns="" xmlns:a16="http://schemas.microsoft.com/office/drawing/2014/main" id="{6FF31112-A278-3E42-AC42-804F32CBF1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17" cy="378"/>
            </a:xfrm>
            <a:prstGeom prst="rect">
              <a:avLst/>
            </a:prstGeom>
            <a:solidFill>
              <a:schemeClr val="accent1"/>
            </a:solidFill>
          </p:spPr>
        </p:pic>
      </p:grpSp>
    </p:spTree>
    <p:extLst>
      <p:ext uri="{BB962C8B-B14F-4D97-AF65-F5344CB8AC3E}">
        <p14:creationId xmlns:p14="http://schemas.microsoft.com/office/powerpoint/2010/main" val="125310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F89D22A8-B440-8445-995E-F3432631F971}"/>
              </a:ext>
            </a:extLst>
          </p:cNvPr>
          <p:cNvSpPr>
            <a:spLocks/>
          </p:cNvSpPr>
          <p:nvPr/>
        </p:nvSpPr>
        <p:spPr bwMode="auto">
          <a:xfrm>
            <a:off x="1966913"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4400" dirty="0">
                <a:latin typeface="+mj-lt"/>
                <a:cs typeface="Times New Roman" panose="02020603050405020304" pitchFamily="18" charset="0"/>
              </a:rPr>
              <a:t>Zebrafish Objective</a:t>
            </a:r>
          </a:p>
        </p:txBody>
      </p:sp>
      <p:sp>
        <p:nvSpPr>
          <p:cNvPr id="12291" name="Content Placeholder 3">
            <a:extLst>
              <a:ext uri="{FF2B5EF4-FFF2-40B4-BE49-F238E27FC236}">
                <a16:creationId xmlns="" xmlns:a16="http://schemas.microsoft.com/office/drawing/2014/main" id="{71D21F1D-B1B6-B943-AAFE-75CFB0E481AB}"/>
              </a:ext>
            </a:extLst>
          </p:cNvPr>
          <p:cNvSpPr>
            <a:spLocks/>
          </p:cNvSpPr>
          <p:nvPr/>
        </p:nvSpPr>
        <p:spPr bwMode="auto">
          <a:xfrm>
            <a:off x="1746250" y="1981200"/>
            <a:ext cx="8686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419100"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buClr>
                <a:schemeClr val="tx1"/>
              </a:buClr>
              <a:buFont typeface="Wingdings 2" pitchFamily="2" charset="2"/>
              <a:buNone/>
            </a:pPr>
            <a:r>
              <a:rPr lang="en-US" altLang="en-US" sz="3200" dirty="0">
                <a:latin typeface="+mn-lt"/>
                <a:cs typeface="Times New Roman" panose="02020603050405020304" pitchFamily="18" charset="0"/>
              </a:rPr>
              <a:t>Generate a </a:t>
            </a:r>
            <a:r>
              <a:rPr lang="en-US" altLang="en-US" sz="3200" b="1" dirty="0">
                <a:latin typeface="+mn-lt"/>
                <a:cs typeface="Times New Roman" panose="02020603050405020304" pitchFamily="18" charset="0"/>
              </a:rPr>
              <a:t>viable</a:t>
            </a:r>
            <a:r>
              <a:rPr lang="en-US" altLang="en-US" sz="3200" dirty="0">
                <a:latin typeface="+mn-lt"/>
                <a:cs typeface="Times New Roman" panose="02020603050405020304" pitchFamily="18" charset="0"/>
              </a:rPr>
              <a:t> animal model for SLOS to allow:</a:t>
            </a:r>
          </a:p>
          <a:p>
            <a:pPr eaLnBrk="1" hangingPunct="1">
              <a:buClr>
                <a:schemeClr val="tx1"/>
              </a:buClr>
              <a:buFont typeface="Wingdings 2" pitchFamily="2" charset="2"/>
              <a:buNone/>
            </a:pPr>
            <a:endParaRPr lang="en-US" altLang="en-US" sz="3200" dirty="0">
              <a:latin typeface="+mn-lt"/>
              <a:cs typeface="Times New Roman" panose="02020603050405020304" pitchFamily="18" charset="0"/>
            </a:endParaRPr>
          </a:p>
          <a:p>
            <a:pPr eaLnBrk="1" hangingPunct="1">
              <a:buClr>
                <a:schemeClr val="tx1"/>
              </a:buClr>
              <a:buFont typeface="Wingdings 2" pitchFamily="2" charset="2"/>
              <a:buAutoNum type="arabicPeriod"/>
            </a:pPr>
            <a:r>
              <a:rPr lang="en-US" altLang="en-US" sz="3200" dirty="0">
                <a:latin typeface="+mn-lt"/>
                <a:cs typeface="Times New Roman" panose="02020603050405020304" pitchFamily="18" charset="0"/>
              </a:rPr>
              <a:t>Studying developmental and functional neurological defects secondary to dhcr7 deficiency.</a:t>
            </a:r>
          </a:p>
          <a:p>
            <a:pPr eaLnBrk="1" hangingPunct="1">
              <a:buClr>
                <a:schemeClr val="tx1"/>
              </a:buClr>
              <a:buFont typeface="Wingdings 2" pitchFamily="2" charset="2"/>
              <a:buAutoNum type="arabicPeriod"/>
            </a:pPr>
            <a:endParaRPr lang="en-US" altLang="en-US" sz="3200" dirty="0">
              <a:latin typeface="+mn-lt"/>
              <a:cs typeface="Times New Roman" panose="02020603050405020304" pitchFamily="18" charset="0"/>
            </a:endParaRPr>
          </a:p>
          <a:p>
            <a:pPr eaLnBrk="1" hangingPunct="1">
              <a:buClr>
                <a:schemeClr val="tx1"/>
              </a:buClr>
              <a:buFont typeface="Wingdings 2" pitchFamily="2" charset="2"/>
              <a:buAutoNum type="arabicPeriod"/>
            </a:pPr>
            <a:r>
              <a:rPr lang="en-US" altLang="en-US" sz="3200" dirty="0">
                <a:latin typeface="+mn-lt"/>
                <a:cs typeface="Times New Roman" panose="02020603050405020304" pitchFamily="18" charset="0"/>
              </a:rPr>
              <a:t>Efficient in vivo drug screening.</a:t>
            </a:r>
          </a:p>
          <a:p>
            <a:pPr eaLnBrk="1" hangingPunct="1">
              <a:buClr>
                <a:schemeClr val="tx1"/>
              </a:buClr>
              <a:buFont typeface="Wingdings 2" pitchFamily="2" charset="2"/>
              <a:buNone/>
            </a:pPr>
            <a:endParaRPr lang="en-US" altLang="en-US" sz="3200" dirty="0">
              <a:latin typeface="+mn-lt"/>
              <a:cs typeface="Times New Roman" panose="02020603050405020304" pitchFamily="18" charset="0"/>
            </a:endParaRPr>
          </a:p>
          <a:p>
            <a:pPr eaLnBrk="1" hangingPunct="1">
              <a:buClr>
                <a:schemeClr val="tx1"/>
              </a:buClr>
              <a:buFont typeface="Wingdings 2" pitchFamily="2" charset="2"/>
              <a:buNone/>
            </a:pPr>
            <a:endParaRPr lang="en-US" altLang="en-US" sz="3200" dirty="0">
              <a:latin typeface="+mn-lt"/>
            </a:endParaRPr>
          </a:p>
        </p:txBody>
      </p:sp>
      <p:pic>
        <p:nvPicPr>
          <p:cNvPr id="4" name="Picture 3" descr="A picture containing cat, animal, sitting, indoor&#10;&#10;Description automatically generated">
            <a:extLst>
              <a:ext uri="{FF2B5EF4-FFF2-40B4-BE49-F238E27FC236}">
                <a16:creationId xmlns="" xmlns:a16="http://schemas.microsoft.com/office/drawing/2014/main" id="{4CD39754-DBE2-6D46-9F9A-7E7755728BB6}"/>
              </a:ext>
            </a:extLst>
          </p:cNvPr>
          <p:cNvPicPr>
            <a:picLocks noChangeAspect="1"/>
          </p:cNvPicPr>
          <p:nvPr/>
        </p:nvPicPr>
        <p:blipFill rotWithShape="1">
          <a:blip r:embed="rId2"/>
          <a:srcRect b="51149"/>
          <a:stretch/>
        </p:blipFill>
        <p:spPr>
          <a:xfrm>
            <a:off x="6545344" y="129190"/>
            <a:ext cx="3887706" cy="1394810"/>
          </a:xfrm>
          <a:prstGeom prst="rect">
            <a:avLst/>
          </a:prstGeom>
        </p:spPr>
      </p:pic>
    </p:spTree>
    <p:extLst>
      <p:ext uri="{BB962C8B-B14F-4D97-AF65-F5344CB8AC3E}">
        <p14:creationId xmlns:p14="http://schemas.microsoft.com/office/powerpoint/2010/main" val="300118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 xmlns:a16="http://schemas.microsoft.com/office/drawing/2014/main" id="{367D7C87-A5EC-A24A-A464-6442F0531A9A}"/>
              </a:ext>
            </a:extLst>
          </p:cNvPr>
          <p:cNvSpPr>
            <a:spLocks noChangeArrowheads="1"/>
          </p:cNvSpPr>
          <p:nvPr/>
        </p:nvSpPr>
        <p:spPr bwMode="auto">
          <a:xfrm>
            <a:off x="1981200"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r>
              <a:rPr lang="en-US" altLang="en-US" dirty="0">
                <a:solidFill>
                  <a:schemeClr val="tx1"/>
                </a:solidFill>
                <a:latin typeface="+mj-lt"/>
              </a:rPr>
              <a:t>Dhcr7</a:t>
            </a:r>
            <a:r>
              <a:rPr lang="el-GR" altLang="en-US" dirty="0">
                <a:solidFill>
                  <a:schemeClr val="tx1"/>
                </a:solidFill>
                <a:latin typeface="+mj-lt"/>
              </a:rPr>
              <a:t>Δ</a:t>
            </a:r>
            <a:r>
              <a:rPr lang="en-US" altLang="en-US" dirty="0">
                <a:solidFill>
                  <a:schemeClr val="tx1"/>
                </a:solidFill>
                <a:latin typeface="+mj-lt"/>
              </a:rPr>
              <a:t>3-5/</a:t>
            </a:r>
            <a:r>
              <a:rPr lang="el-GR" altLang="en-US" dirty="0">
                <a:solidFill>
                  <a:schemeClr val="tx1"/>
                </a:solidFill>
                <a:latin typeface="+mj-lt"/>
              </a:rPr>
              <a:t>Δ</a:t>
            </a:r>
            <a:r>
              <a:rPr lang="en-US" altLang="en-US" dirty="0">
                <a:solidFill>
                  <a:schemeClr val="tx1"/>
                </a:solidFill>
                <a:latin typeface="+mj-lt"/>
              </a:rPr>
              <a:t>3-5:CYP27Tg+</a:t>
            </a:r>
          </a:p>
        </p:txBody>
      </p:sp>
      <p:grpSp>
        <p:nvGrpSpPr>
          <p:cNvPr id="98307" name="Group 3">
            <a:extLst>
              <a:ext uri="{FF2B5EF4-FFF2-40B4-BE49-F238E27FC236}">
                <a16:creationId xmlns="" xmlns:a16="http://schemas.microsoft.com/office/drawing/2014/main" id="{8995E184-EB81-8A40-8342-E230D6594D69}"/>
              </a:ext>
            </a:extLst>
          </p:cNvPr>
          <p:cNvGrpSpPr>
            <a:grpSpLocks/>
          </p:cNvGrpSpPr>
          <p:nvPr/>
        </p:nvGrpSpPr>
        <p:grpSpPr bwMode="auto">
          <a:xfrm>
            <a:off x="1512888" y="1"/>
            <a:ext cx="831851" cy="1438275"/>
            <a:chOff x="-7" y="0"/>
            <a:chExt cx="524" cy="906"/>
          </a:xfrm>
        </p:grpSpPr>
        <p:pic>
          <p:nvPicPr>
            <p:cNvPr id="98308" name="Picture 4" descr="dna">
              <a:hlinkClick r:id="rId4"/>
              <a:extLst>
                <a:ext uri="{FF2B5EF4-FFF2-40B4-BE49-F238E27FC236}">
                  <a16:creationId xmlns="" xmlns:a16="http://schemas.microsoft.com/office/drawing/2014/main" id="{D3EDB30E-7D65-3F4A-8EF3-8BDD453FC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6047"/>
            <a:stretch>
              <a:fillRect/>
            </a:stretch>
          </p:blipFill>
          <p:spPr bwMode="auto">
            <a:xfrm>
              <a:off x="-7" y="355"/>
              <a:ext cx="518" cy="551"/>
            </a:xfrm>
            <a:prstGeom prst="rect">
              <a:avLst/>
            </a:prstGeom>
            <a:noFill/>
            <a:extLst>
              <a:ext uri="{909E8E84-426E-40DD-AFC4-6F175D3DCCD1}">
                <a14:hiddenFill xmlns:a14="http://schemas.microsoft.com/office/drawing/2010/main">
                  <a:solidFill>
                    <a:srgbClr val="000066"/>
                  </a:solidFill>
                </a14:hiddenFill>
              </a:ext>
            </a:extLst>
          </p:spPr>
        </p:pic>
        <p:pic>
          <p:nvPicPr>
            <p:cNvPr id="98309" name="Picture 5" descr="cholesterol">
              <a:hlinkClick r:id="rId6"/>
              <a:extLst>
                <a:ext uri="{FF2B5EF4-FFF2-40B4-BE49-F238E27FC236}">
                  <a16:creationId xmlns="" xmlns:a16="http://schemas.microsoft.com/office/drawing/2014/main" id="{37943A05-E99D-6844-9231-964F9CB026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17" cy="378"/>
            </a:xfrm>
            <a:prstGeom prst="rect">
              <a:avLst/>
            </a:prstGeom>
            <a:solidFill>
              <a:schemeClr val="accent1"/>
            </a:solidFill>
          </p:spPr>
        </p:pic>
      </p:grpSp>
      <p:sp>
        <p:nvSpPr>
          <p:cNvPr id="98310" name="Rectangle 6">
            <a:extLst>
              <a:ext uri="{FF2B5EF4-FFF2-40B4-BE49-F238E27FC236}">
                <a16:creationId xmlns="" xmlns:a16="http://schemas.microsoft.com/office/drawing/2014/main" id="{0D022F39-0C70-3F4D-918F-47E9BD6637D0}"/>
              </a:ext>
            </a:extLst>
          </p:cNvPr>
          <p:cNvSpPr>
            <a:spLocks noGrp="1" noChangeArrowheads="1"/>
          </p:cNvSpPr>
          <p:nvPr>
            <p:ph type="body" sz="half" idx="1"/>
          </p:nvPr>
        </p:nvSpPr>
        <p:spPr>
          <a:xfrm>
            <a:off x="1828800" y="1600200"/>
            <a:ext cx="4038600" cy="4953000"/>
          </a:xfrm>
          <a:noFill/>
          <a:ln/>
        </p:spPr>
        <p:txBody>
          <a:bodyPr/>
          <a:lstStyle/>
          <a:p>
            <a:pPr lvl="1">
              <a:lnSpc>
                <a:spcPct val="90000"/>
              </a:lnSpc>
              <a:buFontTx/>
              <a:buNone/>
            </a:pPr>
            <a:r>
              <a:rPr lang="en-US" altLang="en-US" b="1" u="sng" dirty="0">
                <a:latin typeface="Times New Roman" panose="02020603050405020304" pitchFamily="18" charset="0"/>
              </a:rPr>
              <a:t>CNS Malformations</a:t>
            </a:r>
          </a:p>
          <a:p>
            <a:pPr>
              <a:lnSpc>
                <a:spcPct val="90000"/>
              </a:lnSpc>
            </a:pPr>
            <a:r>
              <a:rPr lang="en-US" altLang="en-US" sz="2400" dirty="0">
                <a:latin typeface="Times New Roman" panose="02020603050405020304" pitchFamily="18" charset="0"/>
              </a:rPr>
              <a:t>Ventricular enlargement</a:t>
            </a:r>
          </a:p>
          <a:p>
            <a:pPr>
              <a:lnSpc>
                <a:spcPct val="90000"/>
              </a:lnSpc>
            </a:pPr>
            <a:r>
              <a:rPr lang="en-US" altLang="en-US" sz="2400" dirty="0">
                <a:latin typeface="Times New Roman" panose="02020603050405020304" pitchFamily="18" charset="0"/>
              </a:rPr>
              <a:t>Agenesis of the anterior commissure</a:t>
            </a:r>
          </a:p>
          <a:p>
            <a:pPr>
              <a:lnSpc>
                <a:spcPct val="90000"/>
              </a:lnSpc>
            </a:pPr>
            <a:r>
              <a:rPr lang="en-US" altLang="en-US" sz="2400" dirty="0">
                <a:latin typeface="Times New Roman" panose="02020603050405020304" pitchFamily="18" charset="0"/>
              </a:rPr>
              <a:t>Reduction of the cortical plate</a:t>
            </a:r>
          </a:p>
          <a:p>
            <a:pPr>
              <a:lnSpc>
                <a:spcPct val="90000"/>
              </a:lnSpc>
              <a:buFont typeface="Wingdings" pitchFamily="2" charset="2"/>
              <a:buNone/>
            </a:pPr>
            <a:endParaRPr lang="en-US" altLang="en-US" sz="2400" dirty="0">
              <a:latin typeface="Times New Roman" panose="02020603050405020304" pitchFamily="18" charset="0"/>
            </a:endParaRPr>
          </a:p>
          <a:p>
            <a:pPr>
              <a:lnSpc>
                <a:spcPct val="90000"/>
              </a:lnSpc>
            </a:pPr>
            <a:r>
              <a:rPr lang="en-US" altLang="en-US" sz="2400" b="1" u="sng" dirty="0">
                <a:latin typeface="Times New Roman" panose="02020603050405020304" pitchFamily="18" charset="0"/>
              </a:rPr>
              <a:t>Other Malformations</a:t>
            </a:r>
          </a:p>
          <a:p>
            <a:pPr>
              <a:lnSpc>
                <a:spcPct val="90000"/>
              </a:lnSpc>
            </a:pPr>
            <a:r>
              <a:rPr lang="en-US" altLang="en-US" sz="2400" dirty="0">
                <a:latin typeface="Times New Roman" panose="02020603050405020304" pitchFamily="18" charset="0"/>
              </a:rPr>
              <a:t>Lingual and Dental Hypoplasia</a:t>
            </a:r>
          </a:p>
          <a:p>
            <a:pPr>
              <a:lnSpc>
                <a:spcPct val="90000"/>
              </a:lnSpc>
            </a:pPr>
            <a:r>
              <a:rPr lang="en-US" altLang="en-US" sz="2400" dirty="0">
                <a:latin typeface="Times New Roman" panose="02020603050405020304" pitchFamily="18" charset="0"/>
              </a:rPr>
              <a:t>Cardiac Malformations (VSD)</a:t>
            </a:r>
          </a:p>
          <a:p>
            <a:pPr>
              <a:lnSpc>
                <a:spcPct val="90000"/>
              </a:lnSpc>
              <a:buFont typeface="Wingdings" pitchFamily="2" charset="2"/>
              <a:buNone/>
            </a:pPr>
            <a:endParaRPr lang="en-US" altLang="en-US" sz="2400" dirty="0">
              <a:latin typeface="Times New Roman" panose="02020603050405020304" pitchFamily="18" charset="0"/>
            </a:endParaRPr>
          </a:p>
        </p:txBody>
      </p:sp>
      <p:graphicFrame>
        <p:nvGraphicFramePr>
          <p:cNvPr id="98311" name="Object 7">
            <a:extLst>
              <a:ext uri="{FF2B5EF4-FFF2-40B4-BE49-F238E27FC236}">
                <a16:creationId xmlns="" xmlns:a16="http://schemas.microsoft.com/office/drawing/2014/main" id="{B4F45F17-1E2B-D544-A606-AA444F32DF33}"/>
              </a:ext>
            </a:extLst>
          </p:cNvPr>
          <p:cNvGraphicFramePr>
            <a:graphicFrameLocks noGrp="1" noChangeAspect="1"/>
          </p:cNvGraphicFramePr>
          <p:nvPr>
            <p:ph sz="quarter" idx="2"/>
          </p:nvPr>
        </p:nvGraphicFramePr>
        <p:xfrm>
          <a:off x="5943600" y="2438401"/>
          <a:ext cx="2209800" cy="1808163"/>
        </p:xfrm>
        <a:graphic>
          <a:graphicData uri="http://schemas.openxmlformats.org/presentationml/2006/ole">
            <mc:AlternateContent xmlns:mc="http://schemas.openxmlformats.org/markup-compatibility/2006">
              <mc:Choice xmlns:v="urn:schemas-microsoft-com:vml" Requires="v">
                <p:oleObj spid="_x0000_s1028" name="Image" r:id="rId8" imgW="4800600" imgH="2908300" progId="Photoshop.Image.6">
                  <p:embed/>
                </p:oleObj>
              </mc:Choice>
              <mc:Fallback>
                <p:oleObj name="Image" r:id="rId8" imgW="4800600" imgH="2908300" progId="Photoshop.Image.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2438401"/>
                        <a:ext cx="2209800" cy="180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8312" name="Picture 8" descr="Control Antior Com10X">
            <a:extLst>
              <a:ext uri="{FF2B5EF4-FFF2-40B4-BE49-F238E27FC236}">
                <a16:creationId xmlns="" xmlns:a16="http://schemas.microsoft.com/office/drawing/2014/main" id="{2ECC71C3-B22D-444D-B827-A50FABDF92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4224338"/>
            <a:ext cx="2203450" cy="1681162"/>
          </a:xfrm>
          <a:prstGeom prst="rect">
            <a:avLst/>
          </a:prstGeom>
          <a:noFill/>
          <a:extLst>
            <a:ext uri="{909E8E84-426E-40DD-AFC4-6F175D3DCCD1}">
              <a14:hiddenFill xmlns:a14="http://schemas.microsoft.com/office/drawing/2010/main">
                <a:solidFill>
                  <a:srgbClr val="FFFFFF"/>
                </a:solidFill>
              </a14:hiddenFill>
            </a:ext>
          </a:extLst>
        </p:spPr>
      </p:pic>
      <p:pic>
        <p:nvPicPr>
          <p:cNvPr id="98313" name="Picture 9" descr="mutant brain 5XA">
            <a:extLst>
              <a:ext uri="{FF2B5EF4-FFF2-40B4-BE49-F238E27FC236}">
                <a16:creationId xmlns="" xmlns:a16="http://schemas.microsoft.com/office/drawing/2014/main" id="{8026F014-3038-014E-BBDB-992367F0F8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12914"/>
          <a:stretch>
            <a:fillRect/>
          </a:stretch>
        </p:blipFill>
        <p:spPr bwMode="auto">
          <a:xfrm>
            <a:off x="8145463" y="4224338"/>
            <a:ext cx="2203450" cy="1681162"/>
          </a:xfrm>
          <a:prstGeom prst="rect">
            <a:avLst/>
          </a:prstGeom>
          <a:noFill/>
          <a:extLst>
            <a:ext uri="{909E8E84-426E-40DD-AFC4-6F175D3DCCD1}">
              <a14:hiddenFill xmlns:a14="http://schemas.microsoft.com/office/drawing/2010/main">
                <a:solidFill>
                  <a:srgbClr val="FFFFFF"/>
                </a:solidFill>
              </a14:hiddenFill>
            </a:ext>
          </a:extLst>
        </p:spPr>
      </p:pic>
      <p:sp>
        <p:nvSpPr>
          <p:cNvPr id="98314" name="Text Box 10">
            <a:extLst>
              <a:ext uri="{FF2B5EF4-FFF2-40B4-BE49-F238E27FC236}">
                <a16:creationId xmlns="" xmlns:a16="http://schemas.microsoft.com/office/drawing/2014/main" id="{58770180-E971-7F41-BFB9-8C7CFCFA4C7B}"/>
              </a:ext>
            </a:extLst>
          </p:cNvPr>
          <p:cNvSpPr txBox="1">
            <a:spLocks noChangeArrowheads="1"/>
          </p:cNvSpPr>
          <p:nvPr/>
        </p:nvSpPr>
        <p:spPr bwMode="auto">
          <a:xfrm>
            <a:off x="6521450" y="1981201"/>
            <a:ext cx="4383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b="1">
                <a:latin typeface="Times New Roman" panose="02020603050405020304" pitchFamily="18" charset="0"/>
              </a:rPr>
              <a:t>Control	          </a:t>
            </a:r>
            <a:r>
              <a:rPr lang="en-US" altLang="en-US" b="1" i="1">
                <a:latin typeface="Times New Roman" panose="02020603050405020304" pitchFamily="18" charset="0"/>
              </a:rPr>
              <a:t>Dhcr7</a:t>
            </a:r>
            <a:r>
              <a:rPr lang="el-GR" altLang="en-US" b="1" baseline="30000">
                <a:latin typeface="Times New Roman" panose="02020603050405020304" pitchFamily="18" charset="0"/>
              </a:rPr>
              <a:t>Δ</a:t>
            </a:r>
            <a:r>
              <a:rPr lang="en-US" altLang="en-US" b="1" baseline="30000">
                <a:latin typeface="Times New Roman" panose="02020603050405020304" pitchFamily="18" charset="0"/>
              </a:rPr>
              <a:t>3-5/</a:t>
            </a:r>
            <a:r>
              <a:rPr lang="el-GR" altLang="en-US" b="1" baseline="30000">
                <a:latin typeface="Times New Roman" panose="02020603050405020304" pitchFamily="18" charset="0"/>
              </a:rPr>
              <a:t>Δ</a:t>
            </a:r>
            <a:r>
              <a:rPr lang="en-US" altLang="en-US" b="1" baseline="30000">
                <a:latin typeface="Times New Roman" panose="02020603050405020304" pitchFamily="18" charset="0"/>
              </a:rPr>
              <a:t>3-5</a:t>
            </a:r>
            <a:r>
              <a:rPr lang="en-US" altLang="en-US" b="1">
                <a:latin typeface="Times New Roman" panose="02020603050405020304" pitchFamily="18" charset="0"/>
              </a:rPr>
              <a:t>:</a:t>
            </a:r>
            <a:r>
              <a:rPr lang="en-US" altLang="en-US" b="1" i="1">
                <a:latin typeface="Times New Roman" panose="02020603050405020304" pitchFamily="18" charset="0"/>
              </a:rPr>
              <a:t>CYP27</a:t>
            </a:r>
            <a:r>
              <a:rPr lang="en-US" altLang="en-US" b="1">
                <a:latin typeface="Times New Roman" panose="02020603050405020304" pitchFamily="18" charset="0"/>
              </a:rPr>
              <a:t>Tg+      </a:t>
            </a:r>
          </a:p>
        </p:txBody>
      </p:sp>
      <p:graphicFrame>
        <p:nvGraphicFramePr>
          <p:cNvPr id="98315" name="Object 11">
            <a:extLst>
              <a:ext uri="{FF2B5EF4-FFF2-40B4-BE49-F238E27FC236}">
                <a16:creationId xmlns="" xmlns:a16="http://schemas.microsoft.com/office/drawing/2014/main" id="{8CBE1FAD-82E2-A149-AC3B-C33FBB7E44FD}"/>
              </a:ext>
            </a:extLst>
          </p:cNvPr>
          <p:cNvGraphicFramePr>
            <a:graphicFrameLocks noGrp="1" noChangeAspect="1"/>
          </p:cNvGraphicFramePr>
          <p:nvPr>
            <p:ph sz="quarter" idx="3"/>
          </p:nvPr>
        </p:nvGraphicFramePr>
        <p:xfrm>
          <a:off x="8153400" y="2438400"/>
          <a:ext cx="2209800" cy="1785938"/>
        </p:xfrm>
        <a:graphic>
          <a:graphicData uri="http://schemas.openxmlformats.org/presentationml/2006/ole">
            <mc:AlternateContent xmlns:mc="http://schemas.openxmlformats.org/markup-compatibility/2006">
              <mc:Choice xmlns:v="urn:schemas-microsoft-com:vml" Requires="v">
                <p:oleObj spid="_x0000_s1029" name="Image" r:id="rId12" imgW="4546600" imgH="3365500" progId="Photoshop.Image.6">
                  <p:embed/>
                </p:oleObj>
              </mc:Choice>
              <mc:Fallback>
                <p:oleObj name="Image" r:id="rId12" imgW="4546600" imgH="3365500" progId="Photoshop.Image.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2438400"/>
                        <a:ext cx="2209800" cy="178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977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1975791"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dirty="0">
                <a:latin typeface="+mj-lt"/>
                <a:cs typeface="Times New Roman" pitchFamily="18" charset="0"/>
              </a:rPr>
              <a:t>GC/MS analysis: </a:t>
            </a:r>
            <a:r>
              <a:rPr lang="en-US" sz="4000" i="1" dirty="0">
                <a:latin typeface="+mj-lt"/>
                <a:cs typeface="Times New Roman" pitchFamily="18" charset="0"/>
              </a:rPr>
              <a:t>Dhcr7</a:t>
            </a:r>
            <a:r>
              <a:rPr lang="en-US" sz="4000" dirty="0">
                <a:latin typeface="+mj-lt"/>
                <a:cs typeface="Times New Roman" pitchFamily="18" charset="0"/>
              </a:rPr>
              <a:t> ex 4 F2 fish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329848"/>
            <a:ext cx="3520440" cy="277977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7291" y="1185938"/>
            <a:ext cx="2267712" cy="26151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213370"/>
            <a:ext cx="2258568" cy="25877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4688" y="3974858"/>
            <a:ext cx="2258568" cy="25694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9288" y="3993146"/>
            <a:ext cx="2240280" cy="2551176"/>
          </a:xfrm>
          <a:prstGeom prst="rect">
            <a:avLst/>
          </a:prstGeom>
        </p:spPr>
      </p:pic>
      <p:sp>
        <p:nvSpPr>
          <p:cNvPr id="8" name="TextBox 7"/>
          <p:cNvSpPr txBox="1"/>
          <p:nvPr/>
        </p:nvSpPr>
        <p:spPr>
          <a:xfrm>
            <a:off x="6499536" y="4495801"/>
            <a:ext cx="4149919" cy="1323439"/>
          </a:xfrm>
          <a:prstGeom prst="rect">
            <a:avLst/>
          </a:prstGeom>
          <a:noFill/>
        </p:spPr>
        <p:txBody>
          <a:bodyPr wrap="none" rtlCol="0">
            <a:spAutoFit/>
          </a:bodyPr>
          <a:lstStyle/>
          <a:p>
            <a:r>
              <a:rPr lang="en-US" sz="1600" dirty="0">
                <a:cs typeface="Times New Roman" pitchFamily="18" charset="0"/>
              </a:rPr>
              <a:t>5 weeks old fish</a:t>
            </a:r>
          </a:p>
          <a:p>
            <a:r>
              <a:rPr lang="en-US" sz="1600" dirty="0">
                <a:cs typeface="Times New Roman" pitchFamily="18" charset="0"/>
              </a:rPr>
              <a:t>N=5 for brain, N=4 for liver</a:t>
            </a:r>
          </a:p>
          <a:p>
            <a:endParaRPr lang="en-US" sz="1600" dirty="0">
              <a:cs typeface="Times New Roman" pitchFamily="18" charset="0"/>
            </a:endParaRPr>
          </a:p>
          <a:p>
            <a:pPr lvl="0"/>
            <a:r>
              <a:rPr lang="en-US" sz="1600" dirty="0">
                <a:solidFill>
                  <a:srgbClr val="000000"/>
                </a:solidFill>
                <a:cs typeface="Times New Roman" pitchFamily="18" charset="0"/>
              </a:rPr>
              <a:t>c.383_385delins48 (p.Tyr128_Phe478delinsLeu)</a:t>
            </a:r>
          </a:p>
          <a:p>
            <a:endParaRPr lang="en-US" sz="1600" dirty="0">
              <a:cs typeface="Times New Roman" pitchFamily="18" charset="0"/>
            </a:endParaRPr>
          </a:p>
        </p:txBody>
      </p:sp>
    </p:spTree>
    <p:extLst>
      <p:ext uri="{BB962C8B-B14F-4D97-AF65-F5344CB8AC3E}">
        <p14:creationId xmlns:p14="http://schemas.microsoft.com/office/powerpoint/2010/main" val="179721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 xmlns:a16="http://schemas.microsoft.com/office/drawing/2014/main" id="{313667EF-E761-664C-AC21-5B73B2152AB1}"/>
              </a:ext>
            </a:extLst>
          </p:cNvPr>
          <p:cNvSpPr>
            <a:spLocks/>
          </p:cNvSpPr>
          <p:nvPr/>
        </p:nvSpPr>
        <p:spPr bwMode="auto">
          <a:xfrm>
            <a:off x="1976438" y="533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 typeface="Wingdings 2" pitchFamily="2" charset="2"/>
              <a:buNone/>
            </a:pPr>
            <a:r>
              <a:rPr lang="en-US" altLang="en-US" sz="4000">
                <a:solidFill>
                  <a:schemeClr val="tx2"/>
                </a:solidFill>
                <a:latin typeface="Times New Roman" panose="02020603050405020304" pitchFamily="18" charset="0"/>
                <a:cs typeface="Times New Roman" panose="02020603050405020304" pitchFamily="18" charset="0"/>
              </a:rPr>
              <a:t>Growth curves of </a:t>
            </a:r>
            <a:r>
              <a:rPr lang="en-US" altLang="en-US" sz="4000" i="1">
                <a:solidFill>
                  <a:schemeClr val="tx2"/>
                </a:solidFill>
                <a:latin typeface="Times New Roman" panose="02020603050405020304" pitchFamily="18" charset="0"/>
                <a:cs typeface="Times New Roman" panose="02020603050405020304" pitchFamily="18" charset="0"/>
              </a:rPr>
              <a:t>dhcr7</a:t>
            </a:r>
            <a:r>
              <a:rPr lang="en-US" altLang="en-US" sz="4000">
                <a:solidFill>
                  <a:schemeClr val="tx2"/>
                </a:solidFill>
                <a:latin typeface="Times New Roman" panose="02020603050405020304" pitchFamily="18" charset="0"/>
                <a:cs typeface="Times New Roman" panose="02020603050405020304" pitchFamily="18" charset="0"/>
              </a:rPr>
              <a:t>-deficient fish </a:t>
            </a:r>
          </a:p>
        </p:txBody>
      </p:sp>
      <p:sp>
        <p:nvSpPr>
          <p:cNvPr id="19459" name="TextBox 8">
            <a:extLst>
              <a:ext uri="{FF2B5EF4-FFF2-40B4-BE49-F238E27FC236}">
                <a16:creationId xmlns="" xmlns:a16="http://schemas.microsoft.com/office/drawing/2014/main" id="{4427588F-5D9E-7348-98A9-71D2803E61A2}"/>
              </a:ext>
            </a:extLst>
          </p:cNvPr>
          <p:cNvSpPr txBox="1">
            <a:spLocks noChangeArrowheads="1"/>
          </p:cNvSpPr>
          <p:nvPr/>
        </p:nvSpPr>
        <p:spPr bwMode="auto">
          <a:xfrm>
            <a:off x="1776414" y="1306514"/>
            <a:ext cx="474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Times New Roman" panose="02020603050405020304" pitchFamily="18" charset="0"/>
                <a:cs typeface="Times New Roman" panose="02020603050405020304" pitchFamily="18" charset="0"/>
              </a:rPr>
              <a:t>N = 15-50 (progeny of two independent crosses)</a:t>
            </a:r>
          </a:p>
        </p:txBody>
      </p:sp>
      <p:graphicFrame>
        <p:nvGraphicFramePr>
          <p:cNvPr id="14" name="Table 13">
            <a:extLst>
              <a:ext uri="{FF2B5EF4-FFF2-40B4-BE49-F238E27FC236}">
                <a16:creationId xmlns="" xmlns:a16="http://schemas.microsoft.com/office/drawing/2014/main" id="{2A56F8CA-42C2-984C-AEF3-3C713CE6C97E}"/>
              </a:ext>
            </a:extLst>
          </p:cNvPr>
          <p:cNvGraphicFramePr>
            <a:graphicFrameLocks noGrp="1"/>
          </p:cNvGraphicFramePr>
          <p:nvPr>
            <p:extLst/>
          </p:nvPr>
        </p:nvGraphicFramePr>
        <p:xfrm>
          <a:off x="3082638" y="5089525"/>
          <a:ext cx="1422399" cy="846138"/>
        </p:xfrm>
        <a:graphic>
          <a:graphicData uri="http://schemas.openxmlformats.org/drawingml/2006/table">
            <a:tbl>
              <a:tblPr firstRow="1" bandRow="1">
                <a:tableStyleId>{5C22544A-7EE6-4342-B048-85BDC9FD1C3A}</a:tableStyleId>
              </a:tblPr>
              <a:tblGrid>
                <a:gridCol w="474133">
                  <a:extLst>
                    <a:ext uri="{9D8B030D-6E8A-4147-A177-3AD203B41FA5}">
                      <a16:colId xmlns="" xmlns:a16="http://schemas.microsoft.com/office/drawing/2014/main" val="20000"/>
                    </a:ext>
                  </a:extLst>
                </a:gridCol>
                <a:gridCol w="474133">
                  <a:extLst>
                    <a:ext uri="{9D8B030D-6E8A-4147-A177-3AD203B41FA5}">
                      <a16:colId xmlns="" xmlns:a16="http://schemas.microsoft.com/office/drawing/2014/main" val="20001"/>
                    </a:ext>
                  </a:extLst>
                </a:gridCol>
                <a:gridCol w="474133">
                  <a:extLst>
                    <a:ext uri="{9D8B030D-6E8A-4147-A177-3AD203B41FA5}">
                      <a16:colId xmlns="" xmlns:a16="http://schemas.microsoft.com/office/drawing/2014/main" val="20002"/>
                    </a:ext>
                  </a:extLst>
                </a:gridCol>
              </a:tblGrid>
              <a:tr h="282046">
                <a:tc>
                  <a:txBody>
                    <a:bodyPr/>
                    <a:lstStyle/>
                    <a:p>
                      <a:pPr algn="ctr"/>
                      <a:endParaRPr lang="en-US" sz="1200" b="0" dirty="0">
                        <a:solidFill>
                          <a:schemeClr val="tx1"/>
                        </a:solidFill>
                        <a:latin typeface="Times New Roman" panose="02020603050405020304" pitchFamily="18" charset="0"/>
                        <a:cs typeface="Times New Roman" panose="02020603050405020304" pitchFamily="18" charset="0"/>
                      </a:endParaRPr>
                    </a:p>
                  </a:txBody>
                  <a:tcPr marL="91471" marR="91471" marT="45683" marB="4568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Times New Roman" panose="02020603050405020304" pitchFamily="18" charset="0"/>
                          <a:cs typeface="Times New Roman" panose="02020603050405020304" pitchFamily="18" charset="0"/>
                        </a:rPr>
                        <a:t>+</a:t>
                      </a:r>
                    </a:p>
                  </a:txBody>
                  <a:tcPr marL="91471" marR="91471"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latin typeface="Symbol" panose="05050102010706020507" pitchFamily="18" charset="2"/>
                          <a:cs typeface="Times New Roman" panose="02020603050405020304" pitchFamily="18" charset="0"/>
                        </a:rPr>
                        <a:t>D</a:t>
                      </a:r>
                      <a:r>
                        <a:rPr lang="en-US" sz="1200" b="0" dirty="0">
                          <a:solidFill>
                            <a:schemeClr val="tx1"/>
                          </a:solidFill>
                          <a:latin typeface="Times New Roman" panose="02020603050405020304" pitchFamily="18" charset="0"/>
                          <a:cs typeface="Times New Roman" panose="02020603050405020304" pitchFamily="18" charset="0"/>
                        </a:rPr>
                        <a:t>13</a:t>
                      </a:r>
                    </a:p>
                  </a:txBody>
                  <a:tcPr marL="91471" marR="91471"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82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Times New Roman" panose="02020603050405020304" pitchFamily="18" charset="0"/>
                          <a:cs typeface="Times New Roman" panose="02020603050405020304" pitchFamily="18" charset="0"/>
                        </a:rPr>
                        <a:t>+</a:t>
                      </a:r>
                    </a:p>
                  </a:txBody>
                  <a:tcPr marL="91471" marR="91471"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b="0" dirty="0">
                        <a:latin typeface="Times New Roman" panose="02020603050405020304" pitchFamily="18" charset="0"/>
                        <a:cs typeface="Times New Roman" panose="02020603050405020304" pitchFamily="18" charset="0"/>
                      </a:endParaRPr>
                    </a:p>
                  </a:txBody>
                  <a:tcPr marL="91471" marR="91471"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A00DA"/>
                    </a:solidFill>
                  </a:tcPr>
                </a:tc>
                <a:tc>
                  <a:txBody>
                    <a:bodyPr/>
                    <a:lstStyle/>
                    <a:p>
                      <a:endParaRPr lang="en-US" sz="1200" b="0" dirty="0">
                        <a:latin typeface="Times New Roman" panose="02020603050405020304" pitchFamily="18" charset="0"/>
                        <a:cs typeface="Times New Roman" panose="02020603050405020304" pitchFamily="18" charset="0"/>
                      </a:endParaRPr>
                    </a:p>
                  </a:txBody>
                  <a:tcPr marL="91471" marR="91471"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 xmlns:a16="http://schemas.microsoft.com/office/drawing/2014/main" val="10001"/>
                  </a:ext>
                </a:extLst>
              </a:tr>
              <a:tr h="282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Symbol" panose="05050102010706020507" pitchFamily="18" charset="2"/>
                          <a:cs typeface="Times New Roman" panose="02020603050405020304" pitchFamily="18" charset="0"/>
                        </a:rPr>
                        <a:t>D</a:t>
                      </a:r>
                      <a:r>
                        <a:rPr lang="en-US" sz="1200" b="0" dirty="0">
                          <a:solidFill>
                            <a:schemeClr val="tx1"/>
                          </a:solidFill>
                          <a:latin typeface="Times New Roman" panose="02020603050405020304" pitchFamily="18" charset="0"/>
                          <a:cs typeface="Times New Roman" panose="02020603050405020304" pitchFamily="18" charset="0"/>
                        </a:rPr>
                        <a:t>13</a:t>
                      </a:r>
                    </a:p>
                  </a:txBody>
                  <a:tcPr marL="91471" marR="91471"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b="0" dirty="0">
                        <a:latin typeface="Times New Roman" panose="02020603050405020304" pitchFamily="18" charset="0"/>
                        <a:cs typeface="Times New Roman" panose="02020603050405020304" pitchFamily="18" charset="0"/>
                      </a:endParaRPr>
                    </a:p>
                  </a:txBody>
                  <a:tcPr marL="91471" marR="91471"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en-US" sz="1200" b="0" dirty="0">
                        <a:latin typeface="Times New Roman" panose="02020603050405020304" pitchFamily="18" charset="0"/>
                        <a:cs typeface="Times New Roman" panose="02020603050405020304" pitchFamily="18" charset="0"/>
                      </a:endParaRPr>
                    </a:p>
                  </a:txBody>
                  <a:tcPr marL="91471" marR="91471"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07E3"/>
                    </a:solidFill>
                  </a:tcPr>
                </a:tc>
                <a:extLst>
                  <a:ext uri="{0D108BD9-81ED-4DB2-BD59-A6C34878D82A}">
                    <a16:rowId xmlns="" xmlns:a16="http://schemas.microsoft.com/office/drawing/2014/main" val="10002"/>
                  </a:ext>
                </a:extLst>
              </a:tr>
            </a:tbl>
          </a:graphicData>
        </a:graphic>
      </p:graphicFrame>
      <p:sp>
        <p:nvSpPr>
          <p:cNvPr id="19492" name="TextBox 15">
            <a:extLst>
              <a:ext uri="{FF2B5EF4-FFF2-40B4-BE49-F238E27FC236}">
                <a16:creationId xmlns="" xmlns:a16="http://schemas.microsoft.com/office/drawing/2014/main" id="{976E8ABE-D950-BF46-927C-6B86EF06CD17}"/>
              </a:ext>
            </a:extLst>
          </p:cNvPr>
          <p:cNvSpPr txBox="1">
            <a:spLocks noChangeArrowheads="1"/>
          </p:cNvSpPr>
          <p:nvPr/>
        </p:nvSpPr>
        <p:spPr bwMode="auto">
          <a:xfrm>
            <a:off x="3827176" y="475297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19493" name="TextBox 16">
            <a:extLst>
              <a:ext uri="{FF2B5EF4-FFF2-40B4-BE49-F238E27FC236}">
                <a16:creationId xmlns="" xmlns:a16="http://schemas.microsoft.com/office/drawing/2014/main" id="{39578080-0EF4-BD4F-A285-058BD738283B}"/>
              </a:ext>
            </a:extLst>
          </p:cNvPr>
          <p:cNvSpPr txBox="1">
            <a:spLocks noChangeArrowheads="1"/>
          </p:cNvSpPr>
          <p:nvPr/>
        </p:nvSpPr>
        <p:spPr bwMode="auto">
          <a:xfrm>
            <a:off x="2734976" y="5491163"/>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a:t>
            </a:r>
          </a:p>
        </p:txBody>
      </p:sp>
      <p:pic>
        <p:nvPicPr>
          <p:cNvPr id="19496" name="Picture 1">
            <a:extLst>
              <a:ext uri="{FF2B5EF4-FFF2-40B4-BE49-F238E27FC236}">
                <a16:creationId xmlns="" xmlns:a16="http://schemas.microsoft.com/office/drawing/2014/main" id="{E1EC9268-6D13-1B4F-B582-4EFC2726153B}"/>
              </a:ext>
            </a:extLst>
          </p:cNvPr>
          <p:cNvPicPr>
            <a:picLocks noChangeAspect="1"/>
          </p:cNvPicPr>
          <p:nvPr/>
        </p:nvPicPr>
        <p:blipFill>
          <a:blip r:embed="rId3">
            <a:extLst>
              <a:ext uri="{28A0092B-C50C-407E-A947-70E740481C1C}">
                <a14:useLocalDpi xmlns:a14="http://schemas.microsoft.com/office/drawing/2010/main" val="0"/>
              </a:ext>
            </a:extLst>
          </a:blip>
          <a:srcRect l="1678" t="4628" r="33073" b="3555"/>
          <a:stretch>
            <a:fillRect/>
          </a:stretch>
        </p:blipFill>
        <p:spPr bwMode="auto">
          <a:xfrm>
            <a:off x="2070101" y="1771650"/>
            <a:ext cx="345916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TextBox 13">
            <a:extLst>
              <a:ext uri="{FF2B5EF4-FFF2-40B4-BE49-F238E27FC236}">
                <a16:creationId xmlns="" xmlns:a16="http://schemas.microsoft.com/office/drawing/2014/main" id="{AC8B543B-1092-4B42-A4AE-50500D9C3164}"/>
              </a:ext>
            </a:extLst>
          </p:cNvPr>
          <p:cNvSpPr txBox="1">
            <a:spLocks noChangeArrowheads="1"/>
          </p:cNvSpPr>
          <p:nvPr/>
        </p:nvSpPr>
        <p:spPr bwMode="auto">
          <a:xfrm>
            <a:off x="1708151" y="6153150"/>
            <a:ext cx="876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639763" indent="-246063"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indent="-246063"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187450" indent="-20955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1462088" indent="-20955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19192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3764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28336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290888" indent="-20955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Mutant fish smaller than controls from 3 weeks of age</a:t>
            </a:r>
          </a:p>
        </p:txBody>
      </p:sp>
      <p:pic>
        <p:nvPicPr>
          <p:cNvPr id="12" name="Picture 1">
            <a:extLst>
              <a:ext uri="{FF2B5EF4-FFF2-40B4-BE49-F238E27FC236}">
                <a16:creationId xmlns="" xmlns:a16="http://schemas.microsoft.com/office/drawing/2014/main" id="{94E284AE-76C7-4C4B-82C3-528E94090A4D}"/>
              </a:ext>
            </a:extLst>
          </p:cNvPr>
          <p:cNvPicPr>
            <a:picLocks noChangeAspect="1"/>
          </p:cNvPicPr>
          <p:nvPr/>
        </p:nvPicPr>
        <p:blipFill>
          <a:blip r:embed="rId4">
            <a:extLst>
              <a:ext uri="{28A0092B-C50C-407E-A947-70E740481C1C}">
                <a14:useLocalDpi xmlns:a14="http://schemas.microsoft.com/office/drawing/2010/main" val="0"/>
              </a:ext>
            </a:extLst>
          </a:blip>
          <a:srcRect l="2361" t="15894" r="6927" b="34985"/>
          <a:stretch>
            <a:fillRect/>
          </a:stretch>
        </p:blipFill>
        <p:spPr bwMode="auto">
          <a:xfrm>
            <a:off x="7009484" y="3032488"/>
            <a:ext cx="2998117" cy="121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 xmlns:a16="http://schemas.microsoft.com/office/drawing/2014/main" id="{DB6D899F-285D-1A48-8864-17801AA83995}"/>
              </a:ext>
            </a:extLst>
          </p:cNvPr>
          <p:cNvPicPr>
            <a:picLocks noChangeAspect="1"/>
          </p:cNvPicPr>
          <p:nvPr/>
        </p:nvPicPr>
        <p:blipFill>
          <a:blip r:embed="rId5">
            <a:extLst>
              <a:ext uri="{28A0092B-C50C-407E-A947-70E740481C1C}">
                <a14:useLocalDpi xmlns:a14="http://schemas.microsoft.com/office/drawing/2010/main" val="0"/>
              </a:ext>
            </a:extLst>
          </a:blip>
          <a:srcRect l="2779" t="17561" r="13257" b="35727"/>
          <a:stretch>
            <a:fillRect/>
          </a:stretch>
        </p:blipFill>
        <p:spPr bwMode="auto">
          <a:xfrm>
            <a:off x="7237036" y="4407676"/>
            <a:ext cx="2770565" cy="115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0">
            <a:extLst>
              <a:ext uri="{FF2B5EF4-FFF2-40B4-BE49-F238E27FC236}">
                <a16:creationId xmlns="" xmlns:a16="http://schemas.microsoft.com/office/drawing/2014/main" id="{5B012D36-726D-D546-909E-ED2C52F00D56}"/>
              </a:ext>
            </a:extLst>
          </p:cNvPr>
          <p:cNvSpPr txBox="1">
            <a:spLocks noChangeArrowheads="1"/>
          </p:cNvSpPr>
          <p:nvPr/>
        </p:nvSpPr>
        <p:spPr bwMode="auto">
          <a:xfrm>
            <a:off x="6172201" y="4802341"/>
            <a:ext cx="841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200">
                <a:latin typeface="Symbol" pitchFamily="2" charset="2"/>
              </a:rPr>
              <a:t>D</a:t>
            </a:r>
            <a:r>
              <a:rPr lang="en-US" altLang="en-US" sz="1200">
                <a:latin typeface="Arial" panose="020B0604020202020204" pitchFamily="34" charset="0"/>
              </a:rPr>
              <a:t>13/</a:t>
            </a:r>
            <a:r>
              <a:rPr lang="en-US" altLang="en-US" sz="1200">
                <a:latin typeface="Symbol" pitchFamily="2" charset="2"/>
              </a:rPr>
              <a:t>D</a:t>
            </a:r>
            <a:r>
              <a:rPr lang="en-US" altLang="en-US" sz="1200">
                <a:latin typeface="Arial" panose="020B0604020202020204" pitchFamily="34" charset="0"/>
              </a:rPr>
              <a:t>13</a:t>
            </a:r>
          </a:p>
          <a:p>
            <a:pPr eaLnBrk="1" hangingPunct="1">
              <a:spcBef>
                <a:spcPct val="0"/>
              </a:spcBef>
              <a:buClrTx/>
              <a:buSzTx/>
              <a:buFontTx/>
              <a:buNone/>
            </a:pPr>
            <a:r>
              <a:rPr lang="en-US" altLang="en-US" sz="1200">
                <a:latin typeface="Arial" panose="020B0604020202020204" pitchFamily="34" charset="0"/>
              </a:rPr>
              <a:t>(19.5mm)</a:t>
            </a:r>
          </a:p>
        </p:txBody>
      </p:sp>
      <p:sp>
        <p:nvSpPr>
          <p:cNvPr id="17" name="TextBox 11">
            <a:extLst>
              <a:ext uri="{FF2B5EF4-FFF2-40B4-BE49-F238E27FC236}">
                <a16:creationId xmlns="" xmlns:a16="http://schemas.microsoft.com/office/drawing/2014/main" id="{2D895F41-938C-2A4A-A585-787A36FECA61}"/>
              </a:ext>
            </a:extLst>
          </p:cNvPr>
          <p:cNvSpPr txBox="1">
            <a:spLocks noChangeArrowheads="1"/>
          </p:cNvSpPr>
          <p:nvPr/>
        </p:nvSpPr>
        <p:spPr bwMode="auto">
          <a:xfrm>
            <a:off x="6177303" y="3489689"/>
            <a:ext cx="841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200" dirty="0">
                <a:latin typeface="Arial" panose="020B0604020202020204" pitchFamily="34" charset="0"/>
              </a:rPr>
              <a:t>+/</a:t>
            </a:r>
            <a:r>
              <a:rPr lang="en-US" altLang="en-US" sz="1200" dirty="0">
                <a:latin typeface="Symbol" pitchFamily="2" charset="2"/>
              </a:rPr>
              <a:t>D</a:t>
            </a:r>
            <a:r>
              <a:rPr lang="en-US" altLang="en-US" sz="1200" dirty="0">
                <a:latin typeface="Arial" panose="020B0604020202020204" pitchFamily="34" charset="0"/>
              </a:rPr>
              <a:t>13</a:t>
            </a:r>
          </a:p>
          <a:p>
            <a:pPr eaLnBrk="1" hangingPunct="1">
              <a:spcBef>
                <a:spcPct val="0"/>
              </a:spcBef>
              <a:buClrTx/>
              <a:buSzTx/>
              <a:buFontTx/>
              <a:buNone/>
            </a:pPr>
            <a:r>
              <a:rPr lang="en-US" altLang="en-US" sz="1200" dirty="0">
                <a:latin typeface="Arial" panose="020B0604020202020204" pitchFamily="34" charset="0"/>
              </a:rPr>
              <a:t>(21.5mm)</a:t>
            </a:r>
          </a:p>
        </p:txBody>
      </p:sp>
      <p:pic>
        <p:nvPicPr>
          <p:cNvPr id="18" name="Picture 1">
            <a:extLst>
              <a:ext uri="{FF2B5EF4-FFF2-40B4-BE49-F238E27FC236}">
                <a16:creationId xmlns="" xmlns:a16="http://schemas.microsoft.com/office/drawing/2014/main" id="{77809261-AE20-A04E-A53B-59407DFE86AB}"/>
              </a:ext>
            </a:extLst>
          </p:cNvPr>
          <p:cNvPicPr>
            <a:picLocks noChangeAspect="1"/>
          </p:cNvPicPr>
          <p:nvPr/>
        </p:nvPicPr>
        <p:blipFill>
          <a:blip r:embed="rId4">
            <a:extLst>
              <a:ext uri="{28A0092B-C50C-407E-A947-70E740481C1C}">
                <a14:useLocalDpi xmlns:a14="http://schemas.microsoft.com/office/drawing/2010/main" val="0"/>
              </a:ext>
            </a:extLst>
          </a:blip>
          <a:srcRect l="2361" t="15894" r="6927" b="34985"/>
          <a:stretch>
            <a:fillRect/>
          </a:stretch>
        </p:blipFill>
        <p:spPr bwMode="auto">
          <a:xfrm>
            <a:off x="7010401" y="1752600"/>
            <a:ext cx="2998117" cy="121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1">
            <a:extLst>
              <a:ext uri="{FF2B5EF4-FFF2-40B4-BE49-F238E27FC236}">
                <a16:creationId xmlns="" xmlns:a16="http://schemas.microsoft.com/office/drawing/2014/main" id="{E4199B4C-3A3B-1B4B-9087-9F8557DBB22C}"/>
              </a:ext>
            </a:extLst>
          </p:cNvPr>
          <p:cNvSpPr txBox="1">
            <a:spLocks noChangeArrowheads="1"/>
          </p:cNvSpPr>
          <p:nvPr/>
        </p:nvSpPr>
        <p:spPr bwMode="auto">
          <a:xfrm>
            <a:off x="6172201" y="2133601"/>
            <a:ext cx="841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200" dirty="0">
                <a:latin typeface="Arial" panose="020B0604020202020204" pitchFamily="34" charset="0"/>
              </a:rPr>
              <a:t>+/+</a:t>
            </a:r>
          </a:p>
          <a:p>
            <a:pPr eaLnBrk="1" hangingPunct="1">
              <a:spcBef>
                <a:spcPct val="0"/>
              </a:spcBef>
              <a:buClrTx/>
              <a:buSzTx/>
              <a:buFontTx/>
              <a:buNone/>
            </a:pPr>
            <a:r>
              <a:rPr lang="en-US" altLang="en-US" sz="1200" dirty="0">
                <a:latin typeface="Arial" panose="020B0604020202020204" pitchFamily="34" charset="0"/>
              </a:rPr>
              <a:t>(21.8mm)</a:t>
            </a:r>
          </a:p>
        </p:txBody>
      </p:sp>
    </p:spTree>
    <p:custDataLst>
      <p:tags r:id="rId1"/>
    </p:custDataLst>
    <p:extLst>
      <p:ext uri="{BB962C8B-B14F-4D97-AF65-F5344CB8AC3E}">
        <p14:creationId xmlns:p14="http://schemas.microsoft.com/office/powerpoint/2010/main" val="1509898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18C3B304-A43E-8F41-B858-B4BAE5067B3C}"/>
              </a:ext>
            </a:extLst>
          </p:cNvPr>
          <p:cNvSpPr>
            <a:spLocks/>
          </p:cNvSpPr>
          <p:nvPr/>
        </p:nvSpPr>
        <p:spPr bwMode="auto">
          <a:xfrm>
            <a:off x="1976438" y="346362"/>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algn="ctr" eaLnBrk="1" hangingPunct="1">
              <a:spcBef>
                <a:spcPct val="0"/>
              </a:spcBef>
              <a:buClrTx/>
              <a:buSzTx/>
              <a:buFont typeface="Wingdings 2" pitchFamily="2" charset="2"/>
              <a:buNone/>
            </a:pPr>
            <a:r>
              <a:rPr lang="en-US" altLang="en-US" sz="4000" dirty="0">
                <a:latin typeface="+mj-lt"/>
                <a:cs typeface="Times New Roman" panose="02020603050405020304" pitchFamily="18" charset="0"/>
              </a:rPr>
              <a:t>Survival of </a:t>
            </a:r>
            <a:r>
              <a:rPr lang="en-US" altLang="en-US" sz="4000" i="1" dirty="0">
                <a:latin typeface="+mj-lt"/>
                <a:cs typeface="Times New Roman" panose="02020603050405020304" pitchFamily="18" charset="0"/>
              </a:rPr>
              <a:t>dhcr7</a:t>
            </a:r>
            <a:r>
              <a:rPr lang="en-US" altLang="en-US" sz="4000" dirty="0">
                <a:latin typeface="+mj-lt"/>
                <a:cs typeface="Times New Roman" panose="02020603050405020304" pitchFamily="18" charset="0"/>
              </a:rPr>
              <a:t>-deficient fish</a:t>
            </a:r>
          </a:p>
        </p:txBody>
      </p:sp>
      <p:sp>
        <p:nvSpPr>
          <p:cNvPr id="17411" name="TextBox 5">
            <a:extLst>
              <a:ext uri="{FF2B5EF4-FFF2-40B4-BE49-F238E27FC236}">
                <a16:creationId xmlns="" xmlns:a16="http://schemas.microsoft.com/office/drawing/2014/main" id="{A89FDEC5-5245-8442-BA78-037C8672C586}"/>
              </a:ext>
            </a:extLst>
          </p:cNvPr>
          <p:cNvSpPr txBox="1">
            <a:spLocks noChangeArrowheads="1"/>
          </p:cNvSpPr>
          <p:nvPr/>
        </p:nvSpPr>
        <p:spPr bwMode="auto">
          <a:xfrm>
            <a:off x="1820864" y="5730876"/>
            <a:ext cx="8542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Mutant fish are dying prematurely </a:t>
            </a:r>
          </a:p>
          <a:p>
            <a:pPr eaLnBrk="1" hangingPunct="1">
              <a:spcBef>
                <a:spcPct val="0"/>
              </a:spcBef>
              <a:buClrTx/>
              <a:buSzTx/>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Large variability in survival (1-year-old fish still alive)</a:t>
            </a:r>
          </a:p>
        </p:txBody>
      </p:sp>
      <p:pic>
        <p:nvPicPr>
          <p:cNvPr id="17412" name="Picture 1">
            <a:extLst>
              <a:ext uri="{FF2B5EF4-FFF2-40B4-BE49-F238E27FC236}">
                <a16:creationId xmlns="" xmlns:a16="http://schemas.microsoft.com/office/drawing/2014/main" id="{A11DA691-9248-894C-A0B9-5A2C4862E549}"/>
              </a:ext>
            </a:extLst>
          </p:cNvPr>
          <p:cNvPicPr>
            <a:picLocks noChangeAspect="1"/>
          </p:cNvPicPr>
          <p:nvPr/>
        </p:nvPicPr>
        <p:blipFill>
          <a:blip r:embed="rId2">
            <a:extLst>
              <a:ext uri="{28A0092B-C50C-407E-A947-70E740481C1C}">
                <a14:useLocalDpi xmlns:a14="http://schemas.microsoft.com/office/drawing/2010/main" val="0"/>
              </a:ext>
            </a:extLst>
          </a:blip>
          <a:srcRect l="3004" t="12682" r="13722" b="23064"/>
          <a:stretch>
            <a:fillRect/>
          </a:stretch>
        </p:blipFill>
        <p:spPr bwMode="auto">
          <a:xfrm>
            <a:off x="1981200" y="1866901"/>
            <a:ext cx="37211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a:extLst>
              <a:ext uri="{FF2B5EF4-FFF2-40B4-BE49-F238E27FC236}">
                <a16:creationId xmlns="" xmlns:a16="http://schemas.microsoft.com/office/drawing/2014/main" id="{A9B1E703-5D54-834D-AA19-AE2A1E51F061}"/>
              </a:ext>
            </a:extLst>
          </p:cNvPr>
          <p:cNvPicPr>
            <a:picLocks noChangeAspect="1"/>
          </p:cNvPicPr>
          <p:nvPr/>
        </p:nvPicPr>
        <p:blipFill>
          <a:blip r:embed="rId3">
            <a:extLst>
              <a:ext uri="{28A0092B-C50C-407E-A947-70E740481C1C}">
                <a14:useLocalDpi xmlns:a14="http://schemas.microsoft.com/office/drawing/2010/main" val="0"/>
              </a:ext>
            </a:extLst>
          </a:blip>
          <a:srcRect l="3340" t="12045" r="17773" b="23753"/>
          <a:stretch>
            <a:fillRect/>
          </a:stretch>
        </p:blipFill>
        <p:spPr bwMode="auto">
          <a:xfrm>
            <a:off x="6477000" y="1866901"/>
            <a:ext cx="35052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 xmlns:a16="http://schemas.microsoft.com/office/drawing/2014/main" id="{E60B958F-47E9-CF42-BA74-E91D0CE6D769}"/>
              </a:ext>
            </a:extLst>
          </p:cNvPr>
          <p:cNvGraphicFramePr>
            <a:graphicFrameLocks noGrp="1"/>
          </p:cNvGraphicFramePr>
          <p:nvPr/>
        </p:nvGraphicFramePr>
        <p:xfrm>
          <a:off x="2011364" y="4792663"/>
          <a:ext cx="1570037" cy="846138"/>
        </p:xfrm>
        <a:graphic>
          <a:graphicData uri="http://schemas.openxmlformats.org/drawingml/2006/table">
            <a:tbl>
              <a:tblPr/>
              <a:tblGrid>
                <a:gridCol w="474662">
                  <a:extLst>
                    <a:ext uri="{9D8B030D-6E8A-4147-A177-3AD203B41FA5}">
                      <a16:colId xmlns="" xmlns:a16="http://schemas.microsoft.com/office/drawing/2014/main" val="20000"/>
                    </a:ext>
                  </a:extLst>
                </a:gridCol>
                <a:gridCol w="561975">
                  <a:extLst>
                    <a:ext uri="{9D8B030D-6E8A-4147-A177-3AD203B41FA5}">
                      <a16:colId xmlns="" xmlns:a16="http://schemas.microsoft.com/office/drawing/2014/main" val="20001"/>
                    </a:ext>
                  </a:extLst>
                </a:gridCol>
                <a:gridCol w="533400">
                  <a:extLst>
                    <a:ext uri="{9D8B030D-6E8A-4147-A177-3AD203B41FA5}">
                      <a16:colId xmlns="" xmlns:a16="http://schemas.microsoft.com/office/drawing/2014/main" val="20002"/>
                    </a:ext>
                  </a:extLst>
                </a:gridCol>
              </a:tblGrid>
              <a:tr h="282575">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txBody>
                  <a:tcPr marL="91471" marR="91471" marT="45683" marB="45683"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Symbol" pitchFamily="18" charset="2"/>
                          <a:ea typeface="ＭＳ Ｐゴシック" pitchFamily="34" charset="-128"/>
                          <a:cs typeface="Times New Roman" pitchFamily="18" charset="0"/>
                        </a:rPr>
                        <a:t>D</a:t>
                      </a:r>
                      <a:r>
                        <a:rPr kumimoji="0" lang="en-US"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13</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280988">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Times New Roman" pitchFamily="18" charset="0"/>
                          <a:ea typeface="ＭＳ Ｐゴシック" pitchFamily="34" charset="-128"/>
                          <a:cs typeface="Times New Roman" pitchFamily="18" charset="0"/>
                        </a:rPr>
                        <a:t>N=22</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A00D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2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endParaRP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A839"/>
                    </a:solidFill>
                  </a:tcPr>
                </a:tc>
                <a:extLst>
                  <a:ext uri="{0D108BD9-81ED-4DB2-BD59-A6C34878D82A}">
                    <a16:rowId xmlns="" xmlns:a16="http://schemas.microsoft.com/office/drawing/2014/main" val="10001"/>
                  </a:ext>
                </a:extLst>
              </a:tr>
              <a:tr h="282575">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Symbol" pitchFamily="18" charset="2"/>
                          <a:ea typeface="ＭＳ Ｐゴシック" pitchFamily="34" charset="-128"/>
                          <a:cs typeface="Times New Roman" pitchFamily="18" charset="0"/>
                        </a:rPr>
                        <a:t>D</a:t>
                      </a:r>
                      <a:r>
                        <a:rPr kumimoji="0" lang="en-US"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13</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N=26</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A839"/>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N=23</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07E3"/>
                    </a:solidFill>
                  </a:tcPr>
                </a:tc>
                <a:extLst>
                  <a:ext uri="{0D108BD9-81ED-4DB2-BD59-A6C34878D82A}">
                    <a16:rowId xmlns="" xmlns:a16="http://schemas.microsoft.com/office/drawing/2014/main" val="10002"/>
                  </a:ext>
                </a:extLst>
              </a:tr>
            </a:tbl>
          </a:graphicData>
        </a:graphic>
      </p:graphicFrame>
      <p:sp>
        <p:nvSpPr>
          <p:cNvPr id="17432" name="TextBox 15">
            <a:extLst>
              <a:ext uri="{FF2B5EF4-FFF2-40B4-BE49-F238E27FC236}">
                <a16:creationId xmlns="" xmlns:a16="http://schemas.microsoft.com/office/drawing/2014/main" id="{2AE1B71C-1AF9-5345-8F43-A2CAE1595796}"/>
              </a:ext>
            </a:extLst>
          </p:cNvPr>
          <p:cNvSpPr txBox="1">
            <a:spLocks noChangeArrowheads="1"/>
          </p:cNvSpPr>
          <p:nvPr/>
        </p:nvSpPr>
        <p:spPr bwMode="auto">
          <a:xfrm>
            <a:off x="2755900" y="44561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17433" name="TextBox 16">
            <a:extLst>
              <a:ext uri="{FF2B5EF4-FFF2-40B4-BE49-F238E27FC236}">
                <a16:creationId xmlns="" xmlns:a16="http://schemas.microsoft.com/office/drawing/2014/main" id="{F7B0D9E0-9679-BC4A-8F68-1CDA48F8C495}"/>
              </a:ext>
            </a:extLst>
          </p:cNvPr>
          <p:cNvSpPr txBox="1">
            <a:spLocks noChangeArrowheads="1"/>
          </p:cNvSpPr>
          <p:nvPr/>
        </p:nvSpPr>
        <p:spPr bwMode="auto">
          <a:xfrm>
            <a:off x="1663700" y="5194301"/>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a:t>
            </a:r>
          </a:p>
        </p:txBody>
      </p:sp>
      <p:graphicFrame>
        <p:nvGraphicFramePr>
          <p:cNvPr id="18481" name="Group 49">
            <a:extLst>
              <a:ext uri="{FF2B5EF4-FFF2-40B4-BE49-F238E27FC236}">
                <a16:creationId xmlns="" xmlns:a16="http://schemas.microsoft.com/office/drawing/2014/main" id="{848E0FA7-9A3D-E741-B7E4-5AE425F5FC88}"/>
              </a:ext>
            </a:extLst>
          </p:cNvPr>
          <p:cNvGraphicFramePr>
            <a:graphicFrameLocks noGrp="1"/>
          </p:cNvGraphicFramePr>
          <p:nvPr/>
        </p:nvGraphicFramePr>
        <p:xfrm>
          <a:off x="8763000" y="4792664"/>
          <a:ext cx="1600200" cy="847725"/>
        </p:xfrm>
        <a:graphic>
          <a:graphicData uri="http://schemas.openxmlformats.org/drawingml/2006/table">
            <a:tbl>
              <a:tblPr/>
              <a:tblGrid>
                <a:gridCol w="457200">
                  <a:extLst>
                    <a:ext uri="{9D8B030D-6E8A-4147-A177-3AD203B41FA5}">
                      <a16:colId xmlns="" xmlns:a16="http://schemas.microsoft.com/office/drawing/2014/main" val="20000"/>
                    </a:ext>
                  </a:extLst>
                </a:gridCol>
                <a:gridCol w="592138">
                  <a:extLst>
                    <a:ext uri="{9D8B030D-6E8A-4147-A177-3AD203B41FA5}">
                      <a16:colId xmlns="" xmlns:a16="http://schemas.microsoft.com/office/drawing/2014/main" val="20001"/>
                    </a:ext>
                  </a:extLst>
                </a:gridCol>
                <a:gridCol w="550862">
                  <a:extLst>
                    <a:ext uri="{9D8B030D-6E8A-4147-A177-3AD203B41FA5}">
                      <a16:colId xmlns="" xmlns:a16="http://schemas.microsoft.com/office/drawing/2014/main" val="20002"/>
                    </a:ext>
                  </a:extLst>
                </a:gridCol>
              </a:tblGrid>
              <a:tr h="282575">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endParaRPr>
                    </a:p>
                  </a:txBody>
                  <a:tcPr marL="91471" marR="91471" marT="45683" marB="45683"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Symbol" pitchFamily="18" charset="2"/>
                          <a:ea typeface="ＭＳ Ｐゴシック" pitchFamily="34" charset="-128"/>
                          <a:cs typeface="Times New Roman" pitchFamily="18" charset="0"/>
                        </a:rPr>
                        <a:t>D</a:t>
                      </a:r>
                      <a:r>
                        <a:rPr kumimoji="0" lang="en-US"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14</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282575">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bg1"/>
                          </a:solidFill>
                          <a:effectLst/>
                          <a:latin typeface="Times New Roman" pitchFamily="18" charset="0"/>
                          <a:ea typeface="ＭＳ Ｐゴシック" pitchFamily="34" charset="-128"/>
                          <a:cs typeface="Times New Roman" pitchFamily="18" charset="0"/>
                        </a:rPr>
                        <a:t>N=29</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A00D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200" b="0"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endParaRP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A839"/>
                    </a:solidFill>
                  </a:tcPr>
                </a:tc>
                <a:extLst>
                  <a:ext uri="{0D108BD9-81ED-4DB2-BD59-A6C34878D82A}">
                    <a16:rowId xmlns="" xmlns:a16="http://schemas.microsoft.com/office/drawing/2014/main" val="10001"/>
                  </a:ext>
                </a:extLst>
              </a:tr>
              <a:tr h="282575">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Symbol" pitchFamily="18" charset="2"/>
                          <a:ea typeface="ＭＳ Ｐゴシック" pitchFamily="34" charset="-128"/>
                          <a:cs typeface="Times New Roman" pitchFamily="18" charset="0"/>
                        </a:rPr>
                        <a:t>D</a:t>
                      </a:r>
                      <a:r>
                        <a:rPr kumimoji="0" lang="en-US" altLang="en-US" sz="1200" b="0"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14</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N=56</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A839"/>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Georgia" pitchFamily="18" charset="0"/>
                          <a:ea typeface="ＭＳ Ｐゴシック" pitchFamily="34" charset="-128"/>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Georgia" pitchFamily="18" charset="0"/>
                          <a:ea typeface="ＭＳ Ｐゴシック" pitchFamily="34" charset="-128"/>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Georgia" pitchFamily="18" charset="0"/>
                          <a:ea typeface="ＭＳ Ｐゴシック" pitchFamily="34" charset="-128"/>
                        </a:defRPr>
                      </a:lvl3pPr>
                      <a:lvl4pPr marL="1600200" indent="-228600" eaLnBrk="0" hangingPunct="0">
                        <a:spcBef>
                          <a:spcPct val="20000"/>
                        </a:spcBef>
                        <a:buClr>
                          <a:srgbClr val="0BD0D9"/>
                        </a:buClr>
                        <a:buSzPct val="65000"/>
                        <a:buFont typeface="Wingdings 2" pitchFamily="18" charset="2"/>
                        <a:defRPr>
                          <a:solidFill>
                            <a:schemeClr val="tx1"/>
                          </a:solidFill>
                          <a:latin typeface="Georgia" pitchFamily="18" charset="0"/>
                          <a:ea typeface="ＭＳ Ｐゴシック" pitchFamily="34" charset="-128"/>
                        </a:defRPr>
                      </a:lvl4pPr>
                      <a:lvl5pPr marL="2057400" indent="-228600" eaLnBrk="0" hangingPunct="0">
                        <a:spcBef>
                          <a:spcPct val="20000"/>
                        </a:spcBef>
                        <a:buClr>
                          <a:srgbClr val="10CF9B"/>
                        </a:buClr>
                        <a:buSzPct val="65000"/>
                        <a:buFont typeface="Wingdings 2" pitchFamily="18" charset="2"/>
                        <a:defRPr>
                          <a:solidFill>
                            <a:schemeClr val="tx1"/>
                          </a:solidFill>
                          <a:latin typeface="Georgia" pitchFamily="18" charset="0"/>
                          <a:ea typeface="ＭＳ Ｐゴシック" pitchFamily="34" charset="-128"/>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Georgia" pitchFamily="18"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Times New Roman" pitchFamily="18" charset="0"/>
                          <a:ea typeface="ＭＳ Ｐゴシック" pitchFamily="34" charset="-128"/>
                          <a:cs typeface="Times New Roman" pitchFamily="18" charset="0"/>
                        </a:rPr>
                        <a:t>N=39</a:t>
                      </a:r>
                    </a:p>
                  </a:txBody>
                  <a:tcPr marL="91471" marR="91471"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D07E3"/>
                    </a:solidFill>
                  </a:tcPr>
                </a:tc>
                <a:extLst>
                  <a:ext uri="{0D108BD9-81ED-4DB2-BD59-A6C34878D82A}">
                    <a16:rowId xmlns="" xmlns:a16="http://schemas.microsoft.com/office/drawing/2014/main" val="10002"/>
                  </a:ext>
                </a:extLst>
              </a:tr>
            </a:tbl>
          </a:graphicData>
        </a:graphic>
      </p:graphicFrame>
      <p:sp>
        <p:nvSpPr>
          <p:cNvPr id="17452" name="TextBox 15">
            <a:extLst>
              <a:ext uri="{FF2B5EF4-FFF2-40B4-BE49-F238E27FC236}">
                <a16:creationId xmlns="" xmlns:a16="http://schemas.microsoft.com/office/drawing/2014/main" id="{55567734-A696-BA40-8C7C-DD6891052273}"/>
              </a:ext>
            </a:extLst>
          </p:cNvPr>
          <p:cNvSpPr txBox="1">
            <a:spLocks noChangeArrowheads="1"/>
          </p:cNvSpPr>
          <p:nvPr/>
        </p:nvSpPr>
        <p:spPr bwMode="auto">
          <a:xfrm>
            <a:off x="9609139" y="4456114"/>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17453" name="TextBox 16">
            <a:extLst>
              <a:ext uri="{FF2B5EF4-FFF2-40B4-BE49-F238E27FC236}">
                <a16:creationId xmlns="" xmlns:a16="http://schemas.microsoft.com/office/drawing/2014/main" id="{CDD666AC-F48E-3B4A-926D-AD8ED6AAD8FE}"/>
              </a:ext>
            </a:extLst>
          </p:cNvPr>
          <p:cNvSpPr txBox="1">
            <a:spLocks noChangeArrowheads="1"/>
          </p:cNvSpPr>
          <p:nvPr/>
        </p:nvSpPr>
        <p:spPr bwMode="auto">
          <a:xfrm>
            <a:off x="8305801" y="519430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1800">
                <a:latin typeface="Arial" panose="020B0604020202020204" pitchFamily="34" charset="0"/>
              </a:rPr>
              <a:t>♂</a:t>
            </a:r>
          </a:p>
        </p:txBody>
      </p:sp>
      <p:sp>
        <p:nvSpPr>
          <p:cNvPr id="17454" name="TextBox 3">
            <a:extLst>
              <a:ext uri="{FF2B5EF4-FFF2-40B4-BE49-F238E27FC236}">
                <a16:creationId xmlns="" xmlns:a16="http://schemas.microsoft.com/office/drawing/2014/main" id="{82DDACAF-8BF2-B84C-B137-A561F61A9073}"/>
              </a:ext>
            </a:extLst>
          </p:cNvPr>
          <p:cNvSpPr txBox="1">
            <a:spLocks noChangeArrowheads="1"/>
          </p:cNvSpPr>
          <p:nvPr/>
        </p:nvSpPr>
        <p:spPr bwMode="auto">
          <a:xfrm>
            <a:off x="3048001" y="1460501"/>
            <a:ext cx="2251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2400" i="1">
                <a:latin typeface="Times New Roman" panose="02020603050405020304" pitchFamily="18" charset="0"/>
                <a:cs typeface="Times New Roman" panose="02020603050405020304" pitchFamily="18" charset="0"/>
              </a:rPr>
              <a:t>dhcr7</a:t>
            </a:r>
            <a:r>
              <a:rPr lang="en-US" altLang="en-US" sz="2400">
                <a:latin typeface="Times New Roman" panose="02020603050405020304" pitchFamily="18" charset="0"/>
                <a:cs typeface="Times New Roman" panose="02020603050405020304" pitchFamily="18" charset="0"/>
              </a:rPr>
              <a:t> </a:t>
            </a:r>
            <a:r>
              <a:rPr lang="en-US" altLang="en-US" sz="2400">
                <a:latin typeface="Symbol" pitchFamily="2" charset="2"/>
                <a:cs typeface="Times New Roman" panose="02020603050405020304" pitchFamily="18" charset="0"/>
              </a:rPr>
              <a:t>D</a:t>
            </a:r>
            <a:r>
              <a:rPr lang="en-US" altLang="en-US" sz="2400">
                <a:latin typeface="Times New Roman" panose="02020603050405020304" pitchFamily="18" charset="0"/>
                <a:cs typeface="Times New Roman" panose="02020603050405020304" pitchFamily="18" charset="0"/>
              </a:rPr>
              <a:t>13 allele</a:t>
            </a:r>
          </a:p>
        </p:txBody>
      </p:sp>
      <p:sp>
        <p:nvSpPr>
          <p:cNvPr id="17455" name="TextBox 13">
            <a:extLst>
              <a:ext uri="{FF2B5EF4-FFF2-40B4-BE49-F238E27FC236}">
                <a16:creationId xmlns="" xmlns:a16="http://schemas.microsoft.com/office/drawing/2014/main" id="{E8967221-24D4-9F46-92CC-EAFFAF8B8DA6}"/>
              </a:ext>
            </a:extLst>
          </p:cNvPr>
          <p:cNvSpPr txBox="1">
            <a:spLocks noChangeArrowheads="1"/>
          </p:cNvSpPr>
          <p:nvPr/>
        </p:nvSpPr>
        <p:spPr bwMode="auto">
          <a:xfrm>
            <a:off x="7467600" y="1460501"/>
            <a:ext cx="2216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2" charset="2"/>
              <a:buChar char=""/>
              <a:defRPr sz="2600">
                <a:solidFill>
                  <a:schemeClr val="tx1"/>
                </a:solidFill>
                <a:latin typeface="Georgia" panose="02040502050405020303" pitchFamily="18" charset="0"/>
                <a:ea typeface="ＭＳ Ｐゴシック" panose="020B0600070205080204" pitchFamily="34" charset="-128"/>
              </a:defRPr>
            </a:lvl1pPr>
            <a:lvl2pPr marL="742950" indent="-285750" eaLnBrk="0" hangingPunct="0">
              <a:spcBef>
                <a:spcPct val="20000"/>
              </a:spcBef>
              <a:buClr>
                <a:schemeClr val="accent1"/>
              </a:buClr>
              <a:buSzPct val="85000"/>
              <a:buFont typeface="Wingdings 2" pitchFamily="2" charset="2"/>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eaLnBrk="0" hangingPunct="0">
              <a:spcBef>
                <a:spcPct val="20000"/>
              </a:spcBef>
              <a:buClr>
                <a:schemeClr val="accent2"/>
              </a:buClr>
              <a:buSzPct val="70000"/>
              <a:buFont typeface="Wingdings 2" pitchFamily="2" charset="2"/>
              <a:buChar char=""/>
              <a:defRPr sz="2100">
                <a:solidFill>
                  <a:schemeClr val="tx1"/>
                </a:solidFill>
                <a:latin typeface="Georgia" panose="02040502050405020303" pitchFamily="18" charset="0"/>
                <a:ea typeface="ＭＳ Ｐゴシック" panose="020B0600070205080204" pitchFamily="34" charset="-128"/>
              </a:defRPr>
            </a:lvl3pPr>
            <a:lvl4pPr marL="1600200" indent="-228600" eaLnBrk="0" hangingPunct="0">
              <a:spcBef>
                <a:spcPct val="20000"/>
              </a:spcBef>
              <a:buClr>
                <a:srgbClr val="0BD0D9"/>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4pPr>
            <a:lvl5pPr marL="2057400" indent="-228600" eaLnBrk="0" hangingPunct="0">
              <a:spcBef>
                <a:spcPct val="20000"/>
              </a:spcBef>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itchFamily="2" charset="2"/>
              <a:buChar char=""/>
              <a:defRPr sz="2000">
                <a:solidFill>
                  <a:schemeClr val="tx1"/>
                </a:solidFill>
                <a:latin typeface="Georgia" panose="02040502050405020303" pitchFamily="18" charset="0"/>
                <a:ea typeface="ＭＳ Ｐゴシック" panose="020B0600070205080204" pitchFamily="34" charset="-128"/>
              </a:defRPr>
            </a:lvl9pPr>
          </a:lstStyle>
          <a:p>
            <a:pPr eaLnBrk="1" hangingPunct="1">
              <a:spcBef>
                <a:spcPct val="0"/>
              </a:spcBef>
              <a:buClrTx/>
              <a:buSzTx/>
              <a:buFontTx/>
              <a:buNone/>
            </a:pPr>
            <a:r>
              <a:rPr lang="en-US" altLang="en-US" sz="2400" i="1">
                <a:latin typeface="Times New Roman" panose="02020603050405020304" pitchFamily="18" charset="0"/>
                <a:cs typeface="Times New Roman" panose="02020603050405020304" pitchFamily="18" charset="0"/>
              </a:rPr>
              <a:t>dhcr7</a:t>
            </a:r>
            <a:r>
              <a:rPr lang="en-US" altLang="en-US" sz="2400">
                <a:latin typeface="Times New Roman" panose="02020603050405020304" pitchFamily="18" charset="0"/>
                <a:cs typeface="Times New Roman" panose="02020603050405020304" pitchFamily="18" charset="0"/>
              </a:rPr>
              <a:t> </a:t>
            </a:r>
            <a:r>
              <a:rPr lang="en-US" altLang="en-US" sz="2400">
                <a:latin typeface="Symbol" pitchFamily="2" charset="2"/>
                <a:cs typeface="Times New Roman" panose="02020603050405020304" pitchFamily="18" charset="0"/>
              </a:rPr>
              <a:t>D</a:t>
            </a:r>
            <a:r>
              <a:rPr lang="en-US" altLang="en-US" sz="2400">
                <a:latin typeface="Times New Roman" panose="02020603050405020304" pitchFamily="18" charset="0"/>
                <a:cs typeface="Times New Roman" panose="02020603050405020304" pitchFamily="18" charset="0"/>
              </a:rPr>
              <a:t>14 allele</a:t>
            </a:r>
          </a:p>
        </p:txBody>
      </p:sp>
    </p:spTree>
    <p:extLst>
      <p:ext uri="{BB962C8B-B14F-4D97-AF65-F5344CB8AC3E}">
        <p14:creationId xmlns:p14="http://schemas.microsoft.com/office/powerpoint/2010/main" val="4959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A4F0E98-359F-4C26-B11E-4D9504C3895E}"/>
              </a:ext>
            </a:extLst>
          </p:cNvPr>
          <p:cNvSpPr txBox="1"/>
          <p:nvPr/>
        </p:nvSpPr>
        <p:spPr>
          <a:xfrm>
            <a:off x="2702422" y="615814"/>
            <a:ext cx="6662465" cy="769441"/>
          </a:xfrm>
          <a:prstGeom prst="rect">
            <a:avLst/>
          </a:prstGeom>
          <a:noFill/>
        </p:spPr>
        <p:txBody>
          <a:bodyPr wrap="none" rtlCol="0">
            <a:spAutoFit/>
          </a:bodyPr>
          <a:lstStyle/>
          <a:p>
            <a:r>
              <a:rPr lang="en-US" sz="4400" b="1" dirty="0"/>
              <a:t>Conclusion and Future Plan</a:t>
            </a:r>
          </a:p>
        </p:txBody>
      </p:sp>
      <p:sp>
        <p:nvSpPr>
          <p:cNvPr id="3" name="Rectangle 2">
            <a:extLst>
              <a:ext uri="{FF2B5EF4-FFF2-40B4-BE49-F238E27FC236}">
                <a16:creationId xmlns="" xmlns:a16="http://schemas.microsoft.com/office/drawing/2014/main" id="{592924A8-501F-4A86-8389-BA1A374BF2CC}"/>
              </a:ext>
            </a:extLst>
          </p:cNvPr>
          <p:cNvSpPr/>
          <p:nvPr/>
        </p:nvSpPr>
        <p:spPr>
          <a:xfrm>
            <a:off x="1856510" y="1620079"/>
            <a:ext cx="8582891" cy="5016758"/>
          </a:xfrm>
          <a:prstGeom prst="rect">
            <a:avLst/>
          </a:prstGeom>
        </p:spPr>
        <p:txBody>
          <a:bodyPr wrap="square">
            <a:spAutoFit/>
          </a:bodyPr>
          <a:lstStyle/>
          <a:p>
            <a:pPr marL="457200" indent="-457200">
              <a:buFont typeface="Arial" panose="020B0604020202020204" pitchFamily="34" charset="0"/>
              <a:buChar char="•"/>
            </a:pPr>
            <a:r>
              <a:rPr lang="en-US" sz="3200" dirty="0"/>
              <a:t>We have successfully generated a zebrafish model of SLOS.</a:t>
            </a:r>
          </a:p>
          <a:p>
            <a:pPr marL="1371600" lvl="2" indent="-457200">
              <a:buFont typeface="Arial" panose="020B0604020202020204" pitchFamily="34" charset="0"/>
              <a:buChar char="•"/>
            </a:pPr>
            <a:r>
              <a:rPr lang="en-US" sz="3200" dirty="0"/>
              <a:t>This model recapitulates the biochemical defect.</a:t>
            </a:r>
          </a:p>
          <a:p>
            <a:pPr marL="1371600" lvl="2" indent="-457200">
              <a:buFont typeface="Arial" panose="020B0604020202020204" pitchFamily="34" charset="0"/>
              <a:buChar char="•"/>
            </a:pPr>
            <a:r>
              <a:rPr lang="en-US" sz="3200" dirty="0"/>
              <a:t>Has significant growth retardation </a:t>
            </a:r>
          </a:p>
          <a:p>
            <a:pPr marL="1371600" lvl="2" indent="-457200">
              <a:buFont typeface="Arial" panose="020B0604020202020204" pitchFamily="34" charset="0"/>
              <a:buChar char="•"/>
            </a:pPr>
            <a:r>
              <a:rPr lang="en-US" sz="3200" dirty="0"/>
              <a:t>Dies prematurely </a:t>
            </a:r>
          </a:p>
          <a:p>
            <a:endParaRPr lang="en-US" sz="3200" dirty="0"/>
          </a:p>
          <a:p>
            <a:r>
              <a:rPr lang="en-US" sz="3200" dirty="0"/>
              <a:t>We will complete the initial characterization of these fish and hope to use this model to test future therapeutic interventions.</a:t>
            </a:r>
          </a:p>
        </p:txBody>
      </p:sp>
    </p:spTree>
    <p:extLst>
      <p:ext uri="{BB962C8B-B14F-4D97-AF65-F5344CB8AC3E}">
        <p14:creationId xmlns:p14="http://schemas.microsoft.com/office/powerpoint/2010/main" val="36325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at, animal, sitting, indoor&#10;&#10;Description automatically generated">
            <a:extLst>
              <a:ext uri="{FF2B5EF4-FFF2-40B4-BE49-F238E27FC236}">
                <a16:creationId xmlns="" xmlns:a16="http://schemas.microsoft.com/office/drawing/2014/main" id="{122501E2-9F99-0943-BB77-200030B1418D}"/>
              </a:ext>
            </a:extLst>
          </p:cNvPr>
          <p:cNvPicPr>
            <a:picLocks noChangeAspect="1"/>
          </p:cNvPicPr>
          <p:nvPr/>
        </p:nvPicPr>
        <p:blipFill rotWithShape="1">
          <a:blip r:embed="rId2"/>
          <a:srcRect t="51822"/>
          <a:stretch/>
        </p:blipFill>
        <p:spPr>
          <a:xfrm>
            <a:off x="1577174" y="2167004"/>
            <a:ext cx="9005554" cy="3186462"/>
          </a:xfrm>
          <a:prstGeom prst="rect">
            <a:avLst/>
          </a:prstGeom>
        </p:spPr>
      </p:pic>
      <p:sp>
        <p:nvSpPr>
          <p:cNvPr id="3" name="Title 1">
            <a:extLst>
              <a:ext uri="{FF2B5EF4-FFF2-40B4-BE49-F238E27FC236}">
                <a16:creationId xmlns="" xmlns:a16="http://schemas.microsoft.com/office/drawing/2014/main" id="{1AD6DA39-2AD4-514E-B045-09F66446D6F2}"/>
              </a:ext>
            </a:extLst>
          </p:cNvPr>
          <p:cNvSpPr txBox="1">
            <a:spLocks/>
          </p:cNvSpPr>
          <p:nvPr/>
        </p:nvSpPr>
        <p:spPr>
          <a:xfrm>
            <a:off x="1981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Mouse Studies Focused on Modifiers</a:t>
            </a:r>
          </a:p>
          <a:p>
            <a:r>
              <a:rPr lang="en-US" dirty="0"/>
              <a:t>Genes and Oxysterols</a:t>
            </a:r>
          </a:p>
        </p:txBody>
      </p:sp>
    </p:spTree>
    <p:extLst>
      <p:ext uri="{BB962C8B-B14F-4D97-AF65-F5344CB8AC3E}">
        <p14:creationId xmlns:p14="http://schemas.microsoft.com/office/powerpoint/2010/main" val="2138513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3DBD7B-D45A-2341-B4EF-CB9D4590E9AB}"/>
              </a:ext>
            </a:extLst>
          </p:cNvPr>
          <p:cNvSpPr>
            <a:spLocks noGrp="1"/>
          </p:cNvSpPr>
          <p:nvPr>
            <p:ph type="title"/>
          </p:nvPr>
        </p:nvSpPr>
        <p:spPr/>
        <p:txBody>
          <a:bodyPr>
            <a:normAutofit/>
          </a:bodyPr>
          <a:lstStyle/>
          <a:p>
            <a:r>
              <a:rPr lang="en-US" dirty="0"/>
              <a:t>Genetic Modifiers or Modifier Genes</a:t>
            </a:r>
          </a:p>
        </p:txBody>
      </p:sp>
      <p:sp>
        <p:nvSpPr>
          <p:cNvPr id="3" name="Content Placeholder 2">
            <a:extLst>
              <a:ext uri="{FF2B5EF4-FFF2-40B4-BE49-F238E27FC236}">
                <a16:creationId xmlns="" xmlns:a16="http://schemas.microsoft.com/office/drawing/2014/main" id="{AF7462F1-A882-774D-93CA-95286A2BDBC8}"/>
              </a:ext>
            </a:extLst>
          </p:cNvPr>
          <p:cNvSpPr>
            <a:spLocks noGrp="1"/>
          </p:cNvSpPr>
          <p:nvPr>
            <p:ph idx="1"/>
          </p:nvPr>
        </p:nvSpPr>
        <p:spPr/>
        <p:txBody>
          <a:bodyPr>
            <a:normAutofit/>
          </a:bodyPr>
          <a:lstStyle/>
          <a:p>
            <a:r>
              <a:rPr lang="en-US" sz="4000" dirty="0"/>
              <a:t>What is a modifier gene?</a:t>
            </a:r>
          </a:p>
          <a:p>
            <a:pPr lvl="1"/>
            <a:r>
              <a:rPr lang="en-US" sz="3200" dirty="0"/>
              <a:t>A genetic modifier, when expressed, is able to alter the expression of another gene. </a:t>
            </a:r>
          </a:p>
          <a:p>
            <a:pPr lvl="1"/>
            <a:r>
              <a:rPr lang="en-US" sz="3200" dirty="0"/>
              <a:t>Modifier genes can affect transcription and alter the immediate gene transcript expression, or they can affect phenotypes at other levels of organization by altering phenotypes at the cellular or organismal level</a:t>
            </a:r>
          </a:p>
        </p:txBody>
      </p:sp>
    </p:spTree>
    <p:extLst>
      <p:ext uri="{BB962C8B-B14F-4D97-AF65-F5344CB8AC3E}">
        <p14:creationId xmlns:p14="http://schemas.microsoft.com/office/powerpoint/2010/main" val="17070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9BFC93-F50C-A14E-8841-BFAEC8FCD479}"/>
              </a:ext>
            </a:extLst>
          </p:cNvPr>
          <p:cNvSpPr>
            <a:spLocks noGrp="1"/>
          </p:cNvSpPr>
          <p:nvPr>
            <p:ph type="title"/>
          </p:nvPr>
        </p:nvSpPr>
        <p:spPr/>
        <p:txBody>
          <a:bodyPr/>
          <a:lstStyle/>
          <a:p>
            <a:r>
              <a:rPr lang="en-US" dirty="0"/>
              <a:t>Example of a Modifier </a:t>
            </a:r>
          </a:p>
        </p:txBody>
      </p:sp>
      <p:pic>
        <p:nvPicPr>
          <p:cNvPr id="5" name="Picture 4" descr="A picture containing cup, table, indoor, food&#10;&#10;Description automatically generated">
            <a:extLst>
              <a:ext uri="{FF2B5EF4-FFF2-40B4-BE49-F238E27FC236}">
                <a16:creationId xmlns="" xmlns:a16="http://schemas.microsoft.com/office/drawing/2014/main" id="{0842CFEE-2C35-564A-9BE0-A5F8F3093CD8}"/>
              </a:ext>
            </a:extLst>
          </p:cNvPr>
          <p:cNvPicPr>
            <a:picLocks noChangeAspect="1"/>
          </p:cNvPicPr>
          <p:nvPr/>
        </p:nvPicPr>
        <p:blipFill rotWithShape="1">
          <a:blip r:embed="rId2"/>
          <a:srcRect l="8811" r="64594"/>
          <a:stretch/>
        </p:blipFill>
        <p:spPr>
          <a:xfrm>
            <a:off x="2240688" y="2473080"/>
            <a:ext cx="2026508" cy="3987800"/>
          </a:xfrm>
          <a:prstGeom prst="rect">
            <a:avLst/>
          </a:prstGeom>
        </p:spPr>
      </p:pic>
      <p:sp>
        <p:nvSpPr>
          <p:cNvPr id="10" name="TextBox 9">
            <a:extLst>
              <a:ext uri="{FF2B5EF4-FFF2-40B4-BE49-F238E27FC236}">
                <a16:creationId xmlns="" xmlns:a16="http://schemas.microsoft.com/office/drawing/2014/main" id="{ED1EC584-2C28-A441-8FCF-21E728145846}"/>
              </a:ext>
            </a:extLst>
          </p:cNvPr>
          <p:cNvSpPr txBox="1"/>
          <p:nvPr/>
        </p:nvSpPr>
        <p:spPr>
          <a:xfrm>
            <a:off x="2336109" y="1249710"/>
            <a:ext cx="1857240" cy="1077218"/>
          </a:xfrm>
          <a:prstGeom prst="rect">
            <a:avLst/>
          </a:prstGeom>
          <a:noFill/>
        </p:spPr>
        <p:txBody>
          <a:bodyPr wrap="none" rtlCol="0">
            <a:spAutoFit/>
          </a:bodyPr>
          <a:lstStyle/>
          <a:p>
            <a:pPr algn="ctr"/>
            <a:r>
              <a:rPr lang="en-US" sz="3200" dirty="0"/>
              <a:t>Vanilla</a:t>
            </a:r>
          </a:p>
          <a:p>
            <a:pPr algn="ctr"/>
            <a:r>
              <a:rPr lang="en-US" sz="3200" dirty="0"/>
              <a:t>Milkshake</a:t>
            </a:r>
          </a:p>
        </p:txBody>
      </p:sp>
      <p:grpSp>
        <p:nvGrpSpPr>
          <p:cNvPr id="14" name="Group 13">
            <a:extLst>
              <a:ext uri="{FF2B5EF4-FFF2-40B4-BE49-F238E27FC236}">
                <a16:creationId xmlns="" xmlns:a16="http://schemas.microsoft.com/office/drawing/2014/main" id="{48A1CCCD-E4B1-0947-9E88-84FD86751339}"/>
              </a:ext>
            </a:extLst>
          </p:cNvPr>
          <p:cNvGrpSpPr/>
          <p:nvPr/>
        </p:nvGrpSpPr>
        <p:grpSpPr>
          <a:xfrm>
            <a:off x="7924804" y="1249710"/>
            <a:ext cx="2026508" cy="5211170"/>
            <a:chOff x="6400804" y="1249710"/>
            <a:chExt cx="2026508" cy="5211170"/>
          </a:xfrm>
        </p:grpSpPr>
        <p:pic>
          <p:nvPicPr>
            <p:cNvPr id="7" name="Picture 6" descr="A picture containing cup, table, indoor, food&#10;&#10;Description automatically generated">
              <a:extLst>
                <a:ext uri="{FF2B5EF4-FFF2-40B4-BE49-F238E27FC236}">
                  <a16:creationId xmlns="" xmlns:a16="http://schemas.microsoft.com/office/drawing/2014/main" id="{6EA4E6C5-94DB-7B43-855C-30C56E37B2E4}"/>
                </a:ext>
              </a:extLst>
            </p:cNvPr>
            <p:cNvPicPr>
              <a:picLocks noChangeAspect="1"/>
            </p:cNvPicPr>
            <p:nvPr/>
          </p:nvPicPr>
          <p:blipFill rotWithShape="1">
            <a:blip r:embed="rId2"/>
            <a:srcRect l="61352" r="12054"/>
            <a:stretch/>
          </p:blipFill>
          <p:spPr>
            <a:xfrm>
              <a:off x="6400804" y="2473080"/>
              <a:ext cx="2026508" cy="3987800"/>
            </a:xfrm>
            <a:prstGeom prst="rect">
              <a:avLst/>
            </a:prstGeom>
          </p:spPr>
        </p:pic>
        <p:sp>
          <p:nvSpPr>
            <p:cNvPr id="11" name="TextBox 10">
              <a:extLst>
                <a:ext uri="{FF2B5EF4-FFF2-40B4-BE49-F238E27FC236}">
                  <a16:creationId xmlns="" xmlns:a16="http://schemas.microsoft.com/office/drawing/2014/main" id="{77FEDE6A-5989-6F45-89E6-26E5256B2921}"/>
                </a:ext>
              </a:extLst>
            </p:cNvPr>
            <p:cNvSpPr txBox="1"/>
            <p:nvPr/>
          </p:nvSpPr>
          <p:spPr>
            <a:xfrm>
              <a:off x="6425222" y="1249710"/>
              <a:ext cx="1857240" cy="1077218"/>
            </a:xfrm>
            <a:prstGeom prst="rect">
              <a:avLst/>
            </a:prstGeom>
            <a:noFill/>
          </p:spPr>
          <p:txBody>
            <a:bodyPr wrap="none" rtlCol="0">
              <a:spAutoFit/>
            </a:bodyPr>
            <a:lstStyle/>
            <a:p>
              <a:pPr algn="ctr"/>
              <a:r>
                <a:rPr lang="en-US" sz="3200" dirty="0"/>
                <a:t>Vanilla</a:t>
              </a:r>
            </a:p>
            <a:p>
              <a:pPr algn="ctr"/>
              <a:r>
                <a:rPr lang="en-US" sz="3200" dirty="0"/>
                <a:t>Milkshake</a:t>
              </a:r>
            </a:p>
          </p:txBody>
        </p:sp>
      </p:grpSp>
      <p:grpSp>
        <p:nvGrpSpPr>
          <p:cNvPr id="13" name="Group 12">
            <a:extLst>
              <a:ext uri="{FF2B5EF4-FFF2-40B4-BE49-F238E27FC236}">
                <a16:creationId xmlns="" xmlns:a16="http://schemas.microsoft.com/office/drawing/2014/main" id="{D68FA638-6E68-364A-A894-70DCC9E27D6F}"/>
              </a:ext>
            </a:extLst>
          </p:cNvPr>
          <p:cNvGrpSpPr/>
          <p:nvPr/>
        </p:nvGrpSpPr>
        <p:grpSpPr>
          <a:xfrm>
            <a:off x="4345872" y="2019955"/>
            <a:ext cx="3233514" cy="3491162"/>
            <a:chOff x="2821872" y="2019955"/>
            <a:chExt cx="3233514" cy="3491162"/>
          </a:xfrm>
        </p:grpSpPr>
        <p:pic>
          <p:nvPicPr>
            <p:cNvPr id="9" name="Picture 8" descr="A picture containing indoor, sky&#10;&#10;Description automatically generated">
              <a:extLst>
                <a:ext uri="{FF2B5EF4-FFF2-40B4-BE49-F238E27FC236}">
                  <a16:creationId xmlns="" xmlns:a16="http://schemas.microsoft.com/office/drawing/2014/main" id="{194DD89E-CF91-F444-A98A-81282030C8B6}"/>
                </a:ext>
              </a:extLst>
            </p:cNvPr>
            <p:cNvPicPr>
              <a:picLocks noChangeAspect="1"/>
            </p:cNvPicPr>
            <p:nvPr/>
          </p:nvPicPr>
          <p:blipFill>
            <a:blip r:embed="rId3"/>
            <a:stretch>
              <a:fillRect/>
            </a:stretch>
          </p:blipFill>
          <p:spPr>
            <a:xfrm>
              <a:off x="3474993" y="3369966"/>
              <a:ext cx="2141151" cy="2141151"/>
            </a:xfrm>
            <a:prstGeom prst="rect">
              <a:avLst/>
            </a:prstGeom>
          </p:spPr>
        </p:pic>
        <p:sp>
          <p:nvSpPr>
            <p:cNvPr id="12" name="TextBox 11">
              <a:extLst>
                <a:ext uri="{FF2B5EF4-FFF2-40B4-BE49-F238E27FC236}">
                  <a16:creationId xmlns="" xmlns:a16="http://schemas.microsoft.com/office/drawing/2014/main" id="{9CEA9CC5-43FC-194E-AB73-DF26ED809106}"/>
                </a:ext>
              </a:extLst>
            </p:cNvPr>
            <p:cNvSpPr txBox="1"/>
            <p:nvPr/>
          </p:nvSpPr>
          <p:spPr>
            <a:xfrm>
              <a:off x="2821872" y="2019955"/>
              <a:ext cx="3233514" cy="1077218"/>
            </a:xfrm>
            <a:prstGeom prst="rect">
              <a:avLst/>
            </a:prstGeom>
            <a:noFill/>
          </p:spPr>
          <p:txBody>
            <a:bodyPr wrap="none" rtlCol="0">
              <a:spAutoFit/>
            </a:bodyPr>
            <a:lstStyle/>
            <a:p>
              <a:pPr algn="ctr"/>
              <a:r>
                <a:rPr lang="en-US" sz="3200" dirty="0"/>
                <a:t>Modifier </a:t>
              </a:r>
            </a:p>
            <a:p>
              <a:pPr algn="ctr"/>
              <a:r>
                <a:rPr lang="en-US" sz="3200" dirty="0"/>
                <a:t>Red Food Coloring</a:t>
              </a:r>
            </a:p>
          </p:txBody>
        </p:sp>
      </p:grpSp>
    </p:spTree>
    <p:extLst>
      <p:ext uri="{BB962C8B-B14F-4D97-AF65-F5344CB8AC3E}">
        <p14:creationId xmlns:p14="http://schemas.microsoft.com/office/powerpoint/2010/main" val="34152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1|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Words>
  <Application>Microsoft Macintosh PowerPoint</Application>
  <PresentationFormat>Widescreen</PresentationFormat>
  <Paragraphs>234</Paragraphs>
  <Slides>20</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Calibri</vt:lpstr>
      <vt:lpstr>Calibri Light</vt:lpstr>
      <vt:lpstr>ＭＳ Ｐゴシック</vt:lpstr>
      <vt:lpstr>Symbol</vt:lpstr>
      <vt:lpstr>Times New Roman</vt:lpstr>
      <vt:lpstr>Wingdings</vt:lpstr>
      <vt:lpstr>Wingdings 2</vt:lpstr>
      <vt:lpstr>Arial</vt:lpstr>
      <vt:lpstr>Office Theme</vt:lpstr>
      <vt:lpstr>Image</vt:lpstr>
      <vt:lpstr>Preclinical Animal Models for the Study of SLOS</vt:lpstr>
      <vt:lpstr>PowerPoint Presentation</vt:lpstr>
      <vt:lpstr>PowerPoint Presentation</vt:lpstr>
      <vt:lpstr>PowerPoint Presentation</vt:lpstr>
      <vt:lpstr>PowerPoint Presentation</vt:lpstr>
      <vt:lpstr>PowerPoint Presentation</vt:lpstr>
      <vt:lpstr>PowerPoint Presentation</vt:lpstr>
      <vt:lpstr>Genetic Modifiers or Modifier Genes</vt:lpstr>
      <vt:lpstr>Example of a Modifier </vt:lpstr>
      <vt:lpstr>Modifiers in SLOS T93M/Null</vt:lpstr>
      <vt:lpstr>PowerPoint Presentation</vt:lpstr>
      <vt:lpstr>PowerPoint Presentation</vt:lpstr>
      <vt:lpstr>PowerPoint Presentation</vt:lpstr>
      <vt:lpstr>PowerPoint Presentation</vt:lpstr>
      <vt:lpstr>27-hydroxy-7-dehydrocholesterol</vt:lpstr>
      <vt:lpstr>Dhcr7Δ3-5/Δ3-5:CYP27Tg+</vt:lpstr>
      <vt:lpstr>27-hydroxy-7-dehydrocholesterol</vt:lpstr>
      <vt:lpstr>Oxysterols and SLOS</vt:lpstr>
      <vt:lpstr>Dhcr7Δ3-5/Δ3-5:CYP27Tg+</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Gretchen Noah</dc:creator>
  <cp:lastModifiedBy>Gretchen Noah</cp:lastModifiedBy>
  <cp:revision>2</cp:revision>
  <dcterms:created xsi:type="dcterms:W3CDTF">2019-09-19T02:08:04Z</dcterms:created>
  <dcterms:modified xsi:type="dcterms:W3CDTF">2019-09-19T02:17:03Z</dcterms:modified>
</cp:coreProperties>
</file>